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07" r:id="rId2"/>
    <p:sldMasterId id="2147484351" r:id="rId3"/>
  </p:sldMasterIdLst>
  <p:notesMasterIdLst>
    <p:notesMasterId r:id="rId146"/>
  </p:notesMasterIdLst>
  <p:handoutMasterIdLst>
    <p:handoutMasterId r:id="rId147"/>
  </p:handoutMasterIdLst>
  <p:sldIdLst>
    <p:sldId id="778" r:id="rId4"/>
    <p:sldId id="636" r:id="rId5"/>
    <p:sldId id="1004" r:id="rId6"/>
    <p:sldId id="751" r:id="rId7"/>
    <p:sldId id="258" r:id="rId8"/>
    <p:sldId id="523" r:id="rId9"/>
    <p:sldId id="817" r:id="rId10"/>
    <p:sldId id="783" r:id="rId11"/>
    <p:sldId id="1047" r:id="rId12"/>
    <p:sldId id="1029" r:id="rId13"/>
    <p:sldId id="1031" r:id="rId14"/>
    <p:sldId id="1032" r:id="rId15"/>
    <p:sldId id="861" r:id="rId16"/>
    <p:sldId id="294" r:id="rId17"/>
    <p:sldId id="907" r:id="rId18"/>
    <p:sldId id="298" r:id="rId19"/>
    <p:sldId id="784" r:id="rId20"/>
    <p:sldId id="1048" r:id="rId21"/>
    <p:sldId id="530" r:id="rId22"/>
    <p:sldId id="926" r:id="rId23"/>
    <p:sldId id="531" r:id="rId24"/>
    <p:sldId id="785" r:id="rId25"/>
    <p:sldId id="786" r:id="rId26"/>
    <p:sldId id="908" r:id="rId27"/>
    <p:sldId id="909" r:id="rId28"/>
    <p:sldId id="910" r:id="rId29"/>
    <p:sldId id="911" r:id="rId30"/>
    <p:sldId id="788" r:id="rId31"/>
    <p:sldId id="1036" r:id="rId32"/>
    <p:sldId id="533" r:id="rId33"/>
    <p:sldId id="534" r:id="rId34"/>
    <p:sldId id="927" r:id="rId35"/>
    <p:sldId id="535" r:id="rId36"/>
    <p:sldId id="928" r:id="rId37"/>
    <p:sldId id="536" r:id="rId38"/>
    <p:sldId id="929" r:id="rId39"/>
    <p:sldId id="532" r:id="rId40"/>
    <p:sldId id="776" r:id="rId41"/>
    <p:sldId id="538" r:id="rId42"/>
    <p:sldId id="679" r:id="rId43"/>
    <p:sldId id="1049" r:id="rId44"/>
    <p:sldId id="793" r:id="rId45"/>
    <p:sldId id="325" r:id="rId46"/>
    <p:sldId id="642" r:id="rId47"/>
    <p:sldId id="931" r:id="rId48"/>
    <p:sldId id="932" r:id="rId49"/>
    <p:sldId id="643" r:id="rId50"/>
    <p:sldId id="933" r:id="rId51"/>
    <p:sldId id="934" r:id="rId52"/>
    <p:sldId id="935" r:id="rId53"/>
    <p:sldId id="897" r:id="rId54"/>
    <p:sldId id="898" r:id="rId55"/>
    <p:sldId id="256" r:id="rId56"/>
    <p:sldId id="257" r:id="rId57"/>
    <p:sldId id="1037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1050" r:id="rId82"/>
    <p:sldId id="283" r:id="rId83"/>
    <p:sldId id="1051" r:id="rId84"/>
    <p:sldId id="1052" r:id="rId85"/>
    <p:sldId id="1053" r:id="rId86"/>
    <p:sldId id="1054" r:id="rId87"/>
    <p:sldId id="1055" r:id="rId88"/>
    <p:sldId id="1056" r:id="rId89"/>
    <p:sldId id="1057" r:id="rId90"/>
    <p:sldId id="291" r:id="rId91"/>
    <p:sldId id="292" r:id="rId92"/>
    <p:sldId id="293" r:id="rId93"/>
    <p:sldId id="1038" r:id="rId94"/>
    <p:sldId id="1058" r:id="rId95"/>
    <p:sldId id="1059" r:id="rId96"/>
    <p:sldId id="1060" r:id="rId97"/>
    <p:sldId id="1061" r:id="rId98"/>
    <p:sldId id="1062" r:id="rId99"/>
    <p:sldId id="1063" r:id="rId100"/>
    <p:sldId id="1064" r:id="rId101"/>
    <p:sldId id="1065" r:id="rId102"/>
    <p:sldId id="300" r:id="rId103"/>
    <p:sldId id="297" r:id="rId104"/>
    <p:sldId id="1039" r:id="rId105"/>
    <p:sldId id="299" r:id="rId106"/>
    <p:sldId id="301" r:id="rId107"/>
    <p:sldId id="302" r:id="rId108"/>
    <p:sldId id="303" r:id="rId109"/>
    <p:sldId id="304" r:id="rId110"/>
    <p:sldId id="305" r:id="rId111"/>
    <p:sldId id="306" r:id="rId112"/>
    <p:sldId id="307" r:id="rId113"/>
    <p:sldId id="308" r:id="rId114"/>
    <p:sldId id="309" r:id="rId115"/>
    <p:sldId id="311" r:id="rId116"/>
    <p:sldId id="312" r:id="rId117"/>
    <p:sldId id="313" r:id="rId118"/>
    <p:sldId id="314" r:id="rId119"/>
    <p:sldId id="939" r:id="rId120"/>
    <p:sldId id="399" r:id="rId121"/>
    <p:sldId id="400" r:id="rId122"/>
    <p:sldId id="401" r:id="rId123"/>
    <p:sldId id="392" r:id="rId124"/>
    <p:sldId id="456" r:id="rId125"/>
    <p:sldId id="795" r:id="rId126"/>
    <p:sldId id="517" r:id="rId127"/>
    <p:sldId id="518" r:id="rId128"/>
    <p:sldId id="938" r:id="rId129"/>
    <p:sldId id="519" r:id="rId130"/>
    <p:sldId id="520" r:id="rId131"/>
    <p:sldId id="671" r:id="rId132"/>
    <p:sldId id="672" r:id="rId133"/>
    <p:sldId id="777" r:id="rId134"/>
    <p:sldId id="1040" r:id="rId135"/>
    <p:sldId id="1041" r:id="rId136"/>
    <p:sldId id="1042" r:id="rId137"/>
    <p:sldId id="1043" r:id="rId138"/>
    <p:sldId id="1044" r:id="rId139"/>
    <p:sldId id="944" r:id="rId140"/>
    <p:sldId id="946" r:id="rId141"/>
    <p:sldId id="941" r:id="rId142"/>
    <p:sldId id="943" r:id="rId143"/>
    <p:sldId id="1045" r:id="rId144"/>
    <p:sldId id="945" r:id="rId1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AF73B4-91BF-BA4E-93AA-04BC75883264}">
          <p14:sldIdLst>
            <p14:sldId id="778"/>
            <p14:sldId id="636"/>
            <p14:sldId id="1004"/>
            <p14:sldId id="751"/>
            <p14:sldId id="258"/>
            <p14:sldId id="523"/>
            <p14:sldId id="817"/>
            <p14:sldId id="783"/>
            <p14:sldId id="1047"/>
            <p14:sldId id="1029"/>
            <p14:sldId id="1031"/>
            <p14:sldId id="1032"/>
            <p14:sldId id="861"/>
            <p14:sldId id="294"/>
            <p14:sldId id="907"/>
            <p14:sldId id="298"/>
            <p14:sldId id="784"/>
            <p14:sldId id="1048"/>
            <p14:sldId id="530"/>
            <p14:sldId id="926"/>
            <p14:sldId id="531"/>
            <p14:sldId id="785"/>
            <p14:sldId id="786"/>
            <p14:sldId id="908"/>
            <p14:sldId id="909"/>
            <p14:sldId id="910"/>
            <p14:sldId id="911"/>
            <p14:sldId id="788"/>
            <p14:sldId id="1036"/>
            <p14:sldId id="533"/>
            <p14:sldId id="534"/>
            <p14:sldId id="927"/>
            <p14:sldId id="535"/>
            <p14:sldId id="928"/>
            <p14:sldId id="536"/>
            <p14:sldId id="929"/>
            <p14:sldId id="532"/>
            <p14:sldId id="776"/>
            <p14:sldId id="538"/>
            <p14:sldId id="679"/>
            <p14:sldId id="1049"/>
            <p14:sldId id="793"/>
            <p14:sldId id="325"/>
            <p14:sldId id="642"/>
            <p14:sldId id="931"/>
            <p14:sldId id="932"/>
            <p14:sldId id="643"/>
            <p14:sldId id="933"/>
            <p14:sldId id="934"/>
            <p14:sldId id="935"/>
            <p14:sldId id="897"/>
            <p14:sldId id="898"/>
          </p14:sldIdLst>
        </p14:section>
        <p14:section name="Part 2" id="{BBB63DE6-ECC2-2B4D-A823-BEE7C0805BC8}">
          <p14:sldIdLst>
            <p14:sldId id="256"/>
            <p14:sldId id="257"/>
            <p14:sldId id="103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1050"/>
            <p14:sldId id="283"/>
            <p14:sldId id="1051"/>
            <p14:sldId id="1052"/>
            <p14:sldId id="1053"/>
            <p14:sldId id="1054"/>
            <p14:sldId id="1055"/>
            <p14:sldId id="1056"/>
            <p14:sldId id="1057"/>
            <p14:sldId id="291"/>
            <p14:sldId id="292"/>
            <p14:sldId id="293"/>
            <p14:sldId id="1038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300"/>
            <p14:sldId id="297"/>
            <p14:sldId id="1039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</p14:sldIdLst>
        </p14:section>
        <p14:section name="Part 3" id="{2948A7D4-D8A9-6644-B857-A76BB5393B77}">
          <p14:sldIdLst>
            <p14:sldId id="939"/>
            <p14:sldId id="399"/>
            <p14:sldId id="400"/>
            <p14:sldId id="401"/>
            <p14:sldId id="392"/>
            <p14:sldId id="456"/>
            <p14:sldId id="795"/>
            <p14:sldId id="517"/>
            <p14:sldId id="518"/>
            <p14:sldId id="938"/>
            <p14:sldId id="519"/>
            <p14:sldId id="520"/>
            <p14:sldId id="671"/>
            <p14:sldId id="672"/>
            <p14:sldId id="777"/>
            <p14:sldId id="1040"/>
            <p14:sldId id="1041"/>
            <p14:sldId id="1042"/>
            <p14:sldId id="1043"/>
            <p14:sldId id="1044"/>
            <p14:sldId id="944"/>
            <p14:sldId id="946"/>
            <p14:sldId id="941"/>
            <p14:sldId id="943"/>
            <p14:sldId id="1045"/>
            <p14:sldId id="9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 autoAdjust="0"/>
    <p:restoredTop sz="94718"/>
  </p:normalViewPr>
  <p:slideViewPr>
    <p:cSldViewPr snapToGrid="0">
      <p:cViewPr varScale="1">
        <p:scale>
          <a:sx n="66" d="100"/>
          <a:sy n="66" d="100"/>
        </p:scale>
        <p:origin x="1968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viewProps" Target="viewProps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theme" Target="theme/theme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Zafran" userId="785f8517f8a52b66" providerId="LiveId" clId="{9ECD781C-98BE-48CA-8E41-7E0879AFD274}"/>
    <pc:docChg chg="modSld">
      <pc:chgData name="Muhammad Zafran" userId="785f8517f8a52b66" providerId="LiveId" clId="{9ECD781C-98BE-48CA-8E41-7E0879AFD274}" dt="2024-12-26T00:40:51.702" v="3" actId="20577"/>
      <pc:docMkLst>
        <pc:docMk/>
      </pc:docMkLst>
      <pc:sldChg chg="modSp mod">
        <pc:chgData name="Muhammad Zafran" userId="785f8517f8a52b66" providerId="LiveId" clId="{9ECD781C-98BE-48CA-8E41-7E0879AFD274}" dt="2024-12-26T00:40:51.702" v="3" actId="20577"/>
        <pc:sldMkLst>
          <pc:docMk/>
          <pc:sldMk cId="2962115370" sldId="1038"/>
        </pc:sldMkLst>
        <pc:spChg chg="mod">
          <ac:chgData name="Muhammad Zafran" userId="785f8517f8a52b66" providerId="LiveId" clId="{9ECD781C-98BE-48CA-8E41-7E0879AFD274}" dt="2024-12-26T00:40:51.702" v="3" actId="20577"/>
          <ac:spMkLst>
            <pc:docMk/>
            <pc:sldMk cId="2962115370" sldId="1038"/>
            <ac:spMk id="807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5F0D5-1E2D-0041-A24B-8AB65666B3B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90D35-84E2-B041-BD97-B5348C8AB6F5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latin typeface="Arial"/>
              <a:cs typeface="Arial"/>
            </a:rPr>
            <a:t>Two Functions</a:t>
          </a:r>
        </a:p>
      </dgm:t>
    </dgm:pt>
    <dgm:pt modelId="{A70B2387-85E2-1149-B67F-868C462EB5EF}" type="par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1EF2C43-3350-0E4C-87D2-075EBCED566B}" type="sib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13B24C-07AA-754E-987F-DA2C22A4AFE0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latin typeface="Arial"/>
              <a:cs typeface="Arial"/>
            </a:rPr>
            <a:t>1</a:t>
          </a:r>
          <a:r>
            <a:rPr lang="en-US" baseline="30000" dirty="0">
              <a:latin typeface="Arial"/>
              <a:cs typeface="Arial"/>
            </a:rPr>
            <a:t>st</a:t>
          </a:r>
          <a:r>
            <a:rPr lang="en-US" dirty="0">
              <a:latin typeface="Arial"/>
              <a:cs typeface="Arial"/>
            </a:rPr>
            <a:t>: </a:t>
          </a:r>
          <a:r>
            <a:rPr lang="en-US" dirty="0">
              <a:solidFill>
                <a:srgbClr val="3366FF"/>
              </a:solidFill>
              <a:latin typeface="Arial"/>
              <a:cs typeface="Arial"/>
            </a:rPr>
            <a:t>Forwarding</a:t>
          </a:r>
        </a:p>
      </dgm:t>
    </dgm:pt>
    <dgm:pt modelId="{43D5514C-52C0-8E4F-8B19-DA0FC0C94EBC}" type="parTrans" cxnId="{770D93EE-4941-3646-AF5C-94054AB0CAE2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46EF80E-626B-E642-AC2B-775B6504E4D5}" type="sibTrans" cxnId="{770D93EE-4941-3646-AF5C-94054AB0CAE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43D4151-8BD9-844E-BC47-92A3FB8C01CD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latin typeface="Arial"/>
              <a:cs typeface="Arial"/>
            </a:rPr>
            <a:t>2</a:t>
          </a:r>
          <a:r>
            <a:rPr lang="en-US" baseline="30000" dirty="0">
              <a:latin typeface="Arial"/>
              <a:cs typeface="Arial"/>
            </a:rPr>
            <a:t>nd</a:t>
          </a:r>
          <a:r>
            <a:rPr lang="en-US" baseline="0" dirty="0">
              <a:latin typeface="Arial"/>
              <a:cs typeface="Arial"/>
            </a:rPr>
            <a:t>: </a:t>
          </a:r>
          <a:r>
            <a:rPr lang="en-US" dirty="0">
              <a:solidFill>
                <a:srgbClr val="3366FF"/>
              </a:solidFill>
              <a:latin typeface="Arial"/>
              <a:cs typeface="Arial"/>
            </a:rPr>
            <a:t>Routing</a:t>
          </a:r>
        </a:p>
      </dgm:t>
    </dgm:pt>
    <dgm:pt modelId="{E7DC26FE-48F5-9848-8E7A-102FAA086080}" type="parTrans" cxnId="{E14786B3-8DF0-FE40-AD80-88E03750C2F4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9776792-D9E4-6E46-A3F4-602B832E9285}" type="sibTrans" cxnId="{E14786B3-8DF0-FE40-AD80-88E03750C2F4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F42B103-E194-AA43-9C91-85A080BBE06D}" type="pres">
      <dgm:prSet presAssocID="{66A5F0D5-1E2D-0041-A24B-8AB65666B3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CF6F8E-1D52-DF42-B6FF-FB93FB3E1B39}" type="pres">
      <dgm:prSet presAssocID="{12690D35-84E2-B041-BD97-B5348C8AB6F5}" presName="hierRoot1" presStyleCnt="0"/>
      <dgm:spPr/>
    </dgm:pt>
    <dgm:pt modelId="{B0A486E0-FC8F-6F4B-A102-DE1D44EDDAA7}" type="pres">
      <dgm:prSet presAssocID="{12690D35-84E2-B041-BD97-B5348C8AB6F5}" presName="composite" presStyleCnt="0"/>
      <dgm:spPr/>
    </dgm:pt>
    <dgm:pt modelId="{00FB5050-4CED-D84F-B68F-3236BFE1043B}" type="pres">
      <dgm:prSet presAssocID="{12690D35-84E2-B041-BD97-B5348C8AB6F5}" presName="background" presStyleLbl="node0" presStyleIdx="0" presStyleCnt="1"/>
      <dgm:spPr>
        <a:solidFill>
          <a:schemeClr val="bg1">
            <a:lumMod val="75000"/>
          </a:schemeClr>
        </a:solidFill>
      </dgm:spPr>
    </dgm:pt>
    <dgm:pt modelId="{C678EE81-A1BE-E344-9E4C-F671D58F235F}" type="pres">
      <dgm:prSet presAssocID="{12690D35-84E2-B041-BD97-B5348C8AB6F5}" presName="text" presStyleLbl="fgAcc0" presStyleIdx="0" presStyleCnt="1" custScaleX="152012">
        <dgm:presLayoutVars>
          <dgm:chPref val="3"/>
        </dgm:presLayoutVars>
      </dgm:prSet>
      <dgm:spPr/>
    </dgm:pt>
    <dgm:pt modelId="{2244B831-56C7-7B4E-BC39-06707EE1D6F2}" type="pres">
      <dgm:prSet presAssocID="{12690D35-84E2-B041-BD97-B5348C8AB6F5}" presName="hierChild2" presStyleCnt="0"/>
      <dgm:spPr/>
    </dgm:pt>
    <dgm:pt modelId="{FB675661-F3B5-A64D-8233-1AE433910355}" type="pres">
      <dgm:prSet presAssocID="{43D5514C-52C0-8E4F-8B19-DA0FC0C94EBC}" presName="Name10" presStyleLbl="parChTrans1D2" presStyleIdx="0" presStyleCnt="2"/>
      <dgm:spPr/>
    </dgm:pt>
    <dgm:pt modelId="{9845663D-5B2A-B248-BE3D-9FB0E0F1C956}" type="pres">
      <dgm:prSet presAssocID="{A113B24C-07AA-754E-987F-DA2C22A4AFE0}" presName="hierRoot2" presStyleCnt="0"/>
      <dgm:spPr/>
    </dgm:pt>
    <dgm:pt modelId="{C598E8F8-1917-374E-84B3-5FB5FE4B906A}" type="pres">
      <dgm:prSet presAssocID="{A113B24C-07AA-754E-987F-DA2C22A4AFE0}" presName="composite2" presStyleCnt="0"/>
      <dgm:spPr/>
    </dgm:pt>
    <dgm:pt modelId="{84C58CC0-3D0C-4A4C-9B2C-2AF66D057916}" type="pres">
      <dgm:prSet presAssocID="{A113B24C-07AA-754E-987F-DA2C22A4AFE0}" presName="background2" presStyleLbl="node2" presStyleIdx="0" presStyleCnt="2"/>
      <dgm:spPr>
        <a:solidFill>
          <a:schemeClr val="bg1">
            <a:lumMod val="75000"/>
          </a:schemeClr>
        </a:solidFill>
      </dgm:spPr>
    </dgm:pt>
    <dgm:pt modelId="{C433DA2E-AB58-3240-A9B5-56B4FB4BF940}" type="pres">
      <dgm:prSet presAssocID="{A113B24C-07AA-754E-987F-DA2C22A4AFE0}" presName="text2" presStyleLbl="fgAcc2" presStyleIdx="0" presStyleCnt="2" custScaleX="170246">
        <dgm:presLayoutVars>
          <dgm:chPref val="3"/>
        </dgm:presLayoutVars>
      </dgm:prSet>
      <dgm:spPr/>
    </dgm:pt>
    <dgm:pt modelId="{FE31B9BF-6486-5440-B29A-3BAB8395863D}" type="pres">
      <dgm:prSet presAssocID="{A113B24C-07AA-754E-987F-DA2C22A4AFE0}" presName="hierChild3" presStyleCnt="0"/>
      <dgm:spPr/>
    </dgm:pt>
    <dgm:pt modelId="{48A0327A-6169-8243-BFC1-A8A92E26820A}" type="pres">
      <dgm:prSet presAssocID="{E7DC26FE-48F5-9848-8E7A-102FAA086080}" presName="Name10" presStyleLbl="parChTrans1D2" presStyleIdx="1" presStyleCnt="2"/>
      <dgm:spPr/>
    </dgm:pt>
    <dgm:pt modelId="{E1A1C424-CF29-FB43-A71B-E73C9F54A232}" type="pres">
      <dgm:prSet presAssocID="{943D4151-8BD9-844E-BC47-92A3FB8C01CD}" presName="hierRoot2" presStyleCnt="0"/>
      <dgm:spPr/>
    </dgm:pt>
    <dgm:pt modelId="{D5D2BEAA-C7DF-6B44-8750-A6DBC2E25268}" type="pres">
      <dgm:prSet presAssocID="{943D4151-8BD9-844E-BC47-92A3FB8C01CD}" presName="composite2" presStyleCnt="0"/>
      <dgm:spPr/>
    </dgm:pt>
    <dgm:pt modelId="{FAA2F400-05BD-DE45-9B8C-9B6E77EFB3C2}" type="pres">
      <dgm:prSet presAssocID="{943D4151-8BD9-844E-BC47-92A3FB8C01CD}" presName="background2" presStyleLbl="node2" presStyleIdx="1" presStyleCnt="2"/>
      <dgm:spPr>
        <a:solidFill>
          <a:schemeClr val="bg1">
            <a:lumMod val="75000"/>
          </a:schemeClr>
        </a:solidFill>
      </dgm:spPr>
    </dgm:pt>
    <dgm:pt modelId="{B113F068-8C01-CC49-994E-0BAB0D6CC16D}" type="pres">
      <dgm:prSet presAssocID="{943D4151-8BD9-844E-BC47-92A3FB8C01CD}" presName="text2" presStyleLbl="fgAcc2" presStyleIdx="1" presStyleCnt="2" custScaleX="148577">
        <dgm:presLayoutVars>
          <dgm:chPref val="3"/>
        </dgm:presLayoutVars>
      </dgm:prSet>
      <dgm:spPr/>
    </dgm:pt>
    <dgm:pt modelId="{AEDBEED6-AE27-E844-82FA-A0CA49B46022}" type="pres">
      <dgm:prSet presAssocID="{943D4151-8BD9-844E-BC47-92A3FB8C01CD}" presName="hierChild3" presStyleCnt="0"/>
      <dgm:spPr/>
    </dgm:pt>
  </dgm:ptLst>
  <dgm:cxnLst>
    <dgm:cxn modelId="{C89C5702-5635-0A42-B2CB-92F4C40B7379}" type="presOf" srcId="{943D4151-8BD9-844E-BC47-92A3FB8C01CD}" destId="{B113F068-8C01-CC49-994E-0BAB0D6CC16D}" srcOrd="0" destOrd="0" presId="urn:microsoft.com/office/officeart/2005/8/layout/hierarchy1"/>
    <dgm:cxn modelId="{12DD2A06-F31F-BE48-9C0C-5AF43E941E92}" srcId="{66A5F0D5-1E2D-0041-A24B-8AB65666B3BF}" destId="{12690D35-84E2-B041-BD97-B5348C8AB6F5}" srcOrd="0" destOrd="0" parTransId="{A70B2387-85E2-1149-B67F-868C462EB5EF}" sibTransId="{01EF2C43-3350-0E4C-87D2-075EBCED566B}"/>
    <dgm:cxn modelId="{D0B98A15-4CE6-1F46-ADC1-2624C6FB76A5}" type="presOf" srcId="{E7DC26FE-48F5-9848-8E7A-102FAA086080}" destId="{48A0327A-6169-8243-BFC1-A8A92E26820A}" srcOrd="0" destOrd="0" presId="urn:microsoft.com/office/officeart/2005/8/layout/hierarchy1"/>
    <dgm:cxn modelId="{1C1AB11C-05E5-7D4E-898B-547EC5EA5EB6}" type="presOf" srcId="{12690D35-84E2-B041-BD97-B5348C8AB6F5}" destId="{C678EE81-A1BE-E344-9E4C-F671D58F235F}" srcOrd="0" destOrd="0" presId="urn:microsoft.com/office/officeart/2005/8/layout/hierarchy1"/>
    <dgm:cxn modelId="{0DD66327-B6D1-EE4A-9640-BBB256A51703}" type="presOf" srcId="{A113B24C-07AA-754E-987F-DA2C22A4AFE0}" destId="{C433DA2E-AB58-3240-A9B5-56B4FB4BF940}" srcOrd="0" destOrd="0" presId="urn:microsoft.com/office/officeart/2005/8/layout/hierarchy1"/>
    <dgm:cxn modelId="{A4E6E430-5EE8-C549-886B-1AA483F6E22F}" type="presOf" srcId="{66A5F0D5-1E2D-0041-A24B-8AB65666B3BF}" destId="{EF42B103-E194-AA43-9C91-85A080BBE06D}" srcOrd="0" destOrd="0" presId="urn:microsoft.com/office/officeart/2005/8/layout/hierarchy1"/>
    <dgm:cxn modelId="{D0EDC6AA-303A-7947-8311-B4496BE7CB0C}" type="presOf" srcId="{43D5514C-52C0-8E4F-8B19-DA0FC0C94EBC}" destId="{FB675661-F3B5-A64D-8233-1AE433910355}" srcOrd="0" destOrd="0" presId="urn:microsoft.com/office/officeart/2005/8/layout/hierarchy1"/>
    <dgm:cxn modelId="{E14786B3-8DF0-FE40-AD80-88E03750C2F4}" srcId="{12690D35-84E2-B041-BD97-B5348C8AB6F5}" destId="{943D4151-8BD9-844E-BC47-92A3FB8C01CD}" srcOrd="1" destOrd="0" parTransId="{E7DC26FE-48F5-9848-8E7A-102FAA086080}" sibTransId="{69776792-D9E4-6E46-A3F4-602B832E9285}"/>
    <dgm:cxn modelId="{770D93EE-4941-3646-AF5C-94054AB0CAE2}" srcId="{12690D35-84E2-B041-BD97-B5348C8AB6F5}" destId="{A113B24C-07AA-754E-987F-DA2C22A4AFE0}" srcOrd="0" destOrd="0" parTransId="{43D5514C-52C0-8E4F-8B19-DA0FC0C94EBC}" sibTransId="{F46EF80E-626B-E642-AC2B-775B6504E4D5}"/>
    <dgm:cxn modelId="{7E952DE4-3FE2-1240-A4EA-EBC587CE72CE}" type="presParOf" srcId="{EF42B103-E194-AA43-9C91-85A080BBE06D}" destId="{11CF6F8E-1D52-DF42-B6FF-FB93FB3E1B39}" srcOrd="0" destOrd="0" presId="urn:microsoft.com/office/officeart/2005/8/layout/hierarchy1"/>
    <dgm:cxn modelId="{B6E831CB-ED94-EA46-8621-B17D7564DBA7}" type="presParOf" srcId="{11CF6F8E-1D52-DF42-B6FF-FB93FB3E1B39}" destId="{B0A486E0-FC8F-6F4B-A102-DE1D44EDDAA7}" srcOrd="0" destOrd="0" presId="urn:microsoft.com/office/officeart/2005/8/layout/hierarchy1"/>
    <dgm:cxn modelId="{955CDF22-30B5-6F4E-A2ED-9F4DA4E99814}" type="presParOf" srcId="{B0A486E0-FC8F-6F4B-A102-DE1D44EDDAA7}" destId="{00FB5050-4CED-D84F-B68F-3236BFE1043B}" srcOrd="0" destOrd="0" presId="urn:microsoft.com/office/officeart/2005/8/layout/hierarchy1"/>
    <dgm:cxn modelId="{7B235D59-6426-AD42-8942-CD26C90C20C3}" type="presParOf" srcId="{B0A486E0-FC8F-6F4B-A102-DE1D44EDDAA7}" destId="{C678EE81-A1BE-E344-9E4C-F671D58F235F}" srcOrd="1" destOrd="0" presId="urn:microsoft.com/office/officeart/2005/8/layout/hierarchy1"/>
    <dgm:cxn modelId="{D5504C0E-70A1-2240-ADB2-F01050CAFC5E}" type="presParOf" srcId="{11CF6F8E-1D52-DF42-B6FF-FB93FB3E1B39}" destId="{2244B831-56C7-7B4E-BC39-06707EE1D6F2}" srcOrd="1" destOrd="0" presId="urn:microsoft.com/office/officeart/2005/8/layout/hierarchy1"/>
    <dgm:cxn modelId="{9685AFB2-183C-1F4E-A6BE-B26CC3C0C2EA}" type="presParOf" srcId="{2244B831-56C7-7B4E-BC39-06707EE1D6F2}" destId="{FB675661-F3B5-A64D-8233-1AE433910355}" srcOrd="0" destOrd="0" presId="urn:microsoft.com/office/officeart/2005/8/layout/hierarchy1"/>
    <dgm:cxn modelId="{559CDA8A-50B1-4244-954C-D3C52401242C}" type="presParOf" srcId="{2244B831-56C7-7B4E-BC39-06707EE1D6F2}" destId="{9845663D-5B2A-B248-BE3D-9FB0E0F1C956}" srcOrd="1" destOrd="0" presId="urn:microsoft.com/office/officeart/2005/8/layout/hierarchy1"/>
    <dgm:cxn modelId="{DDA52E43-B463-4C40-B94F-94B8714B88D8}" type="presParOf" srcId="{9845663D-5B2A-B248-BE3D-9FB0E0F1C956}" destId="{C598E8F8-1917-374E-84B3-5FB5FE4B906A}" srcOrd="0" destOrd="0" presId="urn:microsoft.com/office/officeart/2005/8/layout/hierarchy1"/>
    <dgm:cxn modelId="{42686735-83B4-E54C-8072-EC9EEF363CC0}" type="presParOf" srcId="{C598E8F8-1917-374E-84B3-5FB5FE4B906A}" destId="{84C58CC0-3D0C-4A4C-9B2C-2AF66D057916}" srcOrd="0" destOrd="0" presId="urn:microsoft.com/office/officeart/2005/8/layout/hierarchy1"/>
    <dgm:cxn modelId="{11A01364-5529-C645-9EBD-43245E7F1BBC}" type="presParOf" srcId="{C598E8F8-1917-374E-84B3-5FB5FE4B906A}" destId="{C433DA2E-AB58-3240-A9B5-56B4FB4BF940}" srcOrd="1" destOrd="0" presId="urn:microsoft.com/office/officeart/2005/8/layout/hierarchy1"/>
    <dgm:cxn modelId="{3B710EDE-5312-A449-B4E2-F582EE41CFF0}" type="presParOf" srcId="{9845663D-5B2A-B248-BE3D-9FB0E0F1C956}" destId="{FE31B9BF-6486-5440-B29A-3BAB8395863D}" srcOrd="1" destOrd="0" presId="urn:microsoft.com/office/officeart/2005/8/layout/hierarchy1"/>
    <dgm:cxn modelId="{DFE78464-DD50-864E-BF63-2F9967E278E6}" type="presParOf" srcId="{2244B831-56C7-7B4E-BC39-06707EE1D6F2}" destId="{48A0327A-6169-8243-BFC1-A8A92E26820A}" srcOrd="2" destOrd="0" presId="urn:microsoft.com/office/officeart/2005/8/layout/hierarchy1"/>
    <dgm:cxn modelId="{C2E5CC28-E95D-6344-A203-E583F6CD6EC4}" type="presParOf" srcId="{2244B831-56C7-7B4E-BC39-06707EE1D6F2}" destId="{E1A1C424-CF29-FB43-A71B-E73C9F54A232}" srcOrd="3" destOrd="0" presId="urn:microsoft.com/office/officeart/2005/8/layout/hierarchy1"/>
    <dgm:cxn modelId="{5FD23F6A-9090-EC43-A55F-B5A2EE410C18}" type="presParOf" srcId="{E1A1C424-CF29-FB43-A71B-E73C9F54A232}" destId="{D5D2BEAA-C7DF-6B44-8750-A6DBC2E25268}" srcOrd="0" destOrd="0" presId="urn:microsoft.com/office/officeart/2005/8/layout/hierarchy1"/>
    <dgm:cxn modelId="{B8EBB6F3-40D6-C74E-A436-2E0CD8FA1183}" type="presParOf" srcId="{D5D2BEAA-C7DF-6B44-8750-A6DBC2E25268}" destId="{FAA2F400-05BD-DE45-9B8C-9B6E77EFB3C2}" srcOrd="0" destOrd="0" presId="urn:microsoft.com/office/officeart/2005/8/layout/hierarchy1"/>
    <dgm:cxn modelId="{1F061891-3F07-2447-BA24-C53D8B16C509}" type="presParOf" srcId="{D5D2BEAA-C7DF-6B44-8750-A6DBC2E25268}" destId="{B113F068-8C01-CC49-994E-0BAB0D6CC16D}" srcOrd="1" destOrd="0" presId="urn:microsoft.com/office/officeart/2005/8/layout/hierarchy1"/>
    <dgm:cxn modelId="{72C03650-5FB8-EF45-AB83-6EACB8BF0526}" type="presParOf" srcId="{E1A1C424-CF29-FB43-A71B-E73C9F54A232}" destId="{AEDBEED6-AE27-E844-82FA-A0CA49B460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5F0D5-1E2D-0041-A24B-8AB65666B3B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90D35-84E2-B041-BD97-B5348C8AB6F5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latin typeface="Arial"/>
              <a:cs typeface="Arial"/>
            </a:rPr>
            <a:t>Two Control-Plane  Approaches</a:t>
          </a:r>
        </a:p>
      </dgm:t>
    </dgm:pt>
    <dgm:pt modelId="{A70B2387-85E2-1149-B67F-868C462EB5EF}" type="par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1EF2C43-3350-0E4C-87D2-075EBCED566B}" type="sib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13B24C-07AA-754E-987F-DA2C22A4AFE0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"/>
              <a:cs typeface="Arial"/>
            </a:rPr>
            <a:t>Traditional Routing Algorithms</a:t>
          </a:r>
        </a:p>
      </dgm:t>
    </dgm:pt>
    <dgm:pt modelId="{43D5514C-52C0-8E4F-8B19-DA0FC0C94EBC}" type="parTrans" cxnId="{770D93EE-4941-3646-AF5C-94054AB0CAE2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46EF80E-626B-E642-AC2B-775B6504E4D5}" type="sibTrans" cxnId="{770D93EE-4941-3646-AF5C-94054AB0CAE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43D4151-8BD9-844E-BC47-92A3FB8C01CD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"/>
              <a:cs typeface="Arial"/>
            </a:rPr>
            <a:t>SDN</a:t>
          </a:r>
        </a:p>
      </dgm:t>
    </dgm:pt>
    <dgm:pt modelId="{E7DC26FE-48F5-9848-8E7A-102FAA086080}" type="parTrans" cxnId="{E14786B3-8DF0-FE40-AD80-88E03750C2F4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9776792-D9E4-6E46-A3F4-602B832E9285}" type="sibTrans" cxnId="{E14786B3-8DF0-FE40-AD80-88E03750C2F4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EF42B103-E194-AA43-9C91-85A080BBE06D}" type="pres">
      <dgm:prSet presAssocID="{66A5F0D5-1E2D-0041-A24B-8AB65666B3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CF6F8E-1D52-DF42-B6FF-FB93FB3E1B39}" type="pres">
      <dgm:prSet presAssocID="{12690D35-84E2-B041-BD97-B5348C8AB6F5}" presName="hierRoot1" presStyleCnt="0"/>
      <dgm:spPr/>
    </dgm:pt>
    <dgm:pt modelId="{B0A486E0-FC8F-6F4B-A102-DE1D44EDDAA7}" type="pres">
      <dgm:prSet presAssocID="{12690D35-84E2-B041-BD97-B5348C8AB6F5}" presName="composite" presStyleCnt="0"/>
      <dgm:spPr/>
    </dgm:pt>
    <dgm:pt modelId="{00FB5050-4CED-D84F-B68F-3236BFE1043B}" type="pres">
      <dgm:prSet presAssocID="{12690D35-84E2-B041-BD97-B5348C8AB6F5}" presName="background" presStyleLbl="node0" presStyleIdx="0" presStyleCnt="1"/>
      <dgm:spPr>
        <a:solidFill>
          <a:schemeClr val="bg1">
            <a:lumMod val="75000"/>
          </a:schemeClr>
        </a:solidFill>
      </dgm:spPr>
    </dgm:pt>
    <dgm:pt modelId="{C678EE81-A1BE-E344-9E4C-F671D58F235F}" type="pres">
      <dgm:prSet presAssocID="{12690D35-84E2-B041-BD97-B5348C8AB6F5}" presName="text" presStyleLbl="fgAcc0" presStyleIdx="0" presStyleCnt="1" custScaleX="200822">
        <dgm:presLayoutVars>
          <dgm:chPref val="3"/>
        </dgm:presLayoutVars>
      </dgm:prSet>
      <dgm:spPr/>
    </dgm:pt>
    <dgm:pt modelId="{2244B831-56C7-7B4E-BC39-06707EE1D6F2}" type="pres">
      <dgm:prSet presAssocID="{12690D35-84E2-B041-BD97-B5348C8AB6F5}" presName="hierChild2" presStyleCnt="0"/>
      <dgm:spPr/>
    </dgm:pt>
    <dgm:pt modelId="{FB675661-F3B5-A64D-8233-1AE433910355}" type="pres">
      <dgm:prSet presAssocID="{43D5514C-52C0-8E4F-8B19-DA0FC0C94EBC}" presName="Name10" presStyleLbl="parChTrans1D2" presStyleIdx="0" presStyleCnt="2"/>
      <dgm:spPr/>
    </dgm:pt>
    <dgm:pt modelId="{9845663D-5B2A-B248-BE3D-9FB0E0F1C956}" type="pres">
      <dgm:prSet presAssocID="{A113B24C-07AA-754E-987F-DA2C22A4AFE0}" presName="hierRoot2" presStyleCnt="0"/>
      <dgm:spPr/>
    </dgm:pt>
    <dgm:pt modelId="{C598E8F8-1917-374E-84B3-5FB5FE4B906A}" type="pres">
      <dgm:prSet presAssocID="{A113B24C-07AA-754E-987F-DA2C22A4AFE0}" presName="composite2" presStyleCnt="0"/>
      <dgm:spPr/>
    </dgm:pt>
    <dgm:pt modelId="{84C58CC0-3D0C-4A4C-9B2C-2AF66D057916}" type="pres">
      <dgm:prSet presAssocID="{A113B24C-07AA-754E-987F-DA2C22A4AFE0}" presName="background2" presStyleLbl="node2" presStyleIdx="0" presStyleCnt="2"/>
      <dgm:spPr>
        <a:solidFill>
          <a:schemeClr val="bg1">
            <a:lumMod val="75000"/>
          </a:schemeClr>
        </a:solidFill>
      </dgm:spPr>
    </dgm:pt>
    <dgm:pt modelId="{C433DA2E-AB58-3240-A9B5-56B4FB4BF940}" type="pres">
      <dgm:prSet presAssocID="{A113B24C-07AA-754E-987F-DA2C22A4AFE0}" presName="text2" presStyleLbl="fgAcc2" presStyleIdx="0" presStyleCnt="2" custScaleX="170246">
        <dgm:presLayoutVars>
          <dgm:chPref val="3"/>
        </dgm:presLayoutVars>
      </dgm:prSet>
      <dgm:spPr/>
    </dgm:pt>
    <dgm:pt modelId="{FE31B9BF-6486-5440-B29A-3BAB8395863D}" type="pres">
      <dgm:prSet presAssocID="{A113B24C-07AA-754E-987F-DA2C22A4AFE0}" presName="hierChild3" presStyleCnt="0"/>
      <dgm:spPr/>
    </dgm:pt>
    <dgm:pt modelId="{48A0327A-6169-8243-BFC1-A8A92E26820A}" type="pres">
      <dgm:prSet presAssocID="{E7DC26FE-48F5-9848-8E7A-102FAA086080}" presName="Name10" presStyleLbl="parChTrans1D2" presStyleIdx="1" presStyleCnt="2"/>
      <dgm:spPr/>
    </dgm:pt>
    <dgm:pt modelId="{E1A1C424-CF29-FB43-A71B-E73C9F54A232}" type="pres">
      <dgm:prSet presAssocID="{943D4151-8BD9-844E-BC47-92A3FB8C01CD}" presName="hierRoot2" presStyleCnt="0"/>
      <dgm:spPr/>
    </dgm:pt>
    <dgm:pt modelId="{D5D2BEAA-C7DF-6B44-8750-A6DBC2E25268}" type="pres">
      <dgm:prSet presAssocID="{943D4151-8BD9-844E-BC47-92A3FB8C01CD}" presName="composite2" presStyleCnt="0"/>
      <dgm:spPr/>
    </dgm:pt>
    <dgm:pt modelId="{FAA2F400-05BD-DE45-9B8C-9B6E77EFB3C2}" type="pres">
      <dgm:prSet presAssocID="{943D4151-8BD9-844E-BC47-92A3FB8C01CD}" presName="background2" presStyleLbl="node2" presStyleIdx="1" presStyleCnt="2"/>
      <dgm:spPr>
        <a:solidFill>
          <a:schemeClr val="bg1">
            <a:lumMod val="75000"/>
          </a:schemeClr>
        </a:solidFill>
      </dgm:spPr>
    </dgm:pt>
    <dgm:pt modelId="{B113F068-8C01-CC49-994E-0BAB0D6CC16D}" type="pres">
      <dgm:prSet presAssocID="{943D4151-8BD9-844E-BC47-92A3FB8C01CD}" presName="text2" presStyleLbl="fgAcc2" presStyleIdx="1" presStyleCnt="2" custScaleX="171606">
        <dgm:presLayoutVars>
          <dgm:chPref val="3"/>
        </dgm:presLayoutVars>
      </dgm:prSet>
      <dgm:spPr/>
    </dgm:pt>
    <dgm:pt modelId="{AEDBEED6-AE27-E844-82FA-A0CA49B46022}" type="pres">
      <dgm:prSet presAssocID="{943D4151-8BD9-844E-BC47-92A3FB8C01CD}" presName="hierChild3" presStyleCnt="0"/>
      <dgm:spPr/>
    </dgm:pt>
  </dgm:ptLst>
  <dgm:cxnLst>
    <dgm:cxn modelId="{12DD2A06-F31F-BE48-9C0C-5AF43E941E92}" srcId="{66A5F0D5-1E2D-0041-A24B-8AB65666B3BF}" destId="{12690D35-84E2-B041-BD97-B5348C8AB6F5}" srcOrd="0" destOrd="0" parTransId="{A70B2387-85E2-1149-B67F-868C462EB5EF}" sibTransId="{01EF2C43-3350-0E4C-87D2-075EBCED566B}"/>
    <dgm:cxn modelId="{7E054B12-BF02-D04F-A19C-071E74196645}" type="presOf" srcId="{12690D35-84E2-B041-BD97-B5348C8AB6F5}" destId="{C678EE81-A1BE-E344-9E4C-F671D58F235F}" srcOrd="0" destOrd="0" presId="urn:microsoft.com/office/officeart/2005/8/layout/hierarchy1"/>
    <dgm:cxn modelId="{9680FF68-06DF-2542-AB84-47E666C64C19}" type="presOf" srcId="{943D4151-8BD9-844E-BC47-92A3FB8C01CD}" destId="{B113F068-8C01-CC49-994E-0BAB0D6CC16D}" srcOrd="0" destOrd="0" presId="urn:microsoft.com/office/officeart/2005/8/layout/hierarchy1"/>
    <dgm:cxn modelId="{00664087-E897-DA44-8928-16A6CE7935F9}" type="presOf" srcId="{A113B24C-07AA-754E-987F-DA2C22A4AFE0}" destId="{C433DA2E-AB58-3240-A9B5-56B4FB4BF940}" srcOrd="0" destOrd="0" presId="urn:microsoft.com/office/officeart/2005/8/layout/hierarchy1"/>
    <dgm:cxn modelId="{E14786B3-8DF0-FE40-AD80-88E03750C2F4}" srcId="{12690D35-84E2-B041-BD97-B5348C8AB6F5}" destId="{943D4151-8BD9-844E-BC47-92A3FB8C01CD}" srcOrd="1" destOrd="0" parTransId="{E7DC26FE-48F5-9848-8E7A-102FAA086080}" sibTransId="{69776792-D9E4-6E46-A3F4-602B832E9285}"/>
    <dgm:cxn modelId="{A40D3BBF-6360-9B49-BF48-5564F4CB927C}" type="presOf" srcId="{43D5514C-52C0-8E4F-8B19-DA0FC0C94EBC}" destId="{FB675661-F3B5-A64D-8233-1AE433910355}" srcOrd="0" destOrd="0" presId="urn:microsoft.com/office/officeart/2005/8/layout/hierarchy1"/>
    <dgm:cxn modelId="{291814E6-4503-D54E-96AA-82363B86E04A}" type="presOf" srcId="{66A5F0D5-1E2D-0041-A24B-8AB65666B3BF}" destId="{EF42B103-E194-AA43-9C91-85A080BBE06D}" srcOrd="0" destOrd="0" presId="urn:microsoft.com/office/officeart/2005/8/layout/hierarchy1"/>
    <dgm:cxn modelId="{770D93EE-4941-3646-AF5C-94054AB0CAE2}" srcId="{12690D35-84E2-B041-BD97-B5348C8AB6F5}" destId="{A113B24C-07AA-754E-987F-DA2C22A4AFE0}" srcOrd="0" destOrd="0" parTransId="{43D5514C-52C0-8E4F-8B19-DA0FC0C94EBC}" sibTransId="{F46EF80E-626B-E642-AC2B-775B6504E4D5}"/>
    <dgm:cxn modelId="{38A577FA-A572-A34F-894B-EEF44C90EE3D}" type="presOf" srcId="{E7DC26FE-48F5-9848-8E7A-102FAA086080}" destId="{48A0327A-6169-8243-BFC1-A8A92E26820A}" srcOrd="0" destOrd="0" presId="urn:microsoft.com/office/officeart/2005/8/layout/hierarchy1"/>
    <dgm:cxn modelId="{8A5E0403-1A00-294D-91BD-1E10C4DA569B}" type="presParOf" srcId="{EF42B103-E194-AA43-9C91-85A080BBE06D}" destId="{11CF6F8E-1D52-DF42-B6FF-FB93FB3E1B39}" srcOrd="0" destOrd="0" presId="urn:microsoft.com/office/officeart/2005/8/layout/hierarchy1"/>
    <dgm:cxn modelId="{FF78D3A6-2D9F-0447-936A-A719CAC77D43}" type="presParOf" srcId="{11CF6F8E-1D52-DF42-B6FF-FB93FB3E1B39}" destId="{B0A486E0-FC8F-6F4B-A102-DE1D44EDDAA7}" srcOrd="0" destOrd="0" presId="urn:microsoft.com/office/officeart/2005/8/layout/hierarchy1"/>
    <dgm:cxn modelId="{DE6CDF9A-691E-8046-9ABC-2EB3F7B384F2}" type="presParOf" srcId="{B0A486E0-FC8F-6F4B-A102-DE1D44EDDAA7}" destId="{00FB5050-4CED-D84F-B68F-3236BFE1043B}" srcOrd="0" destOrd="0" presId="urn:microsoft.com/office/officeart/2005/8/layout/hierarchy1"/>
    <dgm:cxn modelId="{BA5FB02C-AC7E-5748-A345-4B2872CF3581}" type="presParOf" srcId="{B0A486E0-FC8F-6F4B-A102-DE1D44EDDAA7}" destId="{C678EE81-A1BE-E344-9E4C-F671D58F235F}" srcOrd="1" destOrd="0" presId="urn:microsoft.com/office/officeart/2005/8/layout/hierarchy1"/>
    <dgm:cxn modelId="{531993F6-22D5-924A-99CA-2630CC4655FC}" type="presParOf" srcId="{11CF6F8E-1D52-DF42-B6FF-FB93FB3E1B39}" destId="{2244B831-56C7-7B4E-BC39-06707EE1D6F2}" srcOrd="1" destOrd="0" presId="urn:microsoft.com/office/officeart/2005/8/layout/hierarchy1"/>
    <dgm:cxn modelId="{0C91BD97-2015-BD4F-AFD7-159AF26F296D}" type="presParOf" srcId="{2244B831-56C7-7B4E-BC39-06707EE1D6F2}" destId="{FB675661-F3B5-A64D-8233-1AE433910355}" srcOrd="0" destOrd="0" presId="urn:microsoft.com/office/officeart/2005/8/layout/hierarchy1"/>
    <dgm:cxn modelId="{EB4FA90F-F39E-3342-B7EE-11838B27A8AD}" type="presParOf" srcId="{2244B831-56C7-7B4E-BC39-06707EE1D6F2}" destId="{9845663D-5B2A-B248-BE3D-9FB0E0F1C956}" srcOrd="1" destOrd="0" presId="urn:microsoft.com/office/officeart/2005/8/layout/hierarchy1"/>
    <dgm:cxn modelId="{FBBBAABE-A507-434D-A3B9-F46E4221B9F1}" type="presParOf" srcId="{9845663D-5B2A-B248-BE3D-9FB0E0F1C956}" destId="{C598E8F8-1917-374E-84B3-5FB5FE4B906A}" srcOrd="0" destOrd="0" presId="urn:microsoft.com/office/officeart/2005/8/layout/hierarchy1"/>
    <dgm:cxn modelId="{14F40850-521C-D14B-A431-DF0739545013}" type="presParOf" srcId="{C598E8F8-1917-374E-84B3-5FB5FE4B906A}" destId="{84C58CC0-3D0C-4A4C-9B2C-2AF66D057916}" srcOrd="0" destOrd="0" presId="urn:microsoft.com/office/officeart/2005/8/layout/hierarchy1"/>
    <dgm:cxn modelId="{8FF1539E-A62A-8841-8841-F173C531A18D}" type="presParOf" srcId="{C598E8F8-1917-374E-84B3-5FB5FE4B906A}" destId="{C433DA2E-AB58-3240-A9B5-56B4FB4BF940}" srcOrd="1" destOrd="0" presId="urn:microsoft.com/office/officeart/2005/8/layout/hierarchy1"/>
    <dgm:cxn modelId="{72C22375-F3A8-2949-99A9-69008E965EE7}" type="presParOf" srcId="{9845663D-5B2A-B248-BE3D-9FB0E0F1C956}" destId="{FE31B9BF-6486-5440-B29A-3BAB8395863D}" srcOrd="1" destOrd="0" presId="urn:microsoft.com/office/officeart/2005/8/layout/hierarchy1"/>
    <dgm:cxn modelId="{05DA4316-B84F-8847-B2B3-CD4DA48C67C0}" type="presParOf" srcId="{2244B831-56C7-7B4E-BC39-06707EE1D6F2}" destId="{48A0327A-6169-8243-BFC1-A8A92E26820A}" srcOrd="2" destOrd="0" presId="urn:microsoft.com/office/officeart/2005/8/layout/hierarchy1"/>
    <dgm:cxn modelId="{45CAA2FE-3B5E-854A-99DF-006EFAB0973B}" type="presParOf" srcId="{2244B831-56C7-7B4E-BC39-06707EE1D6F2}" destId="{E1A1C424-CF29-FB43-A71B-E73C9F54A232}" srcOrd="3" destOrd="0" presId="urn:microsoft.com/office/officeart/2005/8/layout/hierarchy1"/>
    <dgm:cxn modelId="{CF59C199-FDA2-7E47-AC88-47AACF9EBEFE}" type="presParOf" srcId="{E1A1C424-CF29-FB43-A71B-E73C9F54A232}" destId="{D5D2BEAA-C7DF-6B44-8750-A6DBC2E25268}" srcOrd="0" destOrd="0" presId="urn:microsoft.com/office/officeart/2005/8/layout/hierarchy1"/>
    <dgm:cxn modelId="{9459724E-A557-8541-B11B-90FF3940D39D}" type="presParOf" srcId="{D5D2BEAA-C7DF-6B44-8750-A6DBC2E25268}" destId="{FAA2F400-05BD-DE45-9B8C-9B6E77EFB3C2}" srcOrd="0" destOrd="0" presId="urn:microsoft.com/office/officeart/2005/8/layout/hierarchy1"/>
    <dgm:cxn modelId="{D6BEF331-B9FB-884F-968E-54C27BE1C9B5}" type="presParOf" srcId="{D5D2BEAA-C7DF-6B44-8750-A6DBC2E25268}" destId="{B113F068-8C01-CC49-994E-0BAB0D6CC16D}" srcOrd="1" destOrd="0" presId="urn:microsoft.com/office/officeart/2005/8/layout/hierarchy1"/>
    <dgm:cxn modelId="{68A52C2A-7D9E-E046-A264-1AC88CD33F83}" type="presParOf" srcId="{E1A1C424-CF29-FB43-A71B-E73C9F54A232}" destId="{AEDBEED6-AE27-E844-82FA-A0CA49B460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A5F0D5-1E2D-0041-A24B-8AB65666B3BF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90D35-84E2-B041-BD97-B5348C8AB6F5}">
      <dgm:prSet phldrT="[Text]"/>
      <dgm:spPr>
        <a:noFill/>
        <a:ln>
          <a:noFill/>
        </a:ln>
        <a:effectLst/>
      </dgm:spPr>
      <dgm:t>
        <a:bodyPr/>
        <a:lstStyle/>
        <a:p>
          <a:endParaRPr lang="en-US" dirty="0">
            <a:solidFill>
              <a:schemeClr val="tx1"/>
            </a:solidFill>
            <a:latin typeface="Arial"/>
            <a:cs typeface="Arial"/>
          </a:endParaRPr>
        </a:p>
      </dgm:t>
    </dgm:pt>
    <dgm:pt modelId="{A70B2387-85E2-1149-B67F-868C462EB5EF}" type="par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1EF2C43-3350-0E4C-87D2-075EBCED566B}" type="sib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13B24C-07AA-754E-987F-DA2C22A4AFE0}">
      <dgm:prSet phldrT="[Text]"/>
      <dgm:spPr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Input Ports</a:t>
          </a:r>
        </a:p>
      </dgm:t>
    </dgm:pt>
    <dgm:pt modelId="{43D5514C-52C0-8E4F-8B19-DA0FC0C94EBC}" type="parTrans" cxnId="{770D93EE-4941-3646-AF5C-94054AB0CAE2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46EF80E-626B-E642-AC2B-775B6504E4D5}" type="sibTrans" cxnId="{770D93EE-4941-3646-AF5C-94054AB0CAE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43D4151-8BD9-844E-BC47-92A3FB8C01CD}">
      <dgm:prSet phldrT="[Text]"/>
      <dgm:spPr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Output Ports</a:t>
          </a:r>
        </a:p>
      </dgm:t>
    </dgm:pt>
    <dgm:pt modelId="{E7DC26FE-48F5-9848-8E7A-102FAA086080}" type="parTrans" cxnId="{E14786B3-8DF0-FE40-AD80-88E03750C2F4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9776792-D9E4-6E46-A3F4-602B832E9285}" type="sibTrans" cxnId="{E14786B3-8DF0-FE40-AD80-88E03750C2F4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55EE4CAE-F0D0-6342-AEBC-1CC88046A96E}">
      <dgm:prSet phldrT="[Text]"/>
      <dgm:spPr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Switching Fabric</a:t>
          </a:r>
        </a:p>
      </dgm:t>
    </dgm:pt>
    <dgm:pt modelId="{D8F5A98C-2666-0849-9AC3-C780B9922559}" type="parTrans" cxnId="{9696F05C-8C83-DF42-BA5F-A05132170B95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C32C17-1B1D-F149-9877-8AE4A10C63EE}" type="sibTrans" cxnId="{9696F05C-8C83-DF42-BA5F-A05132170B95}">
      <dgm:prSet/>
      <dgm:spPr/>
      <dgm:t>
        <a:bodyPr/>
        <a:lstStyle/>
        <a:p>
          <a:endParaRPr lang="en-US"/>
        </a:p>
      </dgm:t>
    </dgm:pt>
    <dgm:pt modelId="{F82BDEF1-BE30-A04E-9B45-F37E87521042}">
      <dgm:prSet phldrT="[Text]"/>
      <dgm:spPr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Routing Processor</a:t>
          </a:r>
        </a:p>
      </dgm:t>
    </dgm:pt>
    <dgm:pt modelId="{7469C7B9-9A55-9243-9577-9F40ACCB6AD1}" type="parTrans" cxnId="{9A7146BD-2D74-AA4C-85ED-35A0804A51C9}">
      <dgm:prSet/>
      <dgm:spPr>
        <a:ln w="12700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B1C0FEF-84D7-C541-875A-DBCF9D46C793}" type="sibTrans" cxnId="{9A7146BD-2D74-AA4C-85ED-35A0804A51C9}">
      <dgm:prSet/>
      <dgm:spPr/>
      <dgm:t>
        <a:bodyPr/>
        <a:lstStyle/>
        <a:p>
          <a:endParaRPr lang="en-US"/>
        </a:p>
      </dgm:t>
    </dgm:pt>
    <dgm:pt modelId="{58866588-99D5-6342-8C16-2B155FF46F66}" type="pres">
      <dgm:prSet presAssocID="{66A5F0D5-1E2D-0041-A24B-8AB65666B3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050EDE-70B0-964D-A0EF-2C854ECB0132}" type="pres">
      <dgm:prSet presAssocID="{12690D35-84E2-B041-BD97-B5348C8AB6F5}" presName="root1" presStyleCnt="0"/>
      <dgm:spPr/>
    </dgm:pt>
    <dgm:pt modelId="{22BB389E-8D5D-FA45-8B70-16FFCDF7D920}" type="pres">
      <dgm:prSet presAssocID="{12690D35-84E2-B041-BD97-B5348C8AB6F5}" presName="LevelOneTextNode" presStyleLbl="node0" presStyleIdx="0" presStyleCnt="1">
        <dgm:presLayoutVars>
          <dgm:chPref val="3"/>
        </dgm:presLayoutVars>
      </dgm:prSet>
      <dgm:spPr/>
    </dgm:pt>
    <dgm:pt modelId="{06E3F2FA-1835-C84D-B56B-628F091BDA2B}" type="pres">
      <dgm:prSet presAssocID="{12690D35-84E2-B041-BD97-B5348C8AB6F5}" presName="level2hierChild" presStyleCnt="0"/>
      <dgm:spPr/>
    </dgm:pt>
    <dgm:pt modelId="{C7BF68AD-2790-0B42-8DD7-0CC42C137C3C}" type="pres">
      <dgm:prSet presAssocID="{43D5514C-52C0-8E4F-8B19-DA0FC0C94EBC}" presName="conn2-1" presStyleLbl="parChTrans1D2" presStyleIdx="0" presStyleCnt="4"/>
      <dgm:spPr/>
    </dgm:pt>
    <dgm:pt modelId="{C21E2ED4-053C-3A45-B377-D3B979E9EA48}" type="pres">
      <dgm:prSet presAssocID="{43D5514C-52C0-8E4F-8B19-DA0FC0C94EBC}" presName="connTx" presStyleLbl="parChTrans1D2" presStyleIdx="0" presStyleCnt="4"/>
      <dgm:spPr/>
    </dgm:pt>
    <dgm:pt modelId="{E2401092-4AE6-EE4D-982B-68248D418FF7}" type="pres">
      <dgm:prSet presAssocID="{A113B24C-07AA-754E-987F-DA2C22A4AFE0}" presName="root2" presStyleCnt="0"/>
      <dgm:spPr/>
    </dgm:pt>
    <dgm:pt modelId="{693AC66B-DF16-1845-9D41-2F026E537BA1}" type="pres">
      <dgm:prSet presAssocID="{A113B24C-07AA-754E-987F-DA2C22A4AFE0}" presName="LevelTwoTextNode" presStyleLbl="node2" presStyleIdx="0" presStyleCnt="4" custScaleX="185068">
        <dgm:presLayoutVars>
          <dgm:chPref val="3"/>
        </dgm:presLayoutVars>
      </dgm:prSet>
      <dgm:spPr/>
    </dgm:pt>
    <dgm:pt modelId="{FA347151-151A-9F48-928F-0A8FBE94A4E0}" type="pres">
      <dgm:prSet presAssocID="{A113B24C-07AA-754E-987F-DA2C22A4AFE0}" presName="level3hierChild" presStyleCnt="0"/>
      <dgm:spPr/>
    </dgm:pt>
    <dgm:pt modelId="{338247AA-903F-FF46-9C90-2DD3C5A4C5A9}" type="pres">
      <dgm:prSet presAssocID="{E7DC26FE-48F5-9848-8E7A-102FAA086080}" presName="conn2-1" presStyleLbl="parChTrans1D2" presStyleIdx="1" presStyleCnt="4"/>
      <dgm:spPr/>
    </dgm:pt>
    <dgm:pt modelId="{DD2AA688-EA0A-BD43-8B04-4DD4AF212807}" type="pres">
      <dgm:prSet presAssocID="{E7DC26FE-48F5-9848-8E7A-102FAA086080}" presName="connTx" presStyleLbl="parChTrans1D2" presStyleIdx="1" presStyleCnt="4"/>
      <dgm:spPr/>
    </dgm:pt>
    <dgm:pt modelId="{A720571F-3C98-8D46-8444-0C92C149E73F}" type="pres">
      <dgm:prSet presAssocID="{943D4151-8BD9-844E-BC47-92A3FB8C01CD}" presName="root2" presStyleCnt="0"/>
      <dgm:spPr/>
    </dgm:pt>
    <dgm:pt modelId="{F45CD5CE-378E-D64A-AE12-D401530355E6}" type="pres">
      <dgm:prSet presAssocID="{943D4151-8BD9-844E-BC47-92A3FB8C01CD}" presName="LevelTwoTextNode" presStyleLbl="node2" presStyleIdx="1" presStyleCnt="4" custScaleX="184541">
        <dgm:presLayoutVars>
          <dgm:chPref val="3"/>
        </dgm:presLayoutVars>
      </dgm:prSet>
      <dgm:spPr/>
    </dgm:pt>
    <dgm:pt modelId="{318BBED8-8674-024B-937F-1E8969EA9734}" type="pres">
      <dgm:prSet presAssocID="{943D4151-8BD9-844E-BC47-92A3FB8C01CD}" presName="level3hierChild" presStyleCnt="0"/>
      <dgm:spPr/>
    </dgm:pt>
    <dgm:pt modelId="{09C5E0EF-4035-B847-A507-BB3157B0E3B7}" type="pres">
      <dgm:prSet presAssocID="{D8F5A98C-2666-0849-9AC3-C780B9922559}" presName="conn2-1" presStyleLbl="parChTrans1D2" presStyleIdx="2" presStyleCnt="4"/>
      <dgm:spPr/>
    </dgm:pt>
    <dgm:pt modelId="{43846CBA-4383-DA4E-998E-4570237A63D3}" type="pres">
      <dgm:prSet presAssocID="{D8F5A98C-2666-0849-9AC3-C780B9922559}" presName="connTx" presStyleLbl="parChTrans1D2" presStyleIdx="2" presStyleCnt="4"/>
      <dgm:spPr/>
    </dgm:pt>
    <dgm:pt modelId="{905FFD85-C999-2843-BAC8-DD112DD98B4F}" type="pres">
      <dgm:prSet presAssocID="{55EE4CAE-F0D0-6342-AEBC-1CC88046A96E}" presName="root2" presStyleCnt="0"/>
      <dgm:spPr/>
    </dgm:pt>
    <dgm:pt modelId="{C7459C93-0D75-CC4E-B624-912E0954D8BD}" type="pres">
      <dgm:prSet presAssocID="{55EE4CAE-F0D0-6342-AEBC-1CC88046A96E}" presName="LevelTwoTextNode" presStyleLbl="node2" presStyleIdx="2" presStyleCnt="4" custScaleX="184541">
        <dgm:presLayoutVars>
          <dgm:chPref val="3"/>
        </dgm:presLayoutVars>
      </dgm:prSet>
      <dgm:spPr/>
    </dgm:pt>
    <dgm:pt modelId="{39274940-27F5-0F4B-B617-9E7899CBBDD1}" type="pres">
      <dgm:prSet presAssocID="{55EE4CAE-F0D0-6342-AEBC-1CC88046A96E}" presName="level3hierChild" presStyleCnt="0"/>
      <dgm:spPr/>
    </dgm:pt>
    <dgm:pt modelId="{9B744A88-1DF7-E041-9CC3-9016637400B4}" type="pres">
      <dgm:prSet presAssocID="{7469C7B9-9A55-9243-9577-9F40ACCB6AD1}" presName="conn2-1" presStyleLbl="parChTrans1D2" presStyleIdx="3" presStyleCnt="4"/>
      <dgm:spPr/>
    </dgm:pt>
    <dgm:pt modelId="{073B0E51-714C-6044-823B-0F15E09CF757}" type="pres">
      <dgm:prSet presAssocID="{7469C7B9-9A55-9243-9577-9F40ACCB6AD1}" presName="connTx" presStyleLbl="parChTrans1D2" presStyleIdx="3" presStyleCnt="4"/>
      <dgm:spPr/>
    </dgm:pt>
    <dgm:pt modelId="{D4939DEF-5214-BC45-862E-5DD5CED7EC0E}" type="pres">
      <dgm:prSet presAssocID="{F82BDEF1-BE30-A04E-9B45-F37E87521042}" presName="root2" presStyleCnt="0"/>
      <dgm:spPr/>
    </dgm:pt>
    <dgm:pt modelId="{27C75E9A-F081-D346-A89C-66297053A6BB}" type="pres">
      <dgm:prSet presAssocID="{F82BDEF1-BE30-A04E-9B45-F37E87521042}" presName="LevelTwoTextNode" presStyleLbl="node2" presStyleIdx="3" presStyleCnt="4" custScaleX="184015">
        <dgm:presLayoutVars>
          <dgm:chPref val="3"/>
        </dgm:presLayoutVars>
      </dgm:prSet>
      <dgm:spPr/>
    </dgm:pt>
    <dgm:pt modelId="{C4230B6A-83F2-F746-BA10-72CC3673C22B}" type="pres">
      <dgm:prSet presAssocID="{F82BDEF1-BE30-A04E-9B45-F37E87521042}" presName="level3hierChild" presStyleCnt="0"/>
      <dgm:spPr/>
    </dgm:pt>
  </dgm:ptLst>
  <dgm:cxnLst>
    <dgm:cxn modelId="{12DD2A06-F31F-BE48-9C0C-5AF43E941E92}" srcId="{66A5F0D5-1E2D-0041-A24B-8AB65666B3BF}" destId="{12690D35-84E2-B041-BD97-B5348C8AB6F5}" srcOrd="0" destOrd="0" parTransId="{A70B2387-85E2-1149-B67F-868C462EB5EF}" sibTransId="{01EF2C43-3350-0E4C-87D2-075EBCED566B}"/>
    <dgm:cxn modelId="{E6BEAC1E-6466-8F4C-805F-D100E3C4D683}" type="presOf" srcId="{E7DC26FE-48F5-9848-8E7A-102FAA086080}" destId="{DD2AA688-EA0A-BD43-8B04-4DD4AF212807}" srcOrd="1" destOrd="0" presId="urn:microsoft.com/office/officeart/2005/8/layout/hierarchy2"/>
    <dgm:cxn modelId="{E48FE939-E379-134C-B3DD-23FCA1D26B3F}" type="presOf" srcId="{43D5514C-52C0-8E4F-8B19-DA0FC0C94EBC}" destId="{C7BF68AD-2790-0B42-8DD7-0CC42C137C3C}" srcOrd="0" destOrd="0" presId="urn:microsoft.com/office/officeart/2005/8/layout/hierarchy2"/>
    <dgm:cxn modelId="{77B5563E-A3C0-4F47-A7C6-6159673312A8}" type="presOf" srcId="{D8F5A98C-2666-0849-9AC3-C780B9922559}" destId="{43846CBA-4383-DA4E-998E-4570237A63D3}" srcOrd="1" destOrd="0" presId="urn:microsoft.com/office/officeart/2005/8/layout/hierarchy2"/>
    <dgm:cxn modelId="{9696F05C-8C83-DF42-BA5F-A05132170B95}" srcId="{12690D35-84E2-B041-BD97-B5348C8AB6F5}" destId="{55EE4CAE-F0D0-6342-AEBC-1CC88046A96E}" srcOrd="2" destOrd="0" parTransId="{D8F5A98C-2666-0849-9AC3-C780B9922559}" sibTransId="{53C32C17-1B1D-F149-9877-8AE4A10C63EE}"/>
    <dgm:cxn modelId="{02F8A168-DB49-5A47-A59E-07470B72A071}" type="presOf" srcId="{66A5F0D5-1E2D-0041-A24B-8AB65666B3BF}" destId="{58866588-99D5-6342-8C16-2B155FF46F66}" srcOrd="0" destOrd="0" presId="urn:microsoft.com/office/officeart/2005/8/layout/hierarchy2"/>
    <dgm:cxn modelId="{BED2C448-4D03-124D-847D-3252467D4870}" type="presOf" srcId="{E7DC26FE-48F5-9848-8E7A-102FAA086080}" destId="{338247AA-903F-FF46-9C90-2DD3C5A4C5A9}" srcOrd="0" destOrd="0" presId="urn:microsoft.com/office/officeart/2005/8/layout/hierarchy2"/>
    <dgm:cxn modelId="{1112F56A-3E2D-A944-B448-C019666F821A}" type="presOf" srcId="{943D4151-8BD9-844E-BC47-92A3FB8C01CD}" destId="{F45CD5CE-378E-D64A-AE12-D401530355E6}" srcOrd="0" destOrd="0" presId="urn:microsoft.com/office/officeart/2005/8/layout/hierarchy2"/>
    <dgm:cxn modelId="{B905B981-49D5-2443-A658-A1889A5F1403}" type="presOf" srcId="{D8F5A98C-2666-0849-9AC3-C780B9922559}" destId="{09C5E0EF-4035-B847-A507-BB3157B0E3B7}" srcOrd="0" destOrd="0" presId="urn:microsoft.com/office/officeart/2005/8/layout/hierarchy2"/>
    <dgm:cxn modelId="{E14786B3-8DF0-FE40-AD80-88E03750C2F4}" srcId="{12690D35-84E2-B041-BD97-B5348C8AB6F5}" destId="{943D4151-8BD9-844E-BC47-92A3FB8C01CD}" srcOrd="1" destOrd="0" parTransId="{E7DC26FE-48F5-9848-8E7A-102FAA086080}" sibTransId="{69776792-D9E4-6E46-A3F4-602B832E9285}"/>
    <dgm:cxn modelId="{F350F6B4-8452-1F4B-A509-8D261833EE34}" type="presOf" srcId="{F82BDEF1-BE30-A04E-9B45-F37E87521042}" destId="{27C75E9A-F081-D346-A89C-66297053A6BB}" srcOrd="0" destOrd="0" presId="urn:microsoft.com/office/officeart/2005/8/layout/hierarchy2"/>
    <dgm:cxn modelId="{9A7146BD-2D74-AA4C-85ED-35A0804A51C9}" srcId="{12690D35-84E2-B041-BD97-B5348C8AB6F5}" destId="{F82BDEF1-BE30-A04E-9B45-F37E87521042}" srcOrd="3" destOrd="0" parTransId="{7469C7B9-9A55-9243-9577-9F40ACCB6AD1}" sibTransId="{FB1C0FEF-84D7-C541-875A-DBCF9D46C793}"/>
    <dgm:cxn modelId="{763372C1-AA45-D247-AD91-0467B9F5F78C}" type="presOf" srcId="{A113B24C-07AA-754E-987F-DA2C22A4AFE0}" destId="{693AC66B-DF16-1845-9D41-2F026E537BA1}" srcOrd="0" destOrd="0" presId="urn:microsoft.com/office/officeart/2005/8/layout/hierarchy2"/>
    <dgm:cxn modelId="{A701DACA-868D-914C-ACAB-5436EBCE3FB8}" type="presOf" srcId="{12690D35-84E2-B041-BD97-B5348C8AB6F5}" destId="{22BB389E-8D5D-FA45-8B70-16FFCDF7D920}" srcOrd="0" destOrd="0" presId="urn:microsoft.com/office/officeart/2005/8/layout/hierarchy2"/>
    <dgm:cxn modelId="{847059E9-6659-534C-A503-78EA5574E803}" type="presOf" srcId="{7469C7B9-9A55-9243-9577-9F40ACCB6AD1}" destId="{9B744A88-1DF7-E041-9CC3-9016637400B4}" srcOrd="0" destOrd="0" presId="urn:microsoft.com/office/officeart/2005/8/layout/hierarchy2"/>
    <dgm:cxn modelId="{CB1ECDED-CD92-A844-A91E-F9EB7197C19B}" type="presOf" srcId="{7469C7B9-9A55-9243-9577-9F40ACCB6AD1}" destId="{073B0E51-714C-6044-823B-0F15E09CF757}" srcOrd="1" destOrd="0" presId="urn:microsoft.com/office/officeart/2005/8/layout/hierarchy2"/>
    <dgm:cxn modelId="{770D93EE-4941-3646-AF5C-94054AB0CAE2}" srcId="{12690D35-84E2-B041-BD97-B5348C8AB6F5}" destId="{A113B24C-07AA-754E-987F-DA2C22A4AFE0}" srcOrd="0" destOrd="0" parTransId="{43D5514C-52C0-8E4F-8B19-DA0FC0C94EBC}" sibTransId="{F46EF80E-626B-E642-AC2B-775B6504E4D5}"/>
    <dgm:cxn modelId="{4747FBF6-0561-4C4B-AF9E-77306C3DCBFB}" type="presOf" srcId="{43D5514C-52C0-8E4F-8B19-DA0FC0C94EBC}" destId="{C21E2ED4-053C-3A45-B377-D3B979E9EA48}" srcOrd="1" destOrd="0" presId="urn:microsoft.com/office/officeart/2005/8/layout/hierarchy2"/>
    <dgm:cxn modelId="{2957ECFD-DE19-B24E-87ED-C342ACF5A797}" type="presOf" srcId="{55EE4CAE-F0D0-6342-AEBC-1CC88046A96E}" destId="{C7459C93-0D75-CC4E-B624-912E0954D8BD}" srcOrd="0" destOrd="0" presId="urn:microsoft.com/office/officeart/2005/8/layout/hierarchy2"/>
    <dgm:cxn modelId="{0C482BCC-5A4C-C34A-B601-1CB6946E5909}" type="presParOf" srcId="{58866588-99D5-6342-8C16-2B155FF46F66}" destId="{6B050EDE-70B0-964D-A0EF-2C854ECB0132}" srcOrd="0" destOrd="0" presId="urn:microsoft.com/office/officeart/2005/8/layout/hierarchy2"/>
    <dgm:cxn modelId="{1706B867-D006-AB49-B1BA-A2A0295B1B67}" type="presParOf" srcId="{6B050EDE-70B0-964D-A0EF-2C854ECB0132}" destId="{22BB389E-8D5D-FA45-8B70-16FFCDF7D920}" srcOrd="0" destOrd="0" presId="urn:microsoft.com/office/officeart/2005/8/layout/hierarchy2"/>
    <dgm:cxn modelId="{9B0941CA-5523-6245-BDB6-EAD2A3BC1651}" type="presParOf" srcId="{6B050EDE-70B0-964D-A0EF-2C854ECB0132}" destId="{06E3F2FA-1835-C84D-B56B-628F091BDA2B}" srcOrd="1" destOrd="0" presId="urn:microsoft.com/office/officeart/2005/8/layout/hierarchy2"/>
    <dgm:cxn modelId="{F7605141-9592-AB44-B953-C3C0CA58549D}" type="presParOf" srcId="{06E3F2FA-1835-C84D-B56B-628F091BDA2B}" destId="{C7BF68AD-2790-0B42-8DD7-0CC42C137C3C}" srcOrd="0" destOrd="0" presId="urn:microsoft.com/office/officeart/2005/8/layout/hierarchy2"/>
    <dgm:cxn modelId="{B470DE21-7330-6B48-BEDD-2E818754BDB3}" type="presParOf" srcId="{C7BF68AD-2790-0B42-8DD7-0CC42C137C3C}" destId="{C21E2ED4-053C-3A45-B377-D3B979E9EA48}" srcOrd="0" destOrd="0" presId="urn:microsoft.com/office/officeart/2005/8/layout/hierarchy2"/>
    <dgm:cxn modelId="{DA6989C4-BB46-0545-BD12-77CE81AB34EC}" type="presParOf" srcId="{06E3F2FA-1835-C84D-B56B-628F091BDA2B}" destId="{E2401092-4AE6-EE4D-982B-68248D418FF7}" srcOrd="1" destOrd="0" presId="urn:microsoft.com/office/officeart/2005/8/layout/hierarchy2"/>
    <dgm:cxn modelId="{5A21C143-54AD-D14A-8ABB-471D2D6E21F4}" type="presParOf" srcId="{E2401092-4AE6-EE4D-982B-68248D418FF7}" destId="{693AC66B-DF16-1845-9D41-2F026E537BA1}" srcOrd="0" destOrd="0" presId="urn:microsoft.com/office/officeart/2005/8/layout/hierarchy2"/>
    <dgm:cxn modelId="{1CF42E88-17E5-6741-81C5-152CAD1CCBB5}" type="presParOf" srcId="{E2401092-4AE6-EE4D-982B-68248D418FF7}" destId="{FA347151-151A-9F48-928F-0A8FBE94A4E0}" srcOrd="1" destOrd="0" presId="urn:microsoft.com/office/officeart/2005/8/layout/hierarchy2"/>
    <dgm:cxn modelId="{98E8C227-40B0-DA43-9ED2-7FE83B8C3C26}" type="presParOf" srcId="{06E3F2FA-1835-C84D-B56B-628F091BDA2B}" destId="{338247AA-903F-FF46-9C90-2DD3C5A4C5A9}" srcOrd="2" destOrd="0" presId="urn:microsoft.com/office/officeart/2005/8/layout/hierarchy2"/>
    <dgm:cxn modelId="{03DD51B8-8867-5944-8C8F-E60900E94CD7}" type="presParOf" srcId="{338247AA-903F-FF46-9C90-2DD3C5A4C5A9}" destId="{DD2AA688-EA0A-BD43-8B04-4DD4AF212807}" srcOrd="0" destOrd="0" presId="urn:microsoft.com/office/officeart/2005/8/layout/hierarchy2"/>
    <dgm:cxn modelId="{E8C598EA-90C1-A64B-BF34-BD54CF5862D5}" type="presParOf" srcId="{06E3F2FA-1835-C84D-B56B-628F091BDA2B}" destId="{A720571F-3C98-8D46-8444-0C92C149E73F}" srcOrd="3" destOrd="0" presId="urn:microsoft.com/office/officeart/2005/8/layout/hierarchy2"/>
    <dgm:cxn modelId="{9EED90A1-65C9-694B-BFE6-EB3140F69CCB}" type="presParOf" srcId="{A720571F-3C98-8D46-8444-0C92C149E73F}" destId="{F45CD5CE-378E-D64A-AE12-D401530355E6}" srcOrd="0" destOrd="0" presId="urn:microsoft.com/office/officeart/2005/8/layout/hierarchy2"/>
    <dgm:cxn modelId="{7DD7D8F2-3491-E042-8724-D95DC7E681CE}" type="presParOf" srcId="{A720571F-3C98-8D46-8444-0C92C149E73F}" destId="{318BBED8-8674-024B-937F-1E8969EA9734}" srcOrd="1" destOrd="0" presId="urn:microsoft.com/office/officeart/2005/8/layout/hierarchy2"/>
    <dgm:cxn modelId="{2BFB3B72-27E2-FC41-BEAF-01B9F8F2F168}" type="presParOf" srcId="{06E3F2FA-1835-C84D-B56B-628F091BDA2B}" destId="{09C5E0EF-4035-B847-A507-BB3157B0E3B7}" srcOrd="4" destOrd="0" presId="urn:microsoft.com/office/officeart/2005/8/layout/hierarchy2"/>
    <dgm:cxn modelId="{359CD08F-CFA2-DA44-BD87-B3448C80DC42}" type="presParOf" srcId="{09C5E0EF-4035-B847-A507-BB3157B0E3B7}" destId="{43846CBA-4383-DA4E-998E-4570237A63D3}" srcOrd="0" destOrd="0" presId="urn:microsoft.com/office/officeart/2005/8/layout/hierarchy2"/>
    <dgm:cxn modelId="{29091839-C0EF-F142-85FD-CE29DB7272C2}" type="presParOf" srcId="{06E3F2FA-1835-C84D-B56B-628F091BDA2B}" destId="{905FFD85-C999-2843-BAC8-DD112DD98B4F}" srcOrd="5" destOrd="0" presId="urn:microsoft.com/office/officeart/2005/8/layout/hierarchy2"/>
    <dgm:cxn modelId="{4F8DC2CF-4036-CB4D-B066-CBA63DC1572F}" type="presParOf" srcId="{905FFD85-C999-2843-BAC8-DD112DD98B4F}" destId="{C7459C93-0D75-CC4E-B624-912E0954D8BD}" srcOrd="0" destOrd="0" presId="urn:microsoft.com/office/officeart/2005/8/layout/hierarchy2"/>
    <dgm:cxn modelId="{687EB73B-3608-BF41-9A6C-5A38D2299900}" type="presParOf" srcId="{905FFD85-C999-2843-BAC8-DD112DD98B4F}" destId="{39274940-27F5-0F4B-B617-9E7899CBBDD1}" srcOrd="1" destOrd="0" presId="urn:microsoft.com/office/officeart/2005/8/layout/hierarchy2"/>
    <dgm:cxn modelId="{ECD61C43-1EEB-414D-9140-5ADF01B8E2B7}" type="presParOf" srcId="{06E3F2FA-1835-C84D-B56B-628F091BDA2B}" destId="{9B744A88-1DF7-E041-9CC3-9016637400B4}" srcOrd="6" destOrd="0" presId="urn:microsoft.com/office/officeart/2005/8/layout/hierarchy2"/>
    <dgm:cxn modelId="{EAAC0CD9-EAC1-9440-AA2C-51A4F709BF3B}" type="presParOf" srcId="{9B744A88-1DF7-E041-9CC3-9016637400B4}" destId="{073B0E51-714C-6044-823B-0F15E09CF757}" srcOrd="0" destOrd="0" presId="urn:microsoft.com/office/officeart/2005/8/layout/hierarchy2"/>
    <dgm:cxn modelId="{35728F32-70A0-8947-84C2-2BBCEF02E3B6}" type="presParOf" srcId="{06E3F2FA-1835-C84D-B56B-628F091BDA2B}" destId="{D4939DEF-5214-BC45-862E-5DD5CED7EC0E}" srcOrd="7" destOrd="0" presId="urn:microsoft.com/office/officeart/2005/8/layout/hierarchy2"/>
    <dgm:cxn modelId="{212CBC90-B5EE-784D-83C0-93174F6AC68C}" type="presParOf" srcId="{D4939DEF-5214-BC45-862E-5DD5CED7EC0E}" destId="{27C75E9A-F081-D346-A89C-66297053A6BB}" srcOrd="0" destOrd="0" presId="urn:microsoft.com/office/officeart/2005/8/layout/hierarchy2"/>
    <dgm:cxn modelId="{8B9FA7D6-663C-2A4E-9247-10895B1F4322}" type="presParOf" srcId="{D4939DEF-5214-BC45-862E-5DD5CED7EC0E}" destId="{C4230B6A-83F2-F746-BA10-72CC3673C22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5F0D5-1E2D-0041-A24B-8AB65666B3B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90D35-84E2-B041-BD97-B5348C8AB6F5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latin typeface="Arial"/>
              <a:cs typeface="Arial"/>
            </a:rPr>
            <a:t>Switching Fabrics</a:t>
          </a:r>
        </a:p>
      </dgm:t>
    </dgm:pt>
    <dgm:pt modelId="{A70B2387-85E2-1149-B67F-868C462EB5EF}" type="par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01EF2C43-3350-0E4C-87D2-075EBCED566B}" type="sibTrans" cxnId="{12DD2A06-F31F-BE48-9C0C-5AF43E941E9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A113B24C-07AA-754E-987F-DA2C22A4AFE0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rial"/>
              <a:cs typeface="Arial"/>
            </a:rPr>
            <a:t>Memory</a:t>
          </a:r>
        </a:p>
      </dgm:t>
    </dgm:pt>
    <dgm:pt modelId="{43D5514C-52C0-8E4F-8B19-DA0FC0C94EBC}" type="parTrans" cxnId="{770D93EE-4941-3646-AF5C-94054AB0CAE2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F46EF80E-626B-E642-AC2B-775B6504E4D5}" type="sibTrans" cxnId="{770D93EE-4941-3646-AF5C-94054AB0CAE2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43D4151-8BD9-844E-BC47-92A3FB8C01CD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"/>
              <a:cs typeface="Arial"/>
            </a:rPr>
            <a:t>Bus</a:t>
          </a:r>
        </a:p>
      </dgm:t>
    </dgm:pt>
    <dgm:pt modelId="{E7DC26FE-48F5-9848-8E7A-102FAA086080}" type="parTrans" cxnId="{E14786B3-8DF0-FE40-AD80-88E03750C2F4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>
            <a:latin typeface="Arial"/>
            <a:cs typeface="Arial"/>
          </a:endParaRPr>
        </a:p>
      </dgm:t>
    </dgm:pt>
    <dgm:pt modelId="{69776792-D9E4-6E46-A3F4-602B832E9285}" type="sibTrans" cxnId="{E14786B3-8DF0-FE40-AD80-88E03750C2F4}">
      <dgm:prSet/>
      <dgm:spPr/>
      <dgm:t>
        <a:bodyPr/>
        <a:lstStyle/>
        <a:p>
          <a:endParaRPr lang="en-US">
            <a:latin typeface="Arial"/>
            <a:cs typeface="Arial"/>
          </a:endParaRPr>
        </a:p>
      </dgm:t>
    </dgm:pt>
    <dgm:pt modelId="{930C68A5-FCD8-354C-85C7-3E9D3F20C217}">
      <dgm:prSet phldrT="[Text]"/>
      <dgm:spPr>
        <a:ln>
          <a:solidFill>
            <a:srgbClr val="00B9FA"/>
          </a:solidFill>
        </a:ln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"/>
              <a:cs typeface="Arial"/>
            </a:rPr>
            <a:t>Crossbar</a:t>
          </a:r>
        </a:p>
      </dgm:t>
    </dgm:pt>
    <dgm:pt modelId="{405BFE2A-4FAA-A649-A192-0C940415B1EF}" type="parTrans" cxnId="{DE7001C6-16E1-1D47-A49D-C9831C1A3188}">
      <dgm:prSet/>
      <dgm:spPr>
        <a:ln w="19050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027388D-81F8-6849-AFC8-1E78AEFE1A39}" type="sibTrans" cxnId="{DE7001C6-16E1-1D47-A49D-C9831C1A3188}">
      <dgm:prSet/>
      <dgm:spPr/>
      <dgm:t>
        <a:bodyPr/>
        <a:lstStyle/>
        <a:p>
          <a:endParaRPr lang="en-US"/>
        </a:p>
      </dgm:t>
    </dgm:pt>
    <dgm:pt modelId="{EF42B103-E194-AA43-9C91-85A080BBE06D}" type="pres">
      <dgm:prSet presAssocID="{66A5F0D5-1E2D-0041-A24B-8AB65666B3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CF6F8E-1D52-DF42-B6FF-FB93FB3E1B39}" type="pres">
      <dgm:prSet presAssocID="{12690D35-84E2-B041-BD97-B5348C8AB6F5}" presName="hierRoot1" presStyleCnt="0"/>
      <dgm:spPr/>
    </dgm:pt>
    <dgm:pt modelId="{B0A486E0-FC8F-6F4B-A102-DE1D44EDDAA7}" type="pres">
      <dgm:prSet presAssocID="{12690D35-84E2-B041-BD97-B5348C8AB6F5}" presName="composite" presStyleCnt="0"/>
      <dgm:spPr/>
    </dgm:pt>
    <dgm:pt modelId="{00FB5050-4CED-D84F-B68F-3236BFE1043B}" type="pres">
      <dgm:prSet presAssocID="{12690D35-84E2-B041-BD97-B5348C8AB6F5}" presName="background" presStyleLbl="node0" presStyleIdx="0" presStyleCnt="1"/>
      <dgm:spPr>
        <a:solidFill>
          <a:schemeClr val="bg1">
            <a:lumMod val="75000"/>
          </a:schemeClr>
        </a:solidFill>
      </dgm:spPr>
    </dgm:pt>
    <dgm:pt modelId="{C678EE81-A1BE-E344-9E4C-F671D58F235F}" type="pres">
      <dgm:prSet presAssocID="{12690D35-84E2-B041-BD97-B5348C8AB6F5}" presName="text" presStyleLbl="fgAcc0" presStyleIdx="0" presStyleCnt="1" custScaleX="220715">
        <dgm:presLayoutVars>
          <dgm:chPref val="3"/>
        </dgm:presLayoutVars>
      </dgm:prSet>
      <dgm:spPr/>
    </dgm:pt>
    <dgm:pt modelId="{2244B831-56C7-7B4E-BC39-06707EE1D6F2}" type="pres">
      <dgm:prSet presAssocID="{12690D35-84E2-B041-BD97-B5348C8AB6F5}" presName="hierChild2" presStyleCnt="0"/>
      <dgm:spPr/>
    </dgm:pt>
    <dgm:pt modelId="{FB675661-F3B5-A64D-8233-1AE433910355}" type="pres">
      <dgm:prSet presAssocID="{43D5514C-52C0-8E4F-8B19-DA0FC0C94EBC}" presName="Name10" presStyleLbl="parChTrans1D2" presStyleIdx="0" presStyleCnt="3"/>
      <dgm:spPr/>
    </dgm:pt>
    <dgm:pt modelId="{9845663D-5B2A-B248-BE3D-9FB0E0F1C956}" type="pres">
      <dgm:prSet presAssocID="{A113B24C-07AA-754E-987F-DA2C22A4AFE0}" presName="hierRoot2" presStyleCnt="0"/>
      <dgm:spPr/>
    </dgm:pt>
    <dgm:pt modelId="{C598E8F8-1917-374E-84B3-5FB5FE4B906A}" type="pres">
      <dgm:prSet presAssocID="{A113B24C-07AA-754E-987F-DA2C22A4AFE0}" presName="composite2" presStyleCnt="0"/>
      <dgm:spPr/>
    </dgm:pt>
    <dgm:pt modelId="{84C58CC0-3D0C-4A4C-9B2C-2AF66D057916}" type="pres">
      <dgm:prSet presAssocID="{A113B24C-07AA-754E-987F-DA2C22A4AFE0}" presName="background2" presStyleLbl="node2" presStyleIdx="0" presStyleCnt="3"/>
      <dgm:spPr>
        <a:solidFill>
          <a:schemeClr val="bg1">
            <a:lumMod val="75000"/>
          </a:schemeClr>
        </a:solidFill>
      </dgm:spPr>
    </dgm:pt>
    <dgm:pt modelId="{C433DA2E-AB58-3240-A9B5-56B4FB4BF940}" type="pres">
      <dgm:prSet presAssocID="{A113B24C-07AA-754E-987F-DA2C22A4AFE0}" presName="text2" presStyleLbl="fgAcc2" presStyleIdx="0" presStyleCnt="3" custScaleX="137700">
        <dgm:presLayoutVars>
          <dgm:chPref val="3"/>
        </dgm:presLayoutVars>
      </dgm:prSet>
      <dgm:spPr/>
    </dgm:pt>
    <dgm:pt modelId="{FE31B9BF-6486-5440-B29A-3BAB8395863D}" type="pres">
      <dgm:prSet presAssocID="{A113B24C-07AA-754E-987F-DA2C22A4AFE0}" presName="hierChild3" presStyleCnt="0"/>
      <dgm:spPr/>
    </dgm:pt>
    <dgm:pt modelId="{48A0327A-6169-8243-BFC1-A8A92E26820A}" type="pres">
      <dgm:prSet presAssocID="{E7DC26FE-48F5-9848-8E7A-102FAA086080}" presName="Name10" presStyleLbl="parChTrans1D2" presStyleIdx="1" presStyleCnt="3"/>
      <dgm:spPr/>
    </dgm:pt>
    <dgm:pt modelId="{E1A1C424-CF29-FB43-A71B-E73C9F54A232}" type="pres">
      <dgm:prSet presAssocID="{943D4151-8BD9-844E-BC47-92A3FB8C01CD}" presName="hierRoot2" presStyleCnt="0"/>
      <dgm:spPr/>
    </dgm:pt>
    <dgm:pt modelId="{D5D2BEAA-C7DF-6B44-8750-A6DBC2E25268}" type="pres">
      <dgm:prSet presAssocID="{943D4151-8BD9-844E-BC47-92A3FB8C01CD}" presName="composite2" presStyleCnt="0"/>
      <dgm:spPr/>
    </dgm:pt>
    <dgm:pt modelId="{FAA2F400-05BD-DE45-9B8C-9B6E77EFB3C2}" type="pres">
      <dgm:prSet presAssocID="{943D4151-8BD9-844E-BC47-92A3FB8C01CD}" presName="background2" presStyleLbl="node2" presStyleIdx="1" presStyleCnt="3"/>
      <dgm:spPr>
        <a:solidFill>
          <a:schemeClr val="bg1">
            <a:lumMod val="75000"/>
          </a:schemeClr>
        </a:solidFill>
      </dgm:spPr>
    </dgm:pt>
    <dgm:pt modelId="{B113F068-8C01-CC49-994E-0BAB0D6CC16D}" type="pres">
      <dgm:prSet presAssocID="{943D4151-8BD9-844E-BC47-92A3FB8C01CD}" presName="text2" presStyleLbl="fgAcc2" presStyleIdx="1" presStyleCnt="3" custScaleX="126072">
        <dgm:presLayoutVars>
          <dgm:chPref val="3"/>
        </dgm:presLayoutVars>
      </dgm:prSet>
      <dgm:spPr/>
    </dgm:pt>
    <dgm:pt modelId="{AEDBEED6-AE27-E844-82FA-A0CA49B46022}" type="pres">
      <dgm:prSet presAssocID="{943D4151-8BD9-844E-BC47-92A3FB8C01CD}" presName="hierChild3" presStyleCnt="0"/>
      <dgm:spPr/>
    </dgm:pt>
    <dgm:pt modelId="{85F05AE3-AC5B-8B47-818D-DF604C7E2D63}" type="pres">
      <dgm:prSet presAssocID="{405BFE2A-4FAA-A649-A192-0C940415B1EF}" presName="Name10" presStyleLbl="parChTrans1D2" presStyleIdx="2" presStyleCnt="3"/>
      <dgm:spPr/>
    </dgm:pt>
    <dgm:pt modelId="{A70C22BB-7FB4-6E41-B39E-2D5D1CC594AD}" type="pres">
      <dgm:prSet presAssocID="{930C68A5-FCD8-354C-85C7-3E9D3F20C217}" presName="hierRoot2" presStyleCnt="0"/>
      <dgm:spPr/>
    </dgm:pt>
    <dgm:pt modelId="{44348912-34FF-9847-B9AC-9955C8C2C09B}" type="pres">
      <dgm:prSet presAssocID="{930C68A5-FCD8-354C-85C7-3E9D3F20C217}" presName="composite2" presStyleCnt="0"/>
      <dgm:spPr/>
    </dgm:pt>
    <dgm:pt modelId="{17363ADC-4BE5-6748-A554-CC7DC54424E2}" type="pres">
      <dgm:prSet presAssocID="{930C68A5-FCD8-354C-85C7-3E9D3F20C217}" presName="background2" presStyleLbl="node2" presStyleIdx="2" presStyleCnt="3"/>
      <dgm:spPr>
        <a:solidFill>
          <a:schemeClr val="bg1">
            <a:lumMod val="75000"/>
          </a:schemeClr>
        </a:solidFill>
      </dgm:spPr>
    </dgm:pt>
    <dgm:pt modelId="{FC95F18A-5F61-AF4E-8981-168B4743BEA8}" type="pres">
      <dgm:prSet presAssocID="{930C68A5-FCD8-354C-85C7-3E9D3F20C217}" presName="text2" presStyleLbl="fgAcc2" presStyleIdx="2" presStyleCnt="3" custScaleX="133676">
        <dgm:presLayoutVars>
          <dgm:chPref val="3"/>
        </dgm:presLayoutVars>
      </dgm:prSet>
      <dgm:spPr/>
    </dgm:pt>
    <dgm:pt modelId="{4EC6278E-E7D0-DA4C-9149-22913A5DBD43}" type="pres">
      <dgm:prSet presAssocID="{930C68A5-FCD8-354C-85C7-3E9D3F20C217}" presName="hierChild3" presStyleCnt="0"/>
      <dgm:spPr/>
    </dgm:pt>
  </dgm:ptLst>
  <dgm:cxnLst>
    <dgm:cxn modelId="{12DD2A06-F31F-BE48-9C0C-5AF43E941E92}" srcId="{66A5F0D5-1E2D-0041-A24B-8AB65666B3BF}" destId="{12690D35-84E2-B041-BD97-B5348C8AB6F5}" srcOrd="0" destOrd="0" parTransId="{A70B2387-85E2-1149-B67F-868C462EB5EF}" sibTransId="{01EF2C43-3350-0E4C-87D2-075EBCED566B}"/>
    <dgm:cxn modelId="{5F54DA61-BA2B-E047-9771-F5F8516309F5}" type="presOf" srcId="{A113B24C-07AA-754E-987F-DA2C22A4AFE0}" destId="{C433DA2E-AB58-3240-A9B5-56B4FB4BF940}" srcOrd="0" destOrd="0" presId="urn:microsoft.com/office/officeart/2005/8/layout/hierarchy1"/>
    <dgm:cxn modelId="{26127779-EF17-1743-94FF-0DDA526FC322}" type="presOf" srcId="{930C68A5-FCD8-354C-85C7-3E9D3F20C217}" destId="{FC95F18A-5F61-AF4E-8981-168B4743BEA8}" srcOrd="0" destOrd="0" presId="urn:microsoft.com/office/officeart/2005/8/layout/hierarchy1"/>
    <dgm:cxn modelId="{0D70858F-8AA6-2147-8647-1DEFE18BBC63}" type="presOf" srcId="{12690D35-84E2-B041-BD97-B5348C8AB6F5}" destId="{C678EE81-A1BE-E344-9E4C-F671D58F235F}" srcOrd="0" destOrd="0" presId="urn:microsoft.com/office/officeart/2005/8/layout/hierarchy1"/>
    <dgm:cxn modelId="{74D9A894-FD99-5C49-8FE5-4C78D7B34BF8}" type="presOf" srcId="{66A5F0D5-1E2D-0041-A24B-8AB65666B3BF}" destId="{EF42B103-E194-AA43-9C91-85A080BBE06D}" srcOrd="0" destOrd="0" presId="urn:microsoft.com/office/officeart/2005/8/layout/hierarchy1"/>
    <dgm:cxn modelId="{58DA56AA-E01D-9645-A130-F3BEEBF55176}" type="presOf" srcId="{943D4151-8BD9-844E-BC47-92A3FB8C01CD}" destId="{B113F068-8C01-CC49-994E-0BAB0D6CC16D}" srcOrd="0" destOrd="0" presId="urn:microsoft.com/office/officeart/2005/8/layout/hierarchy1"/>
    <dgm:cxn modelId="{E14786B3-8DF0-FE40-AD80-88E03750C2F4}" srcId="{12690D35-84E2-B041-BD97-B5348C8AB6F5}" destId="{943D4151-8BD9-844E-BC47-92A3FB8C01CD}" srcOrd="1" destOrd="0" parTransId="{E7DC26FE-48F5-9848-8E7A-102FAA086080}" sibTransId="{69776792-D9E4-6E46-A3F4-602B832E9285}"/>
    <dgm:cxn modelId="{BFA3D7B7-F0B6-F24C-B708-05A10100D0AB}" type="presOf" srcId="{E7DC26FE-48F5-9848-8E7A-102FAA086080}" destId="{48A0327A-6169-8243-BFC1-A8A92E26820A}" srcOrd="0" destOrd="0" presId="urn:microsoft.com/office/officeart/2005/8/layout/hierarchy1"/>
    <dgm:cxn modelId="{DE7001C6-16E1-1D47-A49D-C9831C1A3188}" srcId="{12690D35-84E2-B041-BD97-B5348C8AB6F5}" destId="{930C68A5-FCD8-354C-85C7-3E9D3F20C217}" srcOrd="2" destOrd="0" parTransId="{405BFE2A-4FAA-A649-A192-0C940415B1EF}" sibTransId="{C027388D-81F8-6849-AFC8-1E78AEFE1A39}"/>
    <dgm:cxn modelId="{089EBFC7-DCEF-5847-9D87-FB342F2C7067}" type="presOf" srcId="{43D5514C-52C0-8E4F-8B19-DA0FC0C94EBC}" destId="{FB675661-F3B5-A64D-8233-1AE433910355}" srcOrd="0" destOrd="0" presId="urn:microsoft.com/office/officeart/2005/8/layout/hierarchy1"/>
    <dgm:cxn modelId="{EA3FDEE0-16F5-1D49-8946-B305AB772EEB}" type="presOf" srcId="{405BFE2A-4FAA-A649-A192-0C940415B1EF}" destId="{85F05AE3-AC5B-8B47-818D-DF604C7E2D63}" srcOrd="0" destOrd="0" presId="urn:microsoft.com/office/officeart/2005/8/layout/hierarchy1"/>
    <dgm:cxn modelId="{770D93EE-4941-3646-AF5C-94054AB0CAE2}" srcId="{12690D35-84E2-B041-BD97-B5348C8AB6F5}" destId="{A113B24C-07AA-754E-987F-DA2C22A4AFE0}" srcOrd="0" destOrd="0" parTransId="{43D5514C-52C0-8E4F-8B19-DA0FC0C94EBC}" sibTransId="{F46EF80E-626B-E642-AC2B-775B6504E4D5}"/>
    <dgm:cxn modelId="{73CBDC12-58D2-4B40-A9F9-1EC4D1F5B4D8}" type="presParOf" srcId="{EF42B103-E194-AA43-9C91-85A080BBE06D}" destId="{11CF6F8E-1D52-DF42-B6FF-FB93FB3E1B39}" srcOrd="0" destOrd="0" presId="urn:microsoft.com/office/officeart/2005/8/layout/hierarchy1"/>
    <dgm:cxn modelId="{3E863747-C661-E548-80A6-B25F9E5F68FF}" type="presParOf" srcId="{11CF6F8E-1D52-DF42-B6FF-FB93FB3E1B39}" destId="{B0A486E0-FC8F-6F4B-A102-DE1D44EDDAA7}" srcOrd="0" destOrd="0" presId="urn:microsoft.com/office/officeart/2005/8/layout/hierarchy1"/>
    <dgm:cxn modelId="{E44A9EB5-F01A-1F40-8AAE-57BF05DCFE15}" type="presParOf" srcId="{B0A486E0-FC8F-6F4B-A102-DE1D44EDDAA7}" destId="{00FB5050-4CED-D84F-B68F-3236BFE1043B}" srcOrd="0" destOrd="0" presId="urn:microsoft.com/office/officeart/2005/8/layout/hierarchy1"/>
    <dgm:cxn modelId="{B362B1A7-9CE9-F340-8026-983BA104794F}" type="presParOf" srcId="{B0A486E0-FC8F-6F4B-A102-DE1D44EDDAA7}" destId="{C678EE81-A1BE-E344-9E4C-F671D58F235F}" srcOrd="1" destOrd="0" presId="urn:microsoft.com/office/officeart/2005/8/layout/hierarchy1"/>
    <dgm:cxn modelId="{B45B1EC5-1A50-F248-A4E4-9B857FFAA865}" type="presParOf" srcId="{11CF6F8E-1D52-DF42-B6FF-FB93FB3E1B39}" destId="{2244B831-56C7-7B4E-BC39-06707EE1D6F2}" srcOrd="1" destOrd="0" presId="urn:microsoft.com/office/officeart/2005/8/layout/hierarchy1"/>
    <dgm:cxn modelId="{02105248-A33A-5D49-9F3A-E63C224F6E47}" type="presParOf" srcId="{2244B831-56C7-7B4E-BC39-06707EE1D6F2}" destId="{FB675661-F3B5-A64D-8233-1AE433910355}" srcOrd="0" destOrd="0" presId="urn:microsoft.com/office/officeart/2005/8/layout/hierarchy1"/>
    <dgm:cxn modelId="{29887CC2-85C2-1F44-8205-9D1035C2FF70}" type="presParOf" srcId="{2244B831-56C7-7B4E-BC39-06707EE1D6F2}" destId="{9845663D-5B2A-B248-BE3D-9FB0E0F1C956}" srcOrd="1" destOrd="0" presId="urn:microsoft.com/office/officeart/2005/8/layout/hierarchy1"/>
    <dgm:cxn modelId="{85AEEF77-4CD6-DA45-9CF6-E2B71F1CA5F5}" type="presParOf" srcId="{9845663D-5B2A-B248-BE3D-9FB0E0F1C956}" destId="{C598E8F8-1917-374E-84B3-5FB5FE4B906A}" srcOrd="0" destOrd="0" presId="urn:microsoft.com/office/officeart/2005/8/layout/hierarchy1"/>
    <dgm:cxn modelId="{B1316EF6-09DE-8643-B2DA-A5FD732A10B0}" type="presParOf" srcId="{C598E8F8-1917-374E-84B3-5FB5FE4B906A}" destId="{84C58CC0-3D0C-4A4C-9B2C-2AF66D057916}" srcOrd="0" destOrd="0" presId="urn:microsoft.com/office/officeart/2005/8/layout/hierarchy1"/>
    <dgm:cxn modelId="{F92995E0-3262-CE4E-AF2A-1CC7BC2973DC}" type="presParOf" srcId="{C598E8F8-1917-374E-84B3-5FB5FE4B906A}" destId="{C433DA2E-AB58-3240-A9B5-56B4FB4BF940}" srcOrd="1" destOrd="0" presId="urn:microsoft.com/office/officeart/2005/8/layout/hierarchy1"/>
    <dgm:cxn modelId="{79F294B8-0A12-4541-B030-F517699C6688}" type="presParOf" srcId="{9845663D-5B2A-B248-BE3D-9FB0E0F1C956}" destId="{FE31B9BF-6486-5440-B29A-3BAB8395863D}" srcOrd="1" destOrd="0" presId="urn:microsoft.com/office/officeart/2005/8/layout/hierarchy1"/>
    <dgm:cxn modelId="{2B284548-57F2-2146-A4AF-8859AF378999}" type="presParOf" srcId="{2244B831-56C7-7B4E-BC39-06707EE1D6F2}" destId="{48A0327A-6169-8243-BFC1-A8A92E26820A}" srcOrd="2" destOrd="0" presId="urn:microsoft.com/office/officeart/2005/8/layout/hierarchy1"/>
    <dgm:cxn modelId="{FA2184A0-E143-234F-9847-844656FE2F8A}" type="presParOf" srcId="{2244B831-56C7-7B4E-BC39-06707EE1D6F2}" destId="{E1A1C424-CF29-FB43-A71B-E73C9F54A232}" srcOrd="3" destOrd="0" presId="urn:microsoft.com/office/officeart/2005/8/layout/hierarchy1"/>
    <dgm:cxn modelId="{B5770C53-61F2-5B4E-B065-488473B8988F}" type="presParOf" srcId="{E1A1C424-CF29-FB43-A71B-E73C9F54A232}" destId="{D5D2BEAA-C7DF-6B44-8750-A6DBC2E25268}" srcOrd="0" destOrd="0" presId="urn:microsoft.com/office/officeart/2005/8/layout/hierarchy1"/>
    <dgm:cxn modelId="{AE18AFC6-3520-6540-82A6-DC8718BF9E95}" type="presParOf" srcId="{D5D2BEAA-C7DF-6B44-8750-A6DBC2E25268}" destId="{FAA2F400-05BD-DE45-9B8C-9B6E77EFB3C2}" srcOrd="0" destOrd="0" presId="urn:microsoft.com/office/officeart/2005/8/layout/hierarchy1"/>
    <dgm:cxn modelId="{E6C3FA0E-BC09-1846-928C-4968821CA1B7}" type="presParOf" srcId="{D5D2BEAA-C7DF-6B44-8750-A6DBC2E25268}" destId="{B113F068-8C01-CC49-994E-0BAB0D6CC16D}" srcOrd="1" destOrd="0" presId="urn:microsoft.com/office/officeart/2005/8/layout/hierarchy1"/>
    <dgm:cxn modelId="{596B937F-DC44-3545-85DB-98A93E3B9E54}" type="presParOf" srcId="{E1A1C424-CF29-FB43-A71B-E73C9F54A232}" destId="{AEDBEED6-AE27-E844-82FA-A0CA49B46022}" srcOrd="1" destOrd="0" presId="urn:microsoft.com/office/officeart/2005/8/layout/hierarchy1"/>
    <dgm:cxn modelId="{008176A9-162C-2644-B761-9C04B1D4248F}" type="presParOf" srcId="{2244B831-56C7-7B4E-BC39-06707EE1D6F2}" destId="{85F05AE3-AC5B-8B47-818D-DF604C7E2D63}" srcOrd="4" destOrd="0" presId="urn:microsoft.com/office/officeart/2005/8/layout/hierarchy1"/>
    <dgm:cxn modelId="{6A248EF9-8737-A74F-A38A-37437D9249A1}" type="presParOf" srcId="{2244B831-56C7-7B4E-BC39-06707EE1D6F2}" destId="{A70C22BB-7FB4-6E41-B39E-2D5D1CC594AD}" srcOrd="5" destOrd="0" presId="urn:microsoft.com/office/officeart/2005/8/layout/hierarchy1"/>
    <dgm:cxn modelId="{4A836C6D-02E6-824A-BCD7-F757DD224558}" type="presParOf" srcId="{A70C22BB-7FB4-6E41-B39E-2D5D1CC594AD}" destId="{44348912-34FF-9847-B9AC-9955C8C2C09B}" srcOrd="0" destOrd="0" presId="urn:microsoft.com/office/officeart/2005/8/layout/hierarchy1"/>
    <dgm:cxn modelId="{60DA00EB-F1DD-C04C-89B4-5210B57F8401}" type="presParOf" srcId="{44348912-34FF-9847-B9AC-9955C8C2C09B}" destId="{17363ADC-4BE5-6748-A554-CC7DC54424E2}" srcOrd="0" destOrd="0" presId="urn:microsoft.com/office/officeart/2005/8/layout/hierarchy1"/>
    <dgm:cxn modelId="{191D03B8-DF08-154D-912C-67272A669D4E}" type="presParOf" srcId="{44348912-34FF-9847-B9AC-9955C8C2C09B}" destId="{FC95F18A-5F61-AF4E-8981-168B4743BEA8}" srcOrd="1" destOrd="0" presId="urn:microsoft.com/office/officeart/2005/8/layout/hierarchy1"/>
    <dgm:cxn modelId="{54505778-E27C-BD45-B332-790BE615EDA4}" type="presParOf" srcId="{A70C22BB-7FB4-6E41-B39E-2D5D1CC594AD}" destId="{4EC6278E-E7D0-DA4C-9149-22913A5DBD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0327A-6169-8243-BFC1-A8A92E26820A}">
      <dsp:nvSpPr>
        <dsp:cNvPr id="0" name=""/>
        <dsp:cNvSpPr/>
      </dsp:nvSpPr>
      <dsp:spPr>
        <a:xfrm>
          <a:off x="2884196" y="852453"/>
          <a:ext cx="1291304" cy="39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944"/>
              </a:lnTo>
              <a:lnTo>
                <a:pt x="1291304" y="265944"/>
              </a:lnTo>
              <a:lnTo>
                <a:pt x="1291304" y="39025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75661-F3B5-A64D-8233-1AE433910355}">
      <dsp:nvSpPr>
        <dsp:cNvPr id="0" name=""/>
        <dsp:cNvSpPr/>
      </dsp:nvSpPr>
      <dsp:spPr>
        <a:xfrm>
          <a:off x="1738273" y="852453"/>
          <a:ext cx="1145922" cy="390250"/>
        </a:xfrm>
        <a:custGeom>
          <a:avLst/>
          <a:gdLst/>
          <a:ahLst/>
          <a:cxnLst/>
          <a:rect l="0" t="0" r="0" b="0"/>
          <a:pathLst>
            <a:path>
              <a:moveTo>
                <a:pt x="1145922" y="0"/>
              </a:moveTo>
              <a:lnTo>
                <a:pt x="1145922" y="265944"/>
              </a:lnTo>
              <a:lnTo>
                <a:pt x="0" y="265944"/>
              </a:lnTo>
              <a:lnTo>
                <a:pt x="0" y="39025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050-4CED-D84F-B68F-3236BFE1043B}">
      <dsp:nvSpPr>
        <dsp:cNvPr id="0" name=""/>
        <dsp:cNvSpPr/>
      </dsp:nvSpPr>
      <dsp:spPr>
        <a:xfrm>
          <a:off x="1864320" y="387"/>
          <a:ext cx="2039752" cy="85206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8EE81-A1BE-E344-9E4C-F671D58F235F}">
      <dsp:nvSpPr>
        <dsp:cNvPr id="0" name=""/>
        <dsp:cNvSpPr/>
      </dsp:nvSpPr>
      <dsp:spPr>
        <a:xfrm>
          <a:off x="2013413" y="142025"/>
          <a:ext cx="2039752" cy="852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  <a:cs typeface="Arial"/>
            </a:rPr>
            <a:t>Two Functions</a:t>
          </a:r>
        </a:p>
      </dsp:txBody>
      <dsp:txXfrm>
        <a:off x="2038369" y="166981"/>
        <a:ext cx="1989840" cy="802153"/>
      </dsp:txXfrm>
    </dsp:sp>
    <dsp:sp modelId="{84C58CC0-3D0C-4A4C-9B2C-2AF66D057916}">
      <dsp:nvSpPr>
        <dsp:cNvPr id="0" name=""/>
        <dsp:cNvSpPr/>
      </dsp:nvSpPr>
      <dsp:spPr>
        <a:xfrm>
          <a:off x="596062" y="1242703"/>
          <a:ext cx="2284422" cy="85206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3DA2E-AB58-3240-A9B5-56B4FB4BF940}">
      <dsp:nvSpPr>
        <dsp:cNvPr id="0" name=""/>
        <dsp:cNvSpPr/>
      </dsp:nvSpPr>
      <dsp:spPr>
        <a:xfrm>
          <a:off x="745155" y="1384341"/>
          <a:ext cx="2284422" cy="852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  <a:cs typeface="Arial"/>
            </a:rPr>
            <a:t>1</a:t>
          </a:r>
          <a:r>
            <a:rPr lang="en-US" sz="2300" kern="1200" baseline="30000" dirty="0">
              <a:latin typeface="Arial"/>
              <a:cs typeface="Arial"/>
            </a:rPr>
            <a:t>st</a:t>
          </a:r>
          <a:r>
            <a:rPr lang="en-US" sz="2300" kern="1200" dirty="0">
              <a:latin typeface="Arial"/>
              <a:cs typeface="Arial"/>
            </a:rPr>
            <a:t>: </a:t>
          </a:r>
          <a:r>
            <a:rPr lang="en-US" sz="2300" kern="1200" dirty="0">
              <a:solidFill>
                <a:srgbClr val="3366FF"/>
              </a:solidFill>
              <a:latin typeface="Arial"/>
              <a:cs typeface="Arial"/>
            </a:rPr>
            <a:t>Forwarding</a:t>
          </a:r>
        </a:p>
      </dsp:txBody>
      <dsp:txXfrm>
        <a:off x="770111" y="1409297"/>
        <a:ext cx="2234510" cy="802153"/>
      </dsp:txXfrm>
    </dsp:sp>
    <dsp:sp modelId="{FAA2F400-05BD-DE45-9B8C-9B6E77EFB3C2}">
      <dsp:nvSpPr>
        <dsp:cNvPr id="0" name=""/>
        <dsp:cNvSpPr/>
      </dsp:nvSpPr>
      <dsp:spPr>
        <a:xfrm>
          <a:off x="3178670" y="1242703"/>
          <a:ext cx="1993659" cy="852065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13F068-8C01-CC49-994E-0BAB0D6CC16D}">
      <dsp:nvSpPr>
        <dsp:cNvPr id="0" name=""/>
        <dsp:cNvSpPr/>
      </dsp:nvSpPr>
      <dsp:spPr>
        <a:xfrm>
          <a:off x="3327763" y="1384341"/>
          <a:ext cx="1993659" cy="852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  <a:cs typeface="Arial"/>
            </a:rPr>
            <a:t>2</a:t>
          </a:r>
          <a:r>
            <a:rPr lang="en-US" sz="2300" kern="1200" baseline="30000" dirty="0">
              <a:latin typeface="Arial"/>
              <a:cs typeface="Arial"/>
            </a:rPr>
            <a:t>nd</a:t>
          </a:r>
          <a:r>
            <a:rPr lang="en-US" sz="2300" kern="1200" baseline="0" dirty="0">
              <a:latin typeface="Arial"/>
              <a:cs typeface="Arial"/>
            </a:rPr>
            <a:t>: </a:t>
          </a:r>
          <a:r>
            <a:rPr lang="en-US" sz="2300" kern="1200" dirty="0">
              <a:solidFill>
                <a:srgbClr val="3366FF"/>
              </a:solidFill>
              <a:latin typeface="Arial"/>
              <a:cs typeface="Arial"/>
            </a:rPr>
            <a:t>Routing</a:t>
          </a:r>
        </a:p>
      </dsp:txBody>
      <dsp:txXfrm>
        <a:off x="3352719" y="1409297"/>
        <a:ext cx="1943747" cy="802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0327A-6169-8243-BFC1-A8A92E26820A}">
      <dsp:nvSpPr>
        <dsp:cNvPr id="0" name=""/>
        <dsp:cNvSpPr/>
      </dsp:nvSpPr>
      <dsp:spPr>
        <a:xfrm>
          <a:off x="1942182" y="627250"/>
          <a:ext cx="949253" cy="286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499"/>
              </a:lnTo>
              <a:lnTo>
                <a:pt x="949253" y="195499"/>
              </a:lnTo>
              <a:lnTo>
                <a:pt x="949253" y="286878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75661-F3B5-A64D-8233-1AE433910355}">
      <dsp:nvSpPr>
        <dsp:cNvPr id="0" name=""/>
        <dsp:cNvSpPr/>
      </dsp:nvSpPr>
      <dsp:spPr>
        <a:xfrm>
          <a:off x="986221" y="627250"/>
          <a:ext cx="955961" cy="286878"/>
        </a:xfrm>
        <a:custGeom>
          <a:avLst/>
          <a:gdLst/>
          <a:ahLst/>
          <a:cxnLst/>
          <a:rect l="0" t="0" r="0" b="0"/>
          <a:pathLst>
            <a:path>
              <a:moveTo>
                <a:pt x="955961" y="0"/>
              </a:moveTo>
              <a:lnTo>
                <a:pt x="955961" y="195499"/>
              </a:lnTo>
              <a:lnTo>
                <a:pt x="0" y="195499"/>
              </a:lnTo>
              <a:lnTo>
                <a:pt x="0" y="286878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050-4CED-D84F-B68F-3236BFE1043B}">
      <dsp:nvSpPr>
        <dsp:cNvPr id="0" name=""/>
        <dsp:cNvSpPr/>
      </dsp:nvSpPr>
      <dsp:spPr>
        <a:xfrm>
          <a:off x="951728" y="886"/>
          <a:ext cx="1980908" cy="6263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8EE81-A1BE-E344-9E4C-F671D58F235F}">
      <dsp:nvSpPr>
        <dsp:cNvPr id="0" name=""/>
        <dsp:cNvSpPr/>
      </dsp:nvSpPr>
      <dsp:spPr>
        <a:xfrm>
          <a:off x="1061328" y="105006"/>
          <a:ext cx="1980908" cy="626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cs typeface="Arial"/>
            </a:rPr>
            <a:t>Two Control-Plane  Approaches</a:t>
          </a:r>
        </a:p>
      </dsp:txBody>
      <dsp:txXfrm>
        <a:off x="1079674" y="123352"/>
        <a:ext cx="1944216" cy="589672"/>
      </dsp:txXfrm>
    </dsp:sp>
    <dsp:sp modelId="{84C58CC0-3D0C-4A4C-9B2C-2AF66D057916}">
      <dsp:nvSpPr>
        <dsp:cNvPr id="0" name=""/>
        <dsp:cNvSpPr/>
      </dsp:nvSpPr>
      <dsp:spPr>
        <a:xfrm>
          <a:off x="146568" y="914128"/>
          <a:ext cx="1679307" cy="6263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3DA2E-AB58-3240-A9B5-56B4FB4BF940}">
      <dsp:nvSpPr>
        <dsp:cNvPr id="0" name=""/>
        <dsp:cNvSpPr/>
      </dsp:nvSpPr>
      <dsp:spPr>
        <a:xfrm>
          <a:off x="256168" y="1018248"/>
          <a:ext cx="1679307" cy="626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B0F0"/>
              </a:solidFill>
              <a:latin typeface="Arial"/>
              <a:cs typeface="Arial"/>
            </a:rPr>
            <a:t>Traditional Routing Algorithms</a:t>
          </a:r>
        </a:p>
      </dsp:txBody>
      <dsp:txXfrm>
        <a:off x="274514" y="1036594"/>
        <a:ext cx="1642615" cy="589672"/>
      </dsp:txXfrm>
    </dsp:sp>
    <dsp:sp modelId="{FAA2F400-05BD-DE45-9B8C-9B6E77EFB3C2}">
      <dsp:nvSpPr>
        <dsp:cNvPr id="0" name=""/>
        <dsp:cNvSpPr/>
      </dsp:nvSpPr>
      <dsp:spPr>
        <a:xfrm>
          <a:off x="2045075" y="914128"/>
          <a:ext cx="1692722" cy="62636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13F068-8C01-CC49-994E-0BAB0D6CC16D}">
      <dsp:nvSpPr>
        <dsp:cNvPr id="0" name=""/>
        <dsp:cNvSpPr/>
      </dsp:nvSpPr>
      <dsp:spPr>
        <a:xfrm>
          <a:off x="2154675" y="1018248"/>
          <a:ext cx="1692722" cy="6263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B0F0"/>
              </a:solidFill>
              <a:latin typeface="Arial"/>
              <a:cs typeface="Arial"/>
            </a:rPr>
            <a:t>SDN</a:t>
          </a:r>
        </a:p>
      </dsp:txBody>
      <dsp:txXfrm>
        <a:off x="2173021" y="1036594"/>
        <a:ext cx="1656030" cy="58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B389E-8D5D-FA45-8B70-16FFCDF7D920}">
      <dsp:nvSpPr>
        <dsp:cNvPr id="0" name=""/>
        <dsp:cNvSpPr/>
      </dsp:nvSpPr>
      <dsp:spPr>
        <a:xfrm>
          <a:off x="452237" y="1173257"/>
          <a:ext cx="1359441" cy="67972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472145" y="1193165"/>
        <a:ext cx="1319625" cy="639904"/>
      </dsp:txXfrm>
    </dsp:sp>
    <dsp:sp modelId="{C7BF68AD-2790-0B42-8DD7-0CC42C137C3C}">
      <dsp:nvSpPr>
        <dsp:cNvPr id="0" name=""/>
        <dsp:cNvSpPr/>
      </dsp:nvSpPr>
      <dsp:spPr>
        <a:xfrm rot="17692822">
          <a:off x="1437330" y="906643"/>
          <a:ext cx="129247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2475" y="2021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/>
            <a:cs typeface="Arial"/>
          </a:endParaRPr>
        </a:p>
      </dsp:txBody>
      <dsp:txXfrm>
        <a:off x="2051255" y="894546"/>
        <a:ext cx="64623" cy="64623"/>
      </dsp:txXfrm>
    </dsp:sp>
    <dsp:sp modelId="{693AC66B-DF16-1845-9D41-2F026E537BA1}">
      <dsp:nvSpPr>
        <dsp:cNvPr id="0" name=""/>
        <dsp:cNvSpPr/>
      </dsp:nvSpPr>
      <dsp:spPr>
        <a:xfrm>
          <a:off x="2355455" y="738"/>
          <a:ext cx="2515891" cy="67972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Arial"/>
              <a:cs typeface="Arial"/>
            </a:rPr>
            <a:t>Input Ports</a:t>
          </a:r>
        </a:p>
      </dsp:txBody>
      <dsp:txXfrm>
        <a:off x="2375363" y="20646"/>
        <a:ext cx="2476075" cy="639904"/>
      </dsp:txXfrm>
    </dsp:sp>
    <dsp:sp modelId="{338247AA-903F-FF46-9C90-2DD3C5A4C5A9}">
      <dsp:nvSpPr>
        <dsp:cNvPr id="0" name=""/>
        <dsp:cNvSpPr/>
      </dsp:nvSpPr>
      <dsp:spPr>
        <a:xfrm rot="19457599">
          <a:off x="1748736" y="1297482"/>
          <a:ext cx="66966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69662" y="2021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/>
            <a:cs typeface="Arial"/>
          </a:endParaRPr>
        </a:p>
      </dsp:txBody>
      <dsp:txXfrm>
        <a:off x="2066826" y="1300956"/>
        <a:ext cx="33483" cy="33483"/>
      </dsp:txXfrm>
    </dsp:sp>
    <dsp:sp modelId="{F45CD5CE-378E-D64A-AE12-D401530355E6}">
      <dsp:nvSpPr>
        <dsp:cNvPr id="0" name=""/>
        <dsp:cNvSpPr/>
      </dsp:nvSpPr>
      <dsp:spPr>
        <a:xfrm>
          <a:off x="2355455" y="782417"/>
          <a:ext cx="2508726" cy="67972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Arial"/>
              <a:cs typeface="Arial"/>
            </a:rPr>
            <a:t>Output Ports</a:t>
          </a:r>
        </a:p>
      </dsp:txBody>
      <dsp:txXfrm>
        <a:off x="2375363" y="802325"/>
        <a:ext cx="2468910" cy="639904"/>
      </dsp:txXfrm>
    </dsp:sp>
    <dsp:sp modelId="{09C5E0EF-4035-B847-A507-BB3157B0E3B7}">
      <dsp:nvSpPr>
        <dsp:cNvPr id="0" name=""/>
        <dsp:cNvSpPr/>
      </dsp:nvSpPr>
      <dsp:spPr>
        <a:xfrm rot="2142401">
          <a:off x="1748736" y="1688322"/>
          <a:ext cx="66966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69662" y="20214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826" y="1691795"/>
        <a:ext cx="33483" cy="33483"/>
      </dsp:txXfrm>
    </dsp:sp>
    <dsp:sp modelId="{C7459C93-0D75-CC4E-B624-912E0954D8BD}">
      <dsp:nvSpPr>
        <dsp:cNvPr id="0" name=""/>
        <dsp:cNvSpPr/>
      </dsp:nvSpPr>
      <dsp:spPr>
        <a:xfrm>
          <a:off x="2355455" y="1564096"/>
          <a:ext cx="2508726" cy="67972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Arial"/>
              <a:cs typeface="Arial"/>
            </a:rPr>
            <a:t>Switching Fabric</a:t>
          </a:r>
        </a:p>
      </dsp:txBody>
      <dsp:txXfrm>
        <a:off x="2375363" y="1584004"/>
        <a:ext cx="2468910" cy="639904"/>
      </dsp:txXfrm>
    </dsp:sp>
    <dsp:sp modelId="{9B744A88-1DF7-E041-9CC3-9016637400B4}">
      <dsp:nvSpPr>
        <dsp:cNvPr id="0" name=""/>
        <dsp:cNvSpPr/>
      </dsp:nvSpPr>
      <dsp:spPr>
        <a:xfrm rot="3907178">
          <a:off x="1437330" y="2079161"/>
          <a:ext cx="129247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2475" y="2021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1255" y="2067064"/>
        <a:ext cx="64623" cy="64623"/>
      </dsp:txXfrm>
    </dsp:sp>
    <dsp:sp modelId="{27C75E9A-F081-D346-A89C-66297053A6BB}">
      <dsp:nvSpPr>
        <dsp:cNvPr id="0" name=""/>
        <dsp:cNvSpPr/>
      </dsp:nvSpPr>
      <dsp:spPr>
        <a:xfrm>
          <a:off x="2355455" y="2345775"/>
          <a:ext cx="2501576" cy="67972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solidFill>
            <a:srgbClr val="00B9FA"/>
          </a:solidFill>
        </a:ln>
        <a:effectLst>
          <a:outerShdw blurRad="40005" dist="99187" dir="282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Arial"/>
              <a:cs typeface="Arial"/>
            </a:rPr>
            <a:t>Routing Processor</a:t>
          </a:r>
        </a:p>
      </dsp:txBody>
      <dsp:txXfrm>
        <a:off x="2375363" y="2365683"/>
        <a:ext cx="2461760" cy="639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05AE3-AC5B-8B47-818D-DF604C7E2D63}">
      <dsp:nvSpPr>
        <dsp:cNvPr id="0" name=""/>
        <dsp:cNvSpPr/>
      </dsp:nvSpPr>
      <dsp:spPr>
        <a:xfrm>
          <a:off x="2591814" y="921967"/>
          <a:ext cx="1806566" cy="340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337"/>
              </a:lnTo>
              <a:lnTo>
                <a:pt x="1806566" y="232337"/>
              </a:lnTo>
              <a:lnTo>
                <a:pt x="1806566" y="34093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0327A-6169-8243-BFC1-A8A92E26820A}">
      <dsp:nvSpPr>
        <dsp:cNvPr id="0" name=""/>
        <dsp:cNvSpPr/>
      </dsp:nvSpPr>
      <dsp:spPr>
        <a:xfrm>
          <a:off x="2546094" y="921967"/>
          <a:ext cx="91440" cy="340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2337"/>
              </a:lnTo>
              <a:lnTo>
                <a:pt x="69306" y="232337"/>
              </a:lnTo>
              <a:lnTo>
                <a:pt x="69306" y="34093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75661-F3B5-A64D-8233-1AE433910355}">
      <dsp:nvSpPr>
        <dsp:cNvPr id="0" name=""/>
        <dsp:cNvSpPr/>
      </dsp:nvSpPr>
      <dsp:spPr>
        <a:xfrm>
          <a:off x="808834" y="921967"/>
          <a:ext cx="1782980" cy="340935"/>
        </a:xfrm>
        <a:custGeom>
          <a:avLst/>
          <a:gdLst/>
          <a:ahLst/>
          <a:cxnLst/>
          <a:rect l="0" t="0" r="0" b="0"/>
          <a:pathLst>
            <a:path>
              <a:moveTo>
                <a:pt x="1782980" y="0"/>
              </a:moveTo>
              <a:lnTo>
                <a:pt x="1782980" y="232337"/>
              </a:lnTo>
              <a:lnTo>
                <a:pt x="0" y="232337"/>
              </a:lnTo>
              <a:lnTo>
                <a:pt x="0" y="34093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B5050-4CED-D84F-B68F-3236BFE1043B}">
      <dsp:nvSpPr>
        <dsp:cNvPr id="0" name=""/>
        <dsp:cNvSpPr/>
      </dsp:nvSpPr>
      <dsp:spPr>
        <a:xfrm>
          <a:off x="1298125" y="177574"/>
          <a:ext cx="2587378" cy="7443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8EE81-A1BE-E344-9E4C-F671D58F235F}">
      <dsp:nvSpPr>
        <dsp:cNvPr id="0" name=""/>
        <dsp:cNvSpPr/>
      </dsp:nvSpPr>
      <dsp:spPr>
        <a:xfrm>
          <a:off x="1428377" y="301314"/>
          <a:ext cx="2587378" cy="744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/>
              <a:cs typeface="Arial"/>
            </a:rPr>
            <a:t>Switching Fabrics</a:t>
          </a:r>
        </a:p>
      </dsp:txBody>
      <dsp:txXfrm>
        <a:off x="1450179" y="323116"/>
        <a:ext cx="2543774" cy="700788"/>
      </dsp:txXfrm>
    </dsp:sp>
    <dsp:sp modelId="{84C58CC0-3D0C-4A4C-9B2C-2AF66D057916}">
      <dsp:nvSpPr>
        <dsp:cNvPr id="0" name=""/>
        <dsp:cNvSpPr/>
      </dsp:nvSpPr>
      <dsp:spPr>
        <a:xfrm>
          <a:off x="1725" y="1262902"/>
          <a:ext cx="1614217" cy="7443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3DA2E-AB58-3240-A9B5-56B4FB4BF940}">
      <dsp:nvSpPr>
        <dsp:cNvPr id="0" name=""/>
        <dsp:cNvSpPr/>
      </dsp:nvSpPr>
      <dsp:spPr>
        <a:xfrm>
          <a:off x="131977" y="1386642"/>
          <a:ext cx="1614217" cy="744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  <a:latin typeface="Arial"/>
              <a:cs typeface="Arial"/>
            </a:rPr>
            <a:t>Memory</a:t>
          </a:r>
        </a:p>
      </dsp:txBody>
      <dsp:txXfrm>
        <a:off x="153779" y="1408444"/>
        <a:ext cx="1570613" cy="700788"/>
      </dsp:txXfrm>
    </dsp:sp>
    <dsp:sp modelId="{FAA2F400-05BD-DE45-9B8C-9B6E77EFB3C2}">
      <dsp:nvSpPr>
        <dsp:cNvPr id="0" name=""/>
        <dsp:cNvSpPr/>
      </dsp:nvSpPr>
      <dsp:spPr>
        <a:xfrm>
          <a:off x="1876447" y="1262902"/>
          <a:ext cx="1477906" cy="7443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13F068-8C01-CC49-994E-0BAB0D6CC16D}">
      <dsp:nvSpPr>
        <dsp:cNvPr id="0" name=""/>
        <dsp:cNvSpPr/>
      </dsp:nvSpPr>
      <dsp:spPr>
        <a:xfrm>
          <a:off x="2006700" y="1386642"/>
          <a:ext cx="1477906" cy="744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000000"/>
              </a:solidFill>
              <a:latin typeface="Arial"/>
              <a:cs typeface="Arial"/>
            </a:rPr>
            <a:t>Bus</a:t>
          </a:r>
        </a:p>
      </dsp:txBody>
      <dsp:txXfrm>
        <a:off x="2028502" y="1408444"/>
        <a:ext cx="1434302" cy="700788"/>
      </dsp:txXfrm>
    </dsp:sp>
    <dsp:sp modelId="{17363ADC-4BE5-6748-A554-CC7DC54424E2}">
      <dsp:nvSpPr>
        <dsp:cNvPr id="0" name=""/>
        <dsp:cNvSpPr/>
      </dsp:nvSpPr>
      <dsp:spPr>
        <a:xfrm>
          <a:off x="3614858" y="1262902"/>
          <a:ext cx="1567045" cy="7443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95F18A-5F61-AF4E-8981-168B4743BEA8}">
      <dsp:nvSpPr>
        <dsp:cNvPr id="0" name=""/>
        <dsp:cNvSpPr/>
      </dsp:nvSpPr>
      <dsp:spPr>
        <a:xfrm>
          <a:off x="3745111" y="1386642"/>
          <a:ext cx="1567045" cy="744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9FA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000000"/>
              </a:solidFill>
              <a:latin typeface="Arial"/>
              <a:cs typeface="Arial"/>
            </a:rPr>
            <a:t>Crossbar</a:t>
          </a:r>
        </a:p>
      </dsp:txBody>
      <dsp:txXfrm>
        <a:off x="3766913" y="1408444"/>
        <a:ext cx="1523441" cy="70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>
            <a:extLst>
              <a:ext uri="{FF2B5EF4-FFF2-40B4-BE49-F238E27FC236}">
                <a16:creationId xmlns:a16="http://schemas.microsoft.com/office/drawing/2014/main" id="{E115483E-811E-8340-8F41-5625668173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>
            <a:extLst>
              <a:ext uri="{FF2B5EF4-FFF2-40B4-BE49-F238E27FC236}">
                <a16:creationId xmlns:a16="http://schemas.microsoft.com/office/drawing/2014/main" id="{4E79D55D-2504-464A-AB8E-A68A29A88E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>
            <a:extLst>
              <a:ext uri="{FF2B5EF4-FFF2-40B4-BE49-F238E27FC236}">
                <a16:creationId xmlns:a16="http://schemas.microsoft.com/office/drawing/2014/main" id="{2DDE29F6-01E0-3E4B-9D39-2D327B422BD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>
            <a:extLst>
              <a:ext uri="{FF2B5EF4-FFF2-40B4-BE49-F238E27FC236}">
                <a16:creationId xmlns:a16="http://schemas.microsoft.com/office/drawing/2014/main" id="{56255478-6928-A84B-8BEB-D6DC34846E9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0EDA754F-7380-C640-98E0-D322F755C0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804DC1E-61F3-E445-B045-318220203A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E68304-ADAC-384A-BD86-FCF3BDDFC9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0" name="Rectangle 4">
            <a:extLst>
              <a:ext uri="{FF2B5EF4-FFF2-40B4-BE49-F238E27FC236}">
                <a16:creationId xmlns:a16="http://schemas.microsoft.com/office/drawing/2014/main" id="{3B7C5766-5148-964D-B0EA-5DA636F080E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270BCAA-A03D-704C-AC35-6BC1D256DD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8A53E1C-8BAF-D340-9B87-E854DF14DD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059D6D3-490C-7B45-BDDD-B73CF66F6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AC288E39-C039-3B44-8C49-0819C1028A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2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88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39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 HERE!!! Sec 01 – 17.04.17 ( Monday ) ; 4pm</a:t>
            </a:r>
            <a:endParaRPr/>
          </a:p>
        </p:txBody>
      </p:sp>
      <p:sp>
        <p:nvSpPr>
          <p:cNvPr id="166" name="Google Shape;166;p5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872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92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03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86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38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7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227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" name="Google Shape;296;p12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2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34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9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346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154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036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360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908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76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7" name="Google Shape;417;p19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 HERE!!! Sec 01 – 17.04.17 ( Monday ) ; 4pm</a:t>
            </a:r>
            <a:endParaRPr/>
          </a:p>
        </p:txBody>
      </p:sp>
      <p:sp>
        <p:nvSpPr>
          <p:cNvPr id="418" name="Google Shape;418;p19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188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91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429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4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579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085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957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06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515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358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39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7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394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933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9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605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25181-6F44-42B4-B59E-6A45B89A7152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4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48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92809-E23B-46DC-B36B-F68B7F120EF7}" type="slidenum">
              <a:rPr kumimoji="0" lang="ms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ms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909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5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596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3" name="Google Shape;833;p42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2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825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3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357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4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464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30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7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544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722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8" name="Google Shape;988;p49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Noto Sans Symbols"/>
              <a:buNone/>
            </a:pPr>
            <a:r>
              <a:rPr lang="en-US" i="1">
                <a:solidFill>
                  <a:srgbClr val="CC0000"/>
                </a:solidFill>
              </a:rPr>
              <a:t>DHCP overview: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host broadcasts </a:t>
            </a:r>
            <a:r>
              <a:rPr lang="en-US">
                <a:solidFill>
                  <a:srgbClr val="CC0000"/>
                </a:solidFill>
              </a:rPr>
              <a:t>“DHCP discover”</a:t>
            </a:r>
            <a:r>
              <a:rPr lang="en-US"/>
              <a:t> msg [optional]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DHCP server responds with </a:t>
            </a:r>
            <a:r>
              <a:rPr lang="en-US">
                <a:solidFill>
                  <a:srgbClr val="CC0000"/>
                </a:solidFill>
              </a:rPr>
              <a:t>“DHCP offer”</a:t>
            </a:r>
            <a:r>
              <a:rPr lang="en-US"/>
              <a:t> msg [optional]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host requests IP address: </a:t>
            </a:r>
            <a:r>
              <a:rPr lang="en-US">
                <a:solidFill>
                  <a:srgbClr val="CC0000"/>
                </a:solidFill>
              </a:rPr>
              <a:t>“DHCP request”</a:t>
            </a:r>
            <a:r>
              <a:rPr lang="en-US"/>
              <a:t> msg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DHCP server sends address: </a:t>
            </a:r>
            <a:r>
              <a:rPr lang="en-US">
                <a:solidFill>
                  <a:srgbClr val="CC0000"/>
                </a:solidFill>
              </a:rPr>
              <a:t>“DHCP ack”</a:t>
            </a:r>
            <a:r>
              <a:rPr lang="en-US"/>
              <a:t> msg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266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72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1539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9" name="Google Shape;1009;p51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In </a:t>
            </a:r>
            <a:r>
              <a:rPr lang="en-US" sz="1200">
                <a:solidFill>
                  <a:srgbClr val="C00000"/>
                </a:solidFill>
              </a:rPr>
              <a:t>DHCP request message</a:t>
            </a:r>
            <a:r>
              <a:rPr lang="en-US" sz="1200"/>
              <a:t>, the client echoes back the configuration parameters.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DHCP can return more than just allocated IP address on subnet:</a:t>
            </a:r>
            <a:endParaRPr/>
          </a:p>
          <a:p>
            <a:pPr marL="457200" lvl="1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address of first-hop router for client</a:t>
            </a:r>
            <a:endParaRPr/>
          </a:p>
          <a:p>
            <a:pPr marL="457200" lvl="1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name and IP address of DNS sever</a:t>
            </a:r>
            <a:endParaRPr/>
          </a:p>
          <a:p>
            <a:pPr marL="457200" lvl="1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network mask (indicating network versus host portion of address)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1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18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7132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3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2" name="Google Shape;1032;p53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547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4:notes"/>
          <p:cNvSpPr txBox="1">
            <a:spLocks noGrp="1"/>
          </p:cNvSpPr>
          <p:nvPr>
            <p:ph type="sldNum" idx="12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5" name="Google Shape;11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6" name="Google Shape;1166;p54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30153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6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331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7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58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566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59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671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Our following discussion of generalized forwarding will be based on Open- Flow [McKeown 2008, ONF 2020, Casado 2014, </a:t>
            </a:r>
            <a:r>
              <a:rPr lang="en-MY" sz="1200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Tourrilhes</a:t>
            </a: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 2014]—a highly visible standard that has pioneered the notion of the match-plus-action forwarding </a:t>
            </a:r>
            <a:r>
              <a:rPr lang="en-MY" sz="1200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abstrac</a:t>
            </a: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- </a:t>
            </a:r>
            <a:r>
              <a:rPr lang="en-MY" sz="1200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tion</a:t>
            </a: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 and controllers, as well as the SDN revolution more generally [</a:t>
            </a:r>
            <a:r>
              <a:rPr lang="en-MY" sz="1200" kern="1200" dirty="0" err="1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Feamster</a:t>
            </a: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 2013]. We’ll primarily consider OpenFlow 1.0, which introduced key SDN abstractions and functionality in a particularly clear and concise manner. Later versions of OpenFlow introduced additional capabilities as a result of experience gained through </a:t>
            </a:r>
            <a:endParaRPr lang="en-MY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1200" dirty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implementation and use; current and earlier versions of the OpenFlow standard can be found at [ONF 2020] </a:t>
            </a:r>
            <a:endParaRPr lang="en-MY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925181-6F44-42B4-B59E-6A45B89A715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806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925181-6F44-42B4-B59E-6A45B89A7152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88E39-C039-3B44-8C49-0819C1028AF4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41656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CA3B8BDC-4948-7542-8EF8-B125D4689D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74A5D0-3CDE-BE46-B100-1F2F6002A35E}" type="slidenum">
              <a:rPr lang="de-DE" altLang="en-US">
                <a:latin typeface="Times New Roman" panose="02020603050405020304" pitchFamily="18" charset="0"/>
              </a:rPr>
              <a:pPr/>
              <a:t>139</a:t>
            </a:fld>
            <a:endParaRPr lang="de-DE" altLang="en-US">
              <a:latin typeface="Times New Roman" panose="02020603050405020304" pitchFamily="18" charset="0"/>
            </a:endParaRPr>
          </a:p>
        </p:txBody>
      </p:sp>
      <p:sp>
        <p:nvSpPr>
          <p:cNvPr id="124931" name="Slide Image Placeholder 1">
            <a:extLst>
              <a:ext uri="{FF2B5EF4-FFF2-40B4-BE49-F238E27FC236}">
                <a16:creationId xmlns:a16="http://schemas.microsoft.com/office/drawing/2014/main" id="{DC63152D-2948-0D4F-9F4E-8C47CB8CF1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2" name="Notes Placeholder 2">
            <a:extLst>
              <a:ext uri="{FF2B5EF4-FFF2-40B4-BE49-F238E27FC236}">
                <a16:creationId xmlns:a16="http://schemas.microsoft.com/office/drawing/2014/main" id="{5B83F7AB-590A-5941-9065-7ADE6FCEB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82600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Now I’ll describe the API that tries to meet these goals.</a:t>
            </a:r>
          </a:p>
        </p:txBody>
      </p:sp>
      <p:sp>
        <p:nvSpPr>
          <p:cNvPr id="124933" name="Slide Number Placeholder 3">
            <a:extLst>
              <a:ext uri="{FF2B5EF4-FFF2-40B4-BE49-F238E27FC236}">
                <a16:creationId xmlns:a16="http://schemas.microsoft.com/office/drawing/2014/main" id="{B1B46015-8A81-D249-BDF4-6C1FC53F34BA}"/>
              </a:ext>
            </a:extLst>
          </p:cNvPr>
          <p:cNvSpPr txBox="1">
            <a:spLocks noGrp="1"/>
          </p:cNvSpPr>
          <p:nvPr/>
        </p:nvSpPr>
        <p:spPr bwMode="auto">
          <a:xfrm>
            <a:off x="3156857" y="11970248"/>
            <a:ext cx="2415419" cy="62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0BCD668-7691-944F-BACD-DEC0BEF4D708}" type="slidenum">
              <a:rPr lang="en-US" altLang="en-US" sz="1300">
                <a:latin typeface="Calibri" panose="020F0502020204030204" pitchFamily="34" charset="0"/>
              </a:rPr>
              <a:pPr algn="r"/>
              <a:t>139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002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02732E92-3B7E-F645-98C4-B4657C439F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79EFCCB-1C39-DD4E-A845-32876A81A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B9A9CC76-87D9-4041-BDB7-6841A241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9248C9-2D6B-0142-AC18-A8AAB9705C21}" type="slidenum">
              <a:rPr lang="en-US" altLang="en-US">
                <a:latin typeface="Times New Roman" panose="02020603050405020304" pitchFamily="18" charset="0"/>
              </a:rPr>
              <a:pPr/>
              <a:t>142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MY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that a network-layer packet is referred to as a </a:t>
            </a:r>
            <a:r>
              <a:rPr lang="en-MY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datagram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77ADD-46BA-41EA-860B-41789F3B5736}" type="slidenum">
              <a:rPr lang="en-MY" smtClean="0"/>
              <a:pPr/>
              <a:t>45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127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248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97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18048A-9BE4-2C45-94E2-0BADB1007D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50EC675-3110-8F4A-BB4F-E93022A32A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AA6C9E0-745F-C04F-8491-B93929F6C1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AC87638C-6B7A-8A40-B043-C1E7F08841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678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653E0-A412-5A47-B657-F2A9875B9C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89902C6-988A-9B4D-A867-4753FB7329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0F8C1FD-EBA9-5C4E-871C-6A3F5AA503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BE84F97A-544F-4646-8F99-2679D88375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6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990567-12DC-CE43-B043-404203F29E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0E697A9-2290-7C4B-9C78-12CF8DF774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C83736-CD2C-4041-97E2-4BD3FAEC43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3D35F898-556B-724D-9BF3-707CE55696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99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9EB87-4F90-3441-90C7-B6FBF69780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48E5ECB-2DDB-7C47-AE76-D0591CB21A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E82B8EC-ADEF-7144-A3E5-A8A212DEE5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817BF714-5A14-EC44-B0BA-6055E3E9B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378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28FC90-8728-3A40-A2AA-FBC152D000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38BED1-FC17-D042-9676-D2EB73E7CB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CC1D761-3016-6344-A286-81863296F4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BD1248AD-9BFF-C24C-848B-30E7F6A450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405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59AEAB-6815-CC4B-845D-82181E432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82E4E4-23BE-5F49-A73A-81E944F1C7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DA945F-2A8D-CE4F-A503-8E17C99AB9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E7A9F995-9F7C-2646-B441-3572C63CB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633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9F26E7-78AF-2C4D-A7FE-CF6A52D4E5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3C6AE9-F84A-2A46-8A31-401F2CA30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2732D3-6501-1844-B506-2A511B2B31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35724A80-2C89-0346-B588-1E10528B3E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11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BDE5-C941-974E-B418-67378CFA1B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65D97-6CCD-0D43-97EE-C4B227384F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10CCB-BE17-A341-8771-C4493BDF8C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46D87EF8-5428-444B-AA78-3C28959775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23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459F7A-D043-4740-B9B1-AB5B690F65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52A307-ADE3-B047-AE05-D3EDADC6E1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DB4146C-0323-7740-8E1D-E27B885390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80C0C501-0A69-8249-9A21-DD21C0BC7E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763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804BD3-1746-014A-B1EB-85DF12B559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14934CD-3963-4043-BB6D-93283EEBED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9F299B-4A6B-5A40-8D6E-4C8B670416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A8CFE941-2B47-8D47-A67A-E3542E0AB1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560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45B0040-0C6E-6841-8B3A-4E47ABC133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F0246D-84FD-9045-A29C-09143E99C0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9ABEF0D-AEFC-C244-A98F-4804A2A9FE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F6072735-2CDE-AA40-817A-B2C182B234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01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CA0E4D-BA56-E045-9F88-193473C405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40DF66C-A9D2-9042-B2A0-73BD65F547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1187300-EDE5-8B47-9C3F-2314F3D49E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4C397A05-51BD-F74B-8CAE-A0DD5EE5F1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724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0EE58-5746-0D45-B338-14C2AC73E2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9AECB-8C32-2C4D-8A3A-5A4F4B1C1D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8FBDE-2C2F-2B41-9BE0-4293481DB1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7F7D2F71-83F3-5446-8FE5-29A4DFB48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9445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753DA-7DA7-4845-9FA2-1AC1E32278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521FD-FB8D-5C48-8605-AB6C16B833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BEC26-2316-5B4C-83D0-A9B53B8E90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32FD854A-86E0-BE40-A811-376DA54D78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67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0D5AAB-8DD0-D343-8D38-652F1AFC23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0856E3-EE35-8A4B-A7AF-EDE0767AD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DEDC75-8848-DB47-A57C-9DD1EE982E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E3A31E95-FBC4-D04D-A87E-34F1F7FF3F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885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ED3E7-602A-8947-902B-CB5DED4B87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BEBB08-44AC-5749-8703-FD72A30E8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3ADC88-A05B-174C-9481-9A736470FD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3-</a:t>
            </a:r>
            <a:fld id="{8519DA54-C4A6-3648-9E20-1FE8CD986E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235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152488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531909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884317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2408947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064093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06493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7B373-11F8-044F-88A2-2D063F36E3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3361201-48C4-B44E-99FC-C40919B08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4D53D51-CFDC-B74C-8F9D-0084EBED42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E46AA80B-F22A-4440-A853-7D51AF7A5E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100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180425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303139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s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915395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839099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20108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CE4B6-0D4B-7344-9052-712488BEAA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D52886D-D902-DB4A-9560-69194E7F77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AC4EDC3-0681-B140-9347-F5FBEEFBB5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86F8E26F-7CC8-F948-B8B0-7148999F97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03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5A830B-6BA7-324D-A073-4107B97F9E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14DC5-31EE-454B-98CC-B92F41A505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4BF9D-6A2D-9B45-B781-2FF0B78E62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96495742-DDF4-6F42-AB9A-24177638CC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14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8167253-97C6-C44C-AD6F-7BFA0C149F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3BDED48-9D8E-1C4C-9DBC-CF0E9EFAAD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3896CF6-EE33-1449-A013-568AB1F825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672017DF-35A0-714B-8A93-95D68DCECF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05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9503BEA-0042-D742-8D9A-3D8DD06E7A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F4464A1-1EF4-3F42-B9F2-C65F8077CD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7388F9A-FDF1-5A48-90C5-3C09F1DC1E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188D9036-836E-5140-96D8-091CB4802E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2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A4BF0-138B-0041-BAB8-010B1E983E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4C278FD-6F08-1A40-A845-16F86BA253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FBCE4AE-6FDE-0B46-BC3A-2DF521B558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66AE0D64-7E3C-5A45-8FD6-E79018EAF2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8CECE-9EA5-FE4D-A07D-16E246863D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4AD5F7E-D8E0-164C-AFFD-DA6D804B41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D060B3F-6D78-FF42-BDFC-A6E6F8E81E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B438D27A-54A0-E846-85D4-4EC29AE8BD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58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17DB8DB-0551-0147-B7D3-711159626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51D007-ABDD-C041-8C3E-AF0F960B9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63218ED-9DC3-A14E-A410-4430A22BE8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8DC719-49C0-FA46-BC7C-E633F607F2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8176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4-</a:t>
            </a:r>
            <a:fld id="{6DEC43B6-29E9-AC4B-89FE-DFDBE14147C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47DEFC0-CC26-354D-A9F6-E916AC635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69050" y="6475413"/>
            <a:ext cx="2089150" cy="382587"/>
          </a:xfrm>
          <a:prstGeom prst="rect">
            <a:avLst/>
          </a:prstGeom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1200">
                <a:solidFill>
                  <a:srgbClr val="000000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Network Layer: Data Plane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Gill Sans MT"/>
          <a:ea typeface="ＭＳ Ｐゴシック" charset="0"/>
          <a:cs typeface="Gill Sans M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Gill Sans MT"/>
          <a:ea typeface="Gill Sans MT" charset="0"/>
          <a:cs typeface="Gill Sans M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Gill Sans MT" charset="0"/>
          <a:cs typeface="Gill Sans M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Gill Sans MT" charset="0"/>
          <a:cs typeface="Gill Sans MT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8F8DFCD-959E-DD4E-B084-7A8865C86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937E409-678B-1643-A698-118F24E33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693A073-6FDF-D849-A235-286A681FA56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449FB01-8A15-AF43-90EF-688260F2099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45250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71260C5-2AA4-A444-AB8F-8EC4847DFA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3-</a:t>
            </a:r>
            <a:fld id="{04EE5FE2-2D35-5C44-9FFA-AA52DD0F84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7E20-044B-4A94-A4A7-263AB589D0FB}" type="datetimeFigureOut">
              <a:rPr lang="ms-MY" smtClean="0"/>
              <a:t>26/12/2024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AD7DF-BA32-4F66-9B19-8D3B3E5A388A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03756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s-M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6">
            <a:extLst>
              <a:ext uri="{FF2B5EF4-FFF2-40B4-BE49-F238E27FC236}">
                <a16:creationId xmlns:a16="http://schemas.microsoft.com/office/drawing/2014/main" id="{84D7680F-B09A-6F48-B184-99BE94AF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 note on the use of these Powerpoint slides:</a:t>
            </a:r>
          </a:p>
          <a:p>
            <a:r>
              <a:rPr lang="en-US" alt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/>
          </a:p>
        </p:txBody>
      </p:sp>
      <p:sp>
        <p:nvSpPr>
          <p:cNvPr id="38916" name="Text Box 7">
            <a:extLst>
              <a:ext uri="{FF2B5EF4-FFF2-40B4-BE49-F238E27FC236}">
                <a16:creationId xmlns:a16="http://schemas.microsoft.com/office/drawing/2014/main" id="{2206AA3E-A63C-CF41-8A57-71978201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370388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>
              <a:latin typeface="Gill Sans MT" panose="020B0502020104020203" pitchFamily="34" charset="77"/>
            </a:endParaRP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120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endParaRPr lang="en-US" altLang="en-US" sz="120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200"/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200"/>
          </a:p>
          <a:p>
            <a:r>
              <a:rPr lang="en-US" altLang="en-US" sz="1200"/>
              <a:t>     All material copyright 1996-2016</a:t>
            </a:r>
          </a:p>
          <a:p>
            <a:r>
              <a:rPr lang="en-US" altLang="en-US" sz="1200"/>
              <a:t>     J.F Kurose and K.W. Ross, All Rights Reserved</a:t>
            </a:r>
          </a:p>
        </p:txBody>
      </p:sp>
      <p:pic>
        <p:nvPicPr>
          <p:cNvPr id="38917" name="Picture 8">
            <a:extLst>
              <a:ext uri="{FF2B5EF4-FFF2-40B4-BE49-F238E27FC236}">
                <a16:creationId xmlns:a16="http://schemas.microsoft.com/office/drawing/2014/main" id="{FBDF0FB8-86FA-B04C-86D7-639B8583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146800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Rectangle 3">
            <a:extLst>
              <a:ext uri="{FF2B5EF4-FFF2-40B4-BE49-F238E27FC236}">
                <a16:creationId xmlns:a16="http://schemas.microsoft.com/office/drawing/2014/main" id="{876A5EBA-0702-6C47-BAEE-A4EADA1D3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Chapter 4</a:t>
            </a:r>
            <a:br>
              <a:rPr lang="en-US" altLang="en-US" sz="48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Network Layer: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The Data Plane</a:t>
            </a:r>
          </a:p>
        </p:txBody>
      </p:sp>
      <p:pic>
        <p:nvPicPr>
          <p:cNvPr id="38920" name="Picture 9" descr="underline_base">
            <a:extLst>
              <a:ext uri="{FF2B5EF4-FFF2-40B4-BE49-F238E27FC236}">
                <a16:creationId xmlns:a16="http://schemas.microsoft.com/office/drawing/2014/main" id="{FAE235D2-78D2-A744-BC29-51E48BA685B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Slide Number Placeholder 5">
            <a:extLst>
              <a:ext uri="{FF2B5EF4-FFF2-40B4-BE49-F238E27FC236}">
                <a16:creationId xmlns:a16="http://schemas.microsoft.com/office/drawing/2014/main" id="{72693DB0-E310-F042-A35B-604C3577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593A9ED0-F32E-204D-B413-0FE569DCE869}" type="slidenum">
              <a:rPr lang="en-US" altLang="en-US">
                <a:latin typeface="Tahoma" panose="020B0604030504040204" pitchFamily="34" charset="0"/>
              </a:rPr>
              <a:pPr/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8922" name="Footer Placeholder 2">
            <a:extLst>
              <a:ext uri="{FF2B5EF4-FFF2-40B4-BE49-F238E27FC236}">
                <a16:creationId xmlns:a16="http://schemas.microsoft.com/office/drawing/2014/main" id="{8209A423-5703-A846-A73B-DF8B6165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B3C7A-1F3F-6845-8577-B0F8229C0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118" y="3891446"/>
            <a:ext cx="3321007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3" name="Picture 12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91B44A3E-9CC4-F846-8B89-8AB7FA6D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497718" y="-21471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Forwarding and Routing</a:t>
            </a:r>
            <a:endParaRPr lang="en-US" sz="2800" dirty="0">
              <a:solidFill>
                <a:schemeClr val="tx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B5166D56-D4A9-2543-98C4-E16759EAD2B8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307)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93EAF2A-0074-064A-8846-E2DF9B02F2AD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AB85BAC-671D-1A44-A8E8-0A46C20F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55" y="1827280"/>
            <a:ext cx="6613451" cy="4234929"/>
          </a:xfrm>
          <a:prstGeom prst="rect">
            <a:avLst/>
          </a:prstGeom>
        </p:spPr>
      </p:pic>
      <p:sp>
        <p:nvSpPr>
          <p:cNvPr id="259" name="Rectangle 3">
            <a:extLst>
              <a:ext uri="{FF2B5EF4-FFF2-40B4-BE49-F238E27FC236}">
                <a16:creationId xmlns:a16="http://schemas.microsoft.com/office/drawing/2014/main" id="{BBB3CD74-DC19-A546-9E32-F9BC2E31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401" y="6230871"/>
            <a:ext cx="6875103" cy="45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Routing algorithm determine values in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forwarding tables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103FD696-BE32-1944-8467-C143C2C6ACC7}"/>
              </a:ext>
            </a:extLst>
          </p:cNvPr>
          <p:cNvSpPr txBox="1">
            <a:spLocks/>
          </p:cNvSpPr>
          <p:nvPr/>
        </p:nvSpPr>
        <p:spPr bwMode="auto">
          <a:xfrm>
            <a:off x="1322401" y="576357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marL="457200" indent="-457200" algn="r" eaLnBrk="1" hangingPunct="1">
              <a:buAutoNum type="alphaLcParenBoth"/>
            </a:pPr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Per-router control plane</a:t>
            </a:r>
          </a:p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The Traditional Approach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1709D-D797-2040-96BE-AD8E2B418AC3}"/>
              </a:ext>
            </a:extLst>
          </p:cNvPr>
          <p:cNvSpPr/>
          <p:nvPr/>
        </p:nvSpPr>
        <p:spPr bwMode="auto">
          <a:xfrm>
            <a:off x="3423684" y="3209602"/>
            <a:ext cx="1020726" cy="9902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393FC2-7402-1B44-92A0-F9E2A7CD6CDE}"/>
              </a:ext>
            </a:extLst>
          </p:cNvPr>
          <p:cNvSpPr/>
          <p:nvPr/>
        </p:nvSpPr>
        <p:spPr bwMode="auto">
          <a:xfrm>
            <a:off x="3460091" y="2392327"/>
            <a:ext cx="963053" cy="49973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E1C1AA-545F-5245-B9CE-F1664212E7A2}"/>
              </a:ext>
            </a:extLst>
          </p:cNvPr>
          <p:cNvGrpSpPr/>
          <p:nvPr/>
        </p:nvGrpSpPr>
        <p:grpSpPr>
          <a:xfrm>
            <a:off x="33347" y="3400988"/>
            <a:ext cx="2378862" cy="1498071"/>
            <a:chOff x="4594051" y="4188659"/>
            <a:chExt cx="2378862" cy="149807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2DAF6-8AA3-5649-B204-D129EB1FD8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5A9B7776-0736-5D4E-B067-4206E68D77B1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92162"/>
                <a:gd name="adj2" fmla="val -29936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CEF1F5-76CF-8D4C-B12F-51648733DA0F}"/>
                </a:ext>
              </a:extLst>
            </p:cNvPr>
            <p:cNvSpPr/>
            <p:nvPr/>
          </p:nvSpPr>
          <p:spPr>
            <a:xfrm>
              <a:off x="4866307" y="4341316"/>
              <a:ext cx="18884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local forwarding of this router.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259943-AE75-D841-BC98-53ACDF9C450C}"/>
              </a:ext>
            </a:extLst>
          </p:cNvPr>
          <p:cNvGrpSpPr/>
          <p:nvPr/>
        </p:nvGrpSpPr>
        <p:grpSpPr>
          <a:xfrm>
            <a:off x="428394" y="942906"/>
            <a:ext cx="2378862" cy="1498071"/>
            <a:chOff x="4594051" y="4188659"/>
            <a:chExt cx="2378862" cy="149807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2D553E-2122-B146-A593-E7F804987F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Callout 30">
              <a:extLst>
                <a:ext uri="{FF2B5EF4-FFF2-40B4-BE49-F238E27FC236}">
                  <a16:creationId xmlns:a16="http://schemas.microsoft.com/office/drawing/2014/main" id="{AA30AED2-C0F5-7445-8362-452DA3F70278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77412"/>
                <a:gd name="adj2" fmla="val 60912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348A9A-2954-D740-973C-1D13517BB928}"/>
                </a:ext>
              </a:extLst>
            </p:cNvPr>
            <p:cNvSpPr/>
            <p:nvPr/>
          </p:nvSpPr>
          <p:spPr>
            <a:xfrm>
              <a:off x="4813142" y="4341316"/>
              <a:ext cx="1981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Routing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end-to-end path through network.</a:t>
              </a:r>
            </a:p>
          </p:txBody>
        </p:sp>
      </p:grp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CD7F5DA-65B1-9D49-BED4-C7DCB89BC864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257">
            <a:extLst>
              <a:ext uri="{FF2B5EF4-FFF2-40B4-BE49-F238E27FC236}">
                <a16:creationId xmlns:a16="http://schemas.microsoft.com/office/drawing/2014/main" id="{EDA852AC-89D8-B146-A27C-327B35DE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255" y="947826"/>
            <a:ext cx="628754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Individual routing algorithm components </a:t>
            </a:r>
            <a:r>
              <a:rPr lang="en-US" altLang="en-US" sz="2400" i="1" dirty="0">
                <a:solidFill>
                  <a:srgbClr val="000090"/>
                </a:solidFill>
              </a:rPr>
              <a:t>in each and every router </a:t>
            </a:r>
            <a:r>
              <a:rPr lang="en-US" altLang="en-US" sz="2400" dirty="0"/>
              <a:t>interact in the control plane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45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948" name="Google Shape;948;p45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45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0" name="Google Shape;950;p45"/>
          <p:cNvSpPr txBox="1"/>
          <p:nvPr/>
        </p:nvSpPr>
        <p:spPr>
          <a:xfrm>
            <a:off x="3589867" y="140786"/>
            <a:ext cx="5554133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Obtaining a block of addresses</a:t>
            </a:r>
            <a:endParaRPr/>
          </a:p>
        </p:txBody>
      </p:sp>
      <p:sp>
        <p:nvSpPr>
          <p:cNvPr id="951" name="Google Shape;951;p45"/>
          <p:cNvSpPr/>
          <p:nvPr/>
        </p:nvSpPr>
        <p:spPr>
          <a:xfrm>
            <a:off x="0" y="1032138"/>
            <a:ext cx="6309935" cy="689009"/>
          </a:xfrm>
          <a:prstGeom prst="rect">
            <a:avLst/>
          </a:prstGeom>
          <a:noFill/>
          <a:ln w="127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5"/>
          <p:cNvSpPr/>
          <p:nvPr/>
        </p:nvSpPr>
        <p:spPr>
          <a:xfrm>
            <a:off x="336231" y="1156436"/>
            <a:ext cx="5987216" cy="5121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Q:  </a:t>
            </a:r>
            <a:r>
              <a:rPr lang="en-US" sz="2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an </a:t>
            </a:r>
            <a:r>
              <a:rPr lang="en-US"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</a:t>
            </a:r>
            <a:r>
              <a:rPr lang="en-US" sz="2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block of addresses?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None/>
            </a:pPr>
            <a:endParaRPr sz="2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A: 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ICANN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Internet Corporation for Assigned Names and Numbers                     (</a:t>
            </a:r>
            <a:r>
              <a:rPr lang="en-US" sz="2200">
                <a:solidFill>
                  <a:srgbClr val="3366FF"/>
                </a:solidFill>
                <a:latin typeface="Courier New"/>
                <a:ea typeface="Courier New"/>
                <a:cs typeface="Courier New"/>
                <a:sym typeface="Courier New"/>
              </a:rPr>
              <a:t>http://www.icann.org/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804863" marR="0" lvl="1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allocates addresses</a:t>
            </a:r>
            <a:endParaRPr/>
          </a:p>
          <a:p>
            <a:pPr marL="804863" marR="0" lvl="1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manages DNS</a:t>
            </a:r>
            <a:endParaRPr/>
          </a:p>
          <a:p>
            <a:pPr marL="804863" marR="0" lvl="1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assigns domain names,               resolves disputes</a:t>
            </a:r>
            <a:endParaRPr/>
          </a:p>
          <a:p>
            <a:pPr marL="347663" marR="0" lvl="0" indent="-220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3" marR="0" lvl="0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ICANN allocates addresses to regional Internet registries </a:t>
            </a:r>
            <a:endParaRPr/>
          </a:p>
          <a:p>
            <a:pPr marL="804863" marR="0" lvl="1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ARIN, RIPE, APNIC, and LACNIC</a:t>
            </a:r>
            <a:endParaRPr/>
          </a:p>
          <a:p>
            <a:pPr marL="804863" marR="0" lvl="1" indent="-347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…which handle the allocation/management of addresses within their regions.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3910" y="992695"/>
            <a:ext cx="1616167" cy="16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2000" y="3043767"/>
            <a:ext cx="2032000" cy="135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4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837" name="Google Shape;837;p42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42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9" name="Google Shape;839;p42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Obtaining a host addresses</a:t>
            </a:r>
            <a:endParaRPr/>
          </a:p>
        </p:txBody>
      </p:sp>
      <p:grpSp>
        <p:nvGrpSpPr>
          <p:cNvPr id="840" name="Google Shape;840;p42"/>
          <p:cNvGrpSpPr/>
          <p:nvPr/>
        </p:nvGrpSpPr>
        <p:grpSpPr>
          <a:xfrm>
            <a:off x="466064" y="1330005"/>
            <a:ext cx="8052936" cy="661989"/>
            <a:chOff x="499931" y="1567072"/>
            <a:chExt cx="8052936" cy="661989"/>
          </a:xfrm>
        </p:grpSpPr>
        <p:sp>
          <p:nvSpPr>
            <p:cNvPr id="841" name="Google Shape;841;p42"/>
            <p:cNvSpPr/>
            <p:nvPr/>
          </p:nvSpPr>
          <p:spPr>
            <a:xfrm>
              <a:off x="499931" y="1567072"/>
              <a:ext cx="8052936" cy="661989"/>
            </a:xfrm>
            <a:prstGeom prst="rect">
              <a:avLst/>
            </a:prstGeom>
            <a:noFill/>
            <a:ln w="127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592950" y="1646214"/>
              <a:ext cx="79502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200"/>
                <a:buFont typeface="Noto Sans Symbols"/>
                <a:buNone/>
              </a:pPr>
              <a:r>
                <a:rPr lang="en-US" sz="2200" i="1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Q:  </a:t>
              </a: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does a </a:t>
              </a:r>
              <a:r>
                <a:rPr lang="en-US" sz="2200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host</a:t>
              </a: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get IP address?</a:t>
              </a:r>
              <a:endParaRPr/>
            </a:p>
          </p:txBody>
        </p:sp>
      </p:grpSp>
      <p:sp>
        <p:nvSpPr>
          <p:cNvPr id="843" name="Google Shape;843;p42"/>
          <p:cNvSpPr txBox="1"/>
          <p:nvPr/>
        </p:nvSpPr>
        <p:spPr>
          <a:xfrm>
            <a:off x="652953" y="2363243"/>
            <a:ext cx="7892737" cy="184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host can get IP address from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(e.g. Telekom, Celcom, U, DiGi, Maxis, etc)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organization like UTM (…and UTM also subscribe to local ISP, i.e. Time Telekom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2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101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4328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3"/>
          <p:cNvSpPr txBox="1">
            <a:spLocks noGrp="1"/>
          </p:cNvSpPr>
          <p:nvPr>
            <p:ph type="title"/>
          </p:nvPr>
        </p:nvSpPr>
        <p:spPr>
          <a:xfrm>
            <a:off x="533400" y="207963"/>
            <a:ext cx="8316913" cy="9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Hierarchical addressing: route aggregation</a:t>
            </a: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5175250" y="4121150"/>
            <a:ext cx="2019300" cy="295275"/>
          </a:xfrm>
          <a:custGeom>
            <a:avLst/>
            <a:gdLst/>
            <a:ahLst/>
            <a:cxnLst/>
            <a:rect l="l" t="t" r="r" b="b"/>
            <a:pathLst>
              <a:path w="1272" h="186" extrusionOk="0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43"/>
          <p:cNvCxnSpPr/>
          <p:nvPr/>
        </p:nvCxnSpPr>
        <p:spPr>
          <a:xfrm rot="10800000" flipH="1">
            <a:off x="2832100" y="4397375"/>
            <a:ext cx="895350" cy="45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43"/>
          <p:cNvCxnSpPr/>
          <p:nvPr/>
        </p:nvCxnSpPr>
        <p:spPr>
          <a:xfrm>
            <a:off x="2860675" y="3768725"/>
            <a:ext cx="752475" cy="1714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43"/>
          <p:cNvCxnSpPr/>
          <p:nvPr/>
        </p:nvCxnSpPr>
        <p:spPr>
          <a:xfrm>
            <a:off x="2927350" y="2987675"/>
            <a:ext cx="847725" cy="76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4" name="Google Shape;854;p43"/>
          <p:cNvSpPr/>
          <p:nvPr/>
        </p:nvSpPr>
        <p:spPr>
          <a:xfrm>
            <a:off x="3573463" y="3567113"/>
            <a:ext cx="1773237" cy="979487"/>
          </a:xfrm>
          <a:custGeom>
            <a:avLst/>
            <a:gdLst/>
            <a:ahLst/>
            <a:cxnLst/>
            <a:rect l="l" t="t" r="r" b="b"/>
            <a:pathLst>
              <a:path w="1117" h="617" extrusionOk="0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5407025" y="3294063"/>
            <a:ext cx="1671638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“Send me anything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addresses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200.23.16.0/20”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758825" y="2760663"/>
            <a:ext cx="2338388" cy="404812"/>
            <a:chOff x="1004" y="1639"/>
            <a:chExt cx="1473" cy="255"/>
          </a:xfrm>
        </p:grpSpPr>
        <p:sp>
          <p:nvSpPr>
            <p:cNvPr id="857" name="Google Shape;857;p43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3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200.23.16.0/23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43"/>
          <p:cNvGrpSpPr/>
          <p:nvPr/>
        </p:nvGrpSpPr>
        <p:grpSpPr>
          <a:xfrm>
            <a:off x="787400" y="3351213"/>
            <a:ext cx="2338388" cy="404812"/>
            <a:chOff x="1004" y="1639"/>
            <a:chExt cx="1473" cy="255"/>
          </a:xfrm>
        </p:grpSpPr>
        <p:sp>
          <p:nvSpPr>
            <p:cNvPr id="860" name="Google Shape;860;p43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3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200.23.18.0/23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43"/>
          <p:cNvGrpSpPr/>
          <p:nvPr/>
        </p:nvGrpSpPr>
        <p:grpSpPr>
          <a:xfrm>
            <a:off x="701675" y="4770438"/>
            <a:ext cx="2338388" cy="404812"/>
            <a:chOff x="1004" y="1639"/>
            <a:chExt cx="1473" cy="255"/>
          </a:xfrm>
        </p:grpSpPr>
        <p:sp>
          <p:nvSpPr>
            <p:cNvPr id="863" name="Google Shape;863;p43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3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200.23.30.0/23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43"/>
          <p:cNvSpPr txBox="1"/>
          <p:nvPr/>
        </p:nvSpPr>
        <p:spPr>
          <a:xfrm>
            <a:off x="3606800" y="3998913"/>
            <a:ext cx="15065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Fly-By-Night-ISP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3"/>
          <p:cNvSpPr/>
          <p:nvPr/>
        </p:nvSpPr>
        <p:spPr>
          <a:xfrm>
            <a:off x="7169150" y="3095625"/>
            <a:ext cx="1444625" cy="2714625"/>
          </a:xfrm>
          <a:custGeom>
            <a:avLst/>
            <a:gdLst/>
            <a:ahLst/>
            <a:cxnLst/>
            <a:rect l="l" t="t" r="r" b="b"/>
            <a:pathLst>
              <a:path w="910" h="1710" extrusionOk="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>
            <a:gsLst>
              <a:gs pos="0">
                <a:srgbClr val="66CC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3"/>
          <p:cNvSpPr txBox="1"/>
          <p:nvPr/>
        </p:nvSpPr>
        <p:spPr>
          <a:xfrm>
            <a:off x="758825" y="2503488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0</a:t>
            </a:r>
            <a:endParaRPr/>
          </a:p>
        </p:txBody>
      </p:sp>
      <p:sp>
        <p:nvSpPr>
          <p:cNvPr id="868" name="Google Shape;868;p43"/>
          <p:cNvSpPr txBox="1"/>
          <p:nvPr/>
        </p:nvSpPr>
        <p:spPr>
          <a:xfrm>
            <a:off x="787400" y="4513263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7</a:t>
            </a:r>
            <a:endParaRPr/>
          </a:p>
        </p:txBody>
      </p:sp>
      <p:sp>
        <p:nvSpPr>
          <p:cNvPr id="869" name="Google Shape;869;p43"/>
          <p:cNvSpPr txBox="1"/>
          <p:nvPr/>
        </p:nvSpPr>
        <p:spPr>
          <a:xfrm>
            <a:off x="7407275" y="4322763"/>
            <a:ext cx="7842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/>
          </a:p>
        </p:txBody>
      </p:sp>
      <p:sp>
        <p:nvSpPr>
          <p:cNvPr id="870" name="Google Shape;870;p43"/>
          <p:cNvSpPr txBox="1"/>
          <p:nvPr/>
        </p:nvSpPr>
        <p:spPr>
          <a:xfrm>
            <a:off x="768350" y="3151188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1</a:t>
            </a:r>
            <a:endParaRPr/>
          </a:p>
        </p:txBody>
      </p:sp>
      <p:sp>
        <p:nvSpPr>
          <p:cNvPr id="871" name="Google Shape;871;p43"/>
          <p:cNvSpPr/>
          <p:nvPr/>
        </p:nvSpPr>
        <p:spPr>
          <a:xfrm>
            <a:off x="3516313" y="4881563"/>
            <a:ext cx="1773237" cy="979487"/>
          </a:xfrm>
          <a:custGeom>
            <a:avLst/>
            <a:gdLst/>
            <a:ahLst/>
            <a:cxnLst/>
            <a:rect l="l" t="t" r="r" b="b"/>
            <a:pathLst>
              <a:path w="1117" h="617" extrusionOk="0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3"/>
          <p:cNvSpPr txBox="1"/>
          <p:nvPr/>
        </p:nvSpPr>
        <p:spPr>
          <a:xfrm>
            <a:off x="3816350" y="5256213"/>
            <a:ext cx="10239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ISPs-R-Us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3"/>
          <p:cNvSpPr/>
          <p:nvPr/>
        </p:nvSpPr>
        <p:spPr>
          <a:xfrm rot="10800000" flipH="1">
            <a:off x="5241925" y="4902200"/>
            <a:ext cx="2019300" cy="295275"/>
          </a:xfrm>
          <a:custGeom>
            <a:avLst/>
            <a:gdLst/>
            <a:ahLst/>
            <a:cxnLst/>
            <a:rect l="l" t="t" r="r" b="b"/>
            <a:pathLst>
              <a:path w="1272" h="186" extrusionOk="0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43"/>
          <p:cNvCxnSpPr/>
          <p:nvPr/>
        </p:nvCxnSpPr>
        <p:spPr>
          <a:xfrm>
            <a:off x="3032125" y="5445125"/>
            <a:ext cx="485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43"/>
          <p:cNvCxnSpPr/>
          <p:nvPr/>
        </p:nvCxnSpPr>
        <p:spPr>
          <a:xfrm rot="10800000" flipH="1">
            <a:off x="2879725" y="5511800"/>
            <a:ext cx="638175" cy="1714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43"/>
          <p:cNvCxnSpPr/>
          <p:nvPr/>
        </p:nvCxnSpPr>
        <p:spPr>
          <a:xfrm rot="10800000" flipH="1">
            <a:off x="3317875" y="5759450"/>
            <a:ext cx="247650" cy="4095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3"/>
          <p:cNvSpPr txBox="1"/>
          <p:nvPr/>
        </p:nvSpPr>
        <p:spPr>
          <a:xfrm>
            <a:off x="5530850" y="5151438"/>
            <a:ext cx="1671638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“Send me anything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addresses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199.31.0.0/16”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43"/>
          <p:cNvGrpSpPr/>
          <p:nvPr/>
        </p:nvGrpSpPr>
        <p:grpSpPr>
          <a:xfrm>
            <a:off x="806450" y="3941763"/>
            <a:ext cx="2338388" cy="404812"/>
            <a:chOff x="1004" y="1639"/>
            <a:chExt cx="1473" cy="255"/>
          </a:xfrm>
        </p:grpSpPr>
        <p:sp>
          <p:nvSpPr>
            <p:cNvPr id="879" name="Google Shape;879;p43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3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200.23.20.0/23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1" name="Google Shape;881;p43"/>
          <p:cNvSpPr txBox="1"/>
          <p:nvPr/>
        </p:nvSpPr>
        <p:spPr>
          <a:xfrm>
            <a:off x="787400" y="3741738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2</a:t>
            </a:r>
            <a:endParaRPr/>
          </a:p>
        </p:txBody>
      </p:sp>
      <p:grpSp>
        <p:nvGrpSpPr>
          <p:cNvPr id="882" name="Google Shape;882;p43"/>
          <p:cNvGrpSpPr/>
          <p:nvPr/>
        </p:nvGrpSpPr>
        <p:grpSpPr>
          <a:xfrm>
            <a:off x="2155825" y="4198938"/>
            <a:ext cx="257175" cy="663575"/>
            <a:chOff x="870" y="2941"/>
            <a:chExt cx="162" cy="418"/>
          </a:xfrm>
        </p:grpSpPr>
        <p:sp>
          <p:nvSpPr>
            <p:cNvPr id="883" name="Google Shape;883;p43"/>
            <p:cNvSpPr txBox="1"/>
            <p:nvPr/>
          </p:nvSpPr>
          <p:spPr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3"/>
            <p:cNvSpPr txBox="1"/>
            <p:nvPr/>
          </p:nvSpPr>
          <p:spPr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3"/>
            <p:cNvSpPr txBox="1"/>
            <p:nvPr/>
          </p:nvSpPr>
          <p:spPr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43"/>
          <p:cNvGrpSpPr/>
          <p:nvPr/>
        </p:nvGrpSpPr>
        <p:grpSpPr>
          <a:xfrm>
            <a:off x="3184525" y="3903663"/>
            <a:ext cx="257175" cy="663575"/>
            <a:chOff x="870" y="2941"/>
            <a:chExt cx="162" cy="418"/>
          </a:xfrm>
        </p:grpSpPr>
        <p:sp>
          <p:nvSpPr>
            <p:cNvPr id="887" name="Google Shape;887;p43"/>
            <p:cNvSpPr txBox="1"/>
            <p:nvPr/>
          </p:nvSpPr>
          <p:spPr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3"/>
            <p:cNvSpPr txBox="1"/>
            <p:nvPr/>
          </p:nvSpPr>
          <p:spPr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3"/>
            <p:cNvSpPr txBox="1"/>
            <p:nvPr/>
          </p:nvSpPr>
          <p:spPr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43"/>
          <p:cNvSpPr txBox="1"/>
          <p:nvPr/>
        </p:nvSpPr>
        <p:spPr>
          <a:xfrm>
            <a:off x="566738" y="1357313"/>
            <a:ext cx="81073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hierarchical addressing allows efficient advertisement of routing information:</a:t>
            </a:r>
            <a:endParaRPr dirty="0"/>
          </a:p>
        </p:txBody>
      </p:sp>
      <p:pic>
        <p:nvPicPr>
          <p:cNvPr id="891" name="Google Shape;891;p43" descr="underline_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3" y="900113"/>
            <a:ext cx="77692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3"/>
          <p:cNvSpPr txBox="1">
            <a:spLocks noGrp="1"/>
          </p:cNvSpPr>
          <p:nvPr>
            <p:ph type="sldNum" idx="12"/>
          </p:nvPr>
        </p:nvSpPr>
        <p:spPr>
          <a:xfrm>
            <a:off x="8393112" y="6475413"/>
            <a:ext cx="750888" cy="25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102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3" name="Google Shape;893;p43"/>
          <p:cNvSpPr txBox="1">
            <a:spLocks noGrp="1"/>
          </p:cNvSpPr>
          <p:nvPr>
            <p:ph type="ftr" idx="11"/>
          </p:nvPr>
        </p:nvSpPr>
        <p:spPr>
          <a:xfrm>
            <a:off x="6375400" y="6475413"/>
            <a:ext cx="21780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Network Layer: Data Plane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4043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/>
          <p:nvPr/>
        </p:nvSpPr>
        <p:spPr>
          <a:xfrm>
            <a:off x="7180263" y="3084513"/>
            <a:ext cx="1444625" cy="2714625"/>
          </a:xfrm>
          <a:custGeom>
            <a:avLst/>
            <a:gdLst/>
            <a:ahLst/>
            <a:cxnLst/>
            <a:rect l="l" t="t" r="r" b="b"/>
            <a:pathLst>
              <a:path w="910" h="1710" extrusionOk="0">
                <a:moveTo>
                  <a:pt x="766" y="38"/>
                </a:moveTo>
                <a:cubicBezTo>
                  <a:pt x="714" y="0"/>
                  <a:pt x="520" y="186"/>
                  <a:pt x="411" y="282"/>
                </a:cubicBezTo>
                <a:cubicBezTo>
                  <a:pt x="302" y="378"/>
                  <a:pt x="180" y="490"/>
                  <a:pt x="115" y="611"/>
                </a:cubicBezTo>
                <a:cubicBezTo>
                  <a:pt x="49" y="732"/>
                  <a:pt x="0" y="907"/>
                  <a:pt x="14" y="1008"/>
                </a:cubicBezTo>
                <a:cubicBezTo>
                  <a:pt x="28" y="1108"/>
                  <a:pt x="127" y="1139"/>
                  <a:pt x="198" y="1214"/>
                </a:cubicBezTo>
                <a:cubicBezTo>
                  <a:pt x="269" y="1288"/>
                  <a:pt x="328" y="1380"/>
                  <a:pt x="435" y="1456"/>
                </a:cubicBezTo>
                <a:cubicBezTo>
                  <a:pt x="542" y="1533"/>
                  <a:pt x="768" y="1710"/>
                  <a:pt x="839" y="1674"/>
                </a:cubicBezTo>
                <a:cubicBezTo>
                  <a:pt x="910" y="1638"/>
                  <a:pt x="863" y="1328"/>
                  <a:pt x="863" y="1239"/>
                </a:cubicBezTo>
                <a:cubicBezTo>
                  <a:pt x="863" y="1150"/>
                  <a:pt x="868" y="1189"/>
                  <a:pt x="839" y="1139"/>
                </a:cubicBezTo>
                <a:cubicBezTo>
                  <a:pt x="809" y="1090"/>
                  <a:pt x="703" y="1045"/>
                  <a:pt x="684" y="940"/>
                </a:cubicBezTo>
                <a:cubicBezTo>
                  <a:pt x="665" y="835"/>
                  <a:pt x="710" y="659"/>
                  <a:pt x="724" y="509"/>
                </a:cubicBezTo>
                <a:cubicBezTo>
                  <a:pt x="738" y="359"/>
                  <a:pt x="818" y="76"/>
                  <a:pt x="766" y="38"/>
                </a:cubicBezTo>
                <a:close/>
              </a:path>
            </a:pathLst>
          </a:custGeom>
          <a:gradFill>
            <a:gsLst>
              <a:gs pos="0">
                <a:srgbClr val="66CC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4"/>
          <p:cNvSpPr txBox="1"/>
          <p:nvPr/>
        </p:nvSpPr>
        <p:spPr>
          <a:xfrm>
            <a:off x="671513" y="1463675"/>
            <a:ext cx="78819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ISPs-R-Us has a more specific route to Organization 1</a:t>
            </a:r>
            <a:endParaRPr dirty="0"/>
          </a:p>
        </p:txBody>
      </p:sp>
      <p:sp>
        <p:nvSpPr>
          <p:cNvPr id="900" name="Google Shape;900;p44"/>
          <p:cNvSpPr/>
          <p:nvPr/>
        </p:nvSpPr>
        <p:spPr>
          <a:xfrm>
            <a:off x="5175250" y="4114800"/>
            <a:ext cx="2019300" cy="295275"/>
          </a:xfrm>
          <a:custGeom>
            <a:avLst/>
            <a:gdLst/>
            <a:ahLst/>
            <a:cxnLst/>
            <a:rect l="l" t="t" r="r" b="b"/>
            <a:pathLst>
              <a:path w="1272" h="186" extrusionOk="0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1" name="Google Shape;901;p44"/>
          <p:cNvCxnSpPr/>
          <p:nvPr/>
        </p:nvCxnSpPr>
        <p:spPr>
          <a:xfrm rot="10800000" flipH="1">
            <a:off x="2832100" y="4391025"/>
            <a:ext cx="895350" cy="45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44"/>
          <p:cNvCxnSpPr/>
          <p:nvPr/>
        </p:nvCxnSpPr>
        <p:spPr>
          <a:xfrm rot="10800000" flipH="1">
            <a:off x="3194050" y="5667375"/>
            <a:ext cx="333375" cy="2476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4"/>
          <p:cNvCxnSpPr/>
          <p:nvPr/>
        </p:nvCxnSpPr>
        <p:spPr>
          <a:xfrm>
            <a:off x="2927350" y="2981325"/>
            <a:ext cx="847725" cy="76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4"/>
          <p:cNvSpPr/>
          <p:nvPr/>
        </p:nvSpPr>
        <p:spPr>
          <a:xfrm>
            <a:off x="3573463" y="3560763"/>
            <a:ext cx="1773237" cy="979487"/>
          </a:xfrm>
          <a:custGeom>
            <a:avLst/>
            <a:gdLst/>
            <a:ahLst/>
            <a:cxnLst/>
            <a:rect l="l" t="t" r="r" b="b"/>
            <a:pathLst>
              <a:path w="1117" h="617" extrusionOk="0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4"/>
          <p:cNvSpPr txBox="1"/>
          <p:nvPr/>
        </p:nvSpPr>
        <p:spPr>
          <a:xfrm>
            <a:off x="5407025" y="3287713"/>
            <a:ext cx="1671638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“Send me anything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addresses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200.23.16.0/20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" name="Google Shape;906;p44"/>
          <p:cNvGrpSpPr/>
          <p:nvPr/>
        </p:nvGrpSpPr>
        <p:grpSpPr>
          <a:xfrm>
            <a:off x="758825" y="2754313"/>
            <a:ext cx="2338388" cy="404812"/>
            <a:chOff x="1004" y="1639"/>
            <a:chExt cx="1473" cy="255"/>
          </a:xfrm>
        </p:grpSpPr>
        <p:sp>
          <p:nvSpPr>
            <p:cNvPr id="907" name="Google Shape;907;p44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4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200.23.16.0/23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968375" y="5830888"/>
            <a:ext cx="2338388" cy="404812"/>
            <a:chOff x="1004" y="1639"/>
            <a:chExt cx="1473" cy="255"/>
          </a:xfrm>
        </p:grpSpPr>
        <p:sp>
          <p:nvSpPr>
            <p:cNvPr id="910" name="Google Shape;910;p44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200.23.18.0/23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701675" y="4764088"/>
            <a:ext cx="2338388" cy="404812"/>
            <a:chOff x="1004" y="1639"/>
            <a:chExt cx="1473" cy="255"/>
          </a:xfrm>
        </p:grpSpPr>
        <p:sp>
          <p:nvSpPr>
            <p:cNvPr id="913" name="Google Shape;913;p44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200.23.30.0/23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5" name="Google Shape;915;p44"/>
          <p:cNvSpPr txBox="1"/>
          <p:nvPr/>
        </p:nvSpPr>
        <p:spPr>
          <a:xfrm>
            <a:off x="3606800" y="3992563"/>
            <a:ext cx="15065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Fly-By-Night-ISP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4"/>
          <p:cNvSpPr txBox="1"/>
          <p:nvPr/>
        </p:nvSpPr>
        <p:spPr>
          <a:xfrm>
            <a:off x="758825" y="2497138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0</a:t>
            </a:r>
            <a:endParaRPr/>
          </a:p>
        </p:txBody>
      </p:sp>
      <p:sp>
        <p:nvSpPr>
          <p:cNvPr id="917" name="Google Shape;917;p44"/>
          <p:cNvSpPr txBox="1"/>
          <p:nvPr/>
        </p:nvSpPr>
        <p:spPr>
          <a:xfrm>
            <a:off x="787400" y="4506913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7</a:t>
            </a:r>
            <a:endParaRPr/>
          </a:p>
        </p:txBody>
      </p:sp>
      <p:sp>
        <p:nvSpPr>
          <p:cNvPr id="918" name="Google Shape;918;p44"/>
          <p:cNvSpPr txBox="1"/>
          <p:nvPr/>
        </p:nvSpPr>
        <p:spPr>
          <a:xfrm>
            <a:off x="7407275" y="4316413"/>
            <a:ext cx="7842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/>
          </a:p>
        </p:txBody>
      </p:sp>
      <p:sp>
        <p:nvSpPr>
          <p:cNvPr id="919" name="Google Shape;919;p44"/>
          <p:cNvSpPr txBox="1"/>
          <p:nvPr/>
        </p:nvSpPr>
        <p:spPr>
          <a:xfrm>
            <a:off x="949325" y="5630863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1</a:t>
            </a:r>
            <a:endParaRPr/>
          </a:p>
        </p:txBody>
      </p:sp>
      <p:sp>
        <p:nvSpPr>
          <p:cNvPr id="920" name="Google Shape;920;p44"/>
          <p:cNvSpPr/>
          <p:nvPr/>
        </p:nvSpPr>
        <p:spPr>
          <a:xfrm>
            <a:off x="3516313" y="4875213"/>
            <a:ext cx="1773237" cy="979487"/>
          </a:xfrm>
          <a:custGeom>
            <a:avLst/>
            <a:gdLst/>
            <a:ahLst/>
            <a:cxnLst/>
            <a:rect l="l" t="t" r="r" b="b"/>
            <a:pathLst>
              <a:path w="1117" h="617" extrusionOk="0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44"/>
          <p:cNvSpPr txBox="1"/>
          <p:nvPr/>
        </p:nvSpPr>
        <p:spPr>
          <a:xfrm>
            <a:off x="3816350" y="5249863"/>
            <a:ext cx="10239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ISPs-R-Us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44"/>
          <p:cNvSpPr/>
          <p:nvPr/>
        </p:nvSpPr>
        <p:spPr>
          <a:xfrm rot="10800000" flipH="1">
            <a:off x="5241925" y="4895850"/>
            <a:ext cx="2019300" cy="295275"/>
          </a:xfrm>
          <a:custGeom>
            <a:avLst/>
            <a:gdLst/>
            <a:ahLst/>
            <a:cxnLst/>
            <a:rect l="l" t="t" r="r" b="b"/>
            <a:pathLst>
              <a:path w="1272" h="186" extrusionOk="0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44"/>
          <p:cNvCxnSpPr/>
          <p:nvPr/>
        </p:nvCxnSpPr>
        <p:spPr>
          <a:xfrm>
            <a:off x="3032125" y="5438775"/>
            <a:ext cx="485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44"/>
          <p:cNvCxnSpPr/>
          <p:nvPr/>
        </p:nvCxnSpPr>
        <p:spPr>
          <a:xfrm rot="10800000" flipH="1">
            <a:off x="2879725" y="5505450"/>
            <a:ext cx="638175" cy="1714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44"/>
          <p:cNvCxnSpPr/>
          <p:nvPr/>
        </p:nvCxnSpPr>
        <p:spPr>
          <a:xfrm rot="10800000" flipH="1">
            <a:off x="3317875" y="5753100"/>
            <a:ext cx="247650" cy="4095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4"/>
          <p:cNvSpPr txBox="1"/>
          <p:nvPr/>
        </p:nvSpPr>
        <p:spPr>
          <a:xfrm>
            <a:off x="5530850" y="5145088"/>
            <a:ext cx="2084388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“Send me anything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addresses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beginning 199.31.0.0/16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4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200.23.18.0/23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44"/>
          <p:cNvGrpSpPr/>
          <p:nvPr/>
        </p:nvGrpSpPr>
        <p:grpSpPr>
          <a:xfrm>
            <a:off x="806450" y="3935413"/>
            <a:ext cx="2338388" cy="404812"/>
            <a:chOff x="1004" y="1639"/>
            <a:chExt cx="1473" cy="255"/>
          </a:xfrm>
        </p:grpSpPr>
        <p:sp>
          <p:nvSpPr>
            <p:cNvPr id="928" name="Google Shape;928;p44"/>
            <p:cNvSpPr/>
            <p:nvPr/>
          </p:nvSpPr>
          <p:spPr>
            <a:xfrm>
              <a:off x="1004" y="1639"/>
              <a:ext cx="1473" cy="255"/>
            </a:xfrm>
            <a:custGeom>
              <a:avLst/>
              <a:gdLst/>
              <a:ahLst/>
              <a:cxnLst/>
              <a:rect l="l" t="t" r="r" b="b"/>
              <a:pathLst>
                <a:path w="1473" h="255" extrusionOk="0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4"/>
            <p:cNvSpPr txBox="1"/>
            <p:nvPr/>
          </p:nvSpPr>
          <p:spPr>
            <a:xfrm>
              <a:off x="1226" y="1664"/>
              <a:ext cx="970" cy="212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200.23.20.0/23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p44"/>
          <p:cNvSpPr txBox="1"/>
          <p:nvPr/>
        </p:nvSpPr>
        <p:spPr>
          <a:xfrm>
            <a:off x="787400" y="3735388"/>
            <a:ext cx="133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2</a:t>
            </a:r>
            <a:endParaRPr/>
          </a:p>
        </p:txBody>
      </p:sp>
      <p:grpSp>
        <p:nvGrpSpPr>
          <p:cNvPr id="931" name="Google Shape;931;p44"/>
          <p:cNvGrpSpPr/>
          <p:nvPr/>
        </p:nvGrpSpPr>
        <p:grpSpPr>
          <a:xfrm>
            <a:off x="2155825" y="4192588"/>
            <a:ext cx="257175" cy="663575"/>
            <a:chOff x="870" y="2941"/>
            <a:chExt cx="162" cy="418"/>
          </a:xfrm>
        </p:grpSpPr>
        <p:sp>
          <p:nvSpPr>
            <p:cNvPr id="932" name="Google Shape;932;p44"/>
            <p:cNvSpPr txBox="1"/>
            <p:nvPr/>
          </p:nvSpPr>
          <p:spPr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4"/>
            <p:cNvSpPr txBox="1"/>
            <p:nvPr/>
          </p:nvSpPr>
          <p:spPr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4"/>
            <p:cNvSpPr txBox="1"/>
            <p:nvPr/>
          </p:nvSpPr>
          <p:spPr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44"/>
          <p:cNvGrpSpPr/>
          <p:nvPr/>
        </p:nvGrpSpPr>
        <p:grpSpPr>
          <a:xfrm>
            <a:off x="3184525" y="3897313"/>
            <a:ext cx="257175" cy="663575"/>
            <a:chOff x="870" y="2941"/>
            <a:chExt cx="162" cy="418"/>
          </a:xfrm>
        </p:grpSpPr>
        <p:sp>
          <p:nvSpPr>
            <p:cNvPr id="936" name="Google Shape;936;p44"/>
            <p:cNvSpPr txBox="1"/>
            <p:nvPr/>
          </p:nvSpPr>
          <p:spPr>
            <a:xfrm>
              <a:off x="872" y="2941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4"/>
            <p:cNvSpPr txBox="1"/>
            <p:nvPr/>
          </p:nvSpPr>
          <p:spPr>
            <a:xfrm>
              <a:off x="870" y="3026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4"/>
            <p:cNvSpPr txBox="1"/>
            <p:nvPr/>
          </p:nvSpPr>
          <p:spPr>
            <a:xfrm>
              <a:off x="871" y="3109"/>
              <a:ext cx="160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9" name="Google Shape;939;p44" descr="underline_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3" y="900113"/>
            <a:ext cx="77692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4"/>
          <p:cNvSpPr txBox="1">
            <a:spLocks noGrp="1"/>
          </p:cNvSpPr>
          <p:nvPr>
            <p:ph type="title"/>
          </p:nvPr>
        </p:nvSpPr>
        <p:spPr>
          <a:xfrm>
            <a:off x="368300" y="221844"/>
            <a:ext cx="8462963" cy="93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Hierarchical addressing: more specific routes</a:t>
            </a:r>
            <a:endParaRPr/>
          </a:p>
        </p:txBody>
      </p:sp>
      <p:sp>
        <p:nvSpPr>
          <p:cNvPr id="941" name="Google Shape;941;p44"/>
          <p:cNvSpPr txBox="1">
            <a:spLocks noGrp="1"/>
          </p:cNvSpPr>
          <p:nvPr>
            <p:ph type="sldNum" idx="12"/>
          </p:nvPr>
        </p:nvSpPr>
        <p:spPr>
          <a:xfrm>
            <a:off x="8456613" y="6475413"/>
            <a:ext cx="799682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103</a:t>
            </a:fld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2" name="Google Shape;942;p44"/>
          <p:cNvSpPr txBox="1">
            <a:spLocks noGrp="1"/>
          </p:cNvSpPr>
          <p:nvPr>
            <p:ph type="ftr" idx="11"/>
          </p:nvPr>
        </p:nvSpPr>
        <p:spPr>
          <a:xfrm>
            <a:off x="6375400" y="6475413"/>
            <a:ext cx="21780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Network Layer: Data Plane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325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6"/>
          <p:cNvSpPr txBox="1">
            <a:spLocks noGrp="1"/>
          </p:cNvSpPr>
          <p:nvPr>
            <p:ph type="body" idx="1"/>
          </p:nvPr>
        </p:nvSpPr>
        <p:spPr>
          <a:xfrm>
            <a:off x="543911" y="1337440"/>
            <a:ext cx="7772400" cy="495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/>
              <a:t>In an organization, IP address can be assigned to host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solidFill>
                  <a:srgbClr val="FF0000"/>
                </a:solidFill>
              </a:rPr>
              <a:t>Statically</a:t>
            </a:r>
            <a:r>
              <a:rPr lang="en-US"/>
              <a:t> – User manually configure IP address at host (normally done by ‘network admin’)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solidFill>
                  <a:srgbClr val="FF0000"/>
                </a:solidFill>
              </a:rPr>
              <a:t>Dynamically</a:t>
            </a:r>
            <a:r>
              <a:rPr lang="en-US" sz="2400"/>
              <a:t> - done using </a:t>
            </a:r>
            <a:r>
              <a:rPr lang="en-US" sz="2400" b="1">
                <a:solidFill>
                  <a:srgbClr val="FF0000"/>
                </a:solidFill>
              </a:rPr>
              <a:t>DHCP</a:t>
            </a:r>
            <a:r>
              <a:rPr lang="en-US" sz="2400"/>
              <a:t> </a:t>
            </a:r>
            <a:endParaRPr/>
          </a:p>
          <a:p>
            <a:pPr marL="742950" lvl="1" indent="-1333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solidFill>
                  <a:srgbClr val="FF0000"/>
                </a:solidFill>
              </a:rPr>
              <a:t>DHCP</a:t>
            </a:r>
            <a:r>
              <a:rPr lang="en-US" sz="2400"/>
              <a:t> can be configured to assign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 </a:t>
            </a:r>
            <a:r>
              <a:rPr lang="en-US" sz="2400">
                <a:solidFill>
                  <a:srgbClr val="FF0000"/>
                </a:solidFill>
              </a:rPr>
              <a:t>same IP address</a:t>
            </a:r>
            <a:r>
              <a:rPr lang="en-US" sz="2400"/>
              <a:t> to a given host each time it connects to the network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OR </a:t>
            </a:r>
            <a:r>
              <a:rPr lang="en-US">
                <a:solidFill>
                  <a:srgbClr val="FF0000"/>
                </a:solidFill>
              </a:rPr>
              <a:t>different IP address</a:t>
            </a:r>
            <a:r>
              <a:rPr lang="en-US"/>
              <a:t> each time the host connects to the network.</a:t>
            </a:r>
            <a:endParaRPr/>
          </a:p>
          <a:p>
            <a:pPr marL="342900" lvl="0" indent="-264477" algn="l" rtl="0">
              <a:lnSpc>
                <a:spcPct val="85000"/>
              </a:lnSpc>
              <a:spcBef>
                <a:spcPts val="980"/>
              </a:spcBef>
              <a:spcAft>
                <a:spcPts val="0"/>
              </a:spcAft>
              <a:buSzPts val="1235"/>
              <a:buNone/>
            </a:pPr>
            <a:endParaRPr sz="1900"/>
          </a:p>
        </p:txBody>
      </p:sp>
      <p:grpSp>
        <p:nvGrpSpPr>
          <p:cNvPr id="961" name="Google Shape;961;p46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962" name="Google Shape;962;p46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46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4" name="Google Shape;964;p46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Dynamic Host Configuration Protocol (DHCP)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775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7"/>
          <p:cNvSpPr txBox="1">
            <a:spLocks noGrp="1"/>
          </p:cNvSpPr>
          <p:nvPr>
            <p:ph type="body" idx="1"/>
          </p:nvPr>
        </p:nvSpPr>
        <p:spPr>
          <a:xfrm>
            <a:off x="501869" y="135846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20"/>
              <a:buChar char="❖"/>
            </a:pPr>
            <a:r>
              <a:rPr lang="en-US" i="1">
                <a:solidFill>
                  <a:srgbClr val="FF0000"/>
                </a:solidFill>
              </a:rPr>
              <a:t>Goal</a:t>
            </a:r>
            <a:r>
              <a:rPr lang="en-US" i="1">
                <a:solidFill>
                  <a:srgbClr val="CC0000"/>
                </a:solidFill>
              </a:rPr>
              <a:t>: </a:t>
            </a:r>
            <a:r>
              <a:rPr lang="en-US" sz="2400"/>
              <a:t> allow host to </a:t>
            </a:r>
            <a:r>
              <a:rPr lang="en-US" sz="2400" i="1">
                <a:solidFill>
                  <a:srgbClr val="FF0000"/>
                </a:solidFill>
              </a:rPr>
              <a:t>dynamically</a:t>
            </a:r>
            <a:r>
              <a:rPr lang="en-US" sz="2400" i="1"/>
              <a:t> </a:t>
            </a:r>
            <a:r>
              <a:rPr lang="en-US" sz="2400"/>
              <a:t>obtain its IP address from DHCP server when it joins network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host will </a:t>
            </a:r>
            <a:r>
              <a:rPr lang="en-US" i="1">
                <a:solidFill>
                  <a:srgbClr val="FF0000"/>
                </a:solidFill>
              </a:rPr>
              <a:t>lease </a:t>
            </a:r>
            <a:r>
              <a:rPr lang="en-US"/>
              <a:t>an IP address,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can renew its lease on address in use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allows reuse of addresses (only hold address while connected)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support for mobile users who want to join network</a:t>
            </a:r>
            <a:endParaRPr/>
          </a:p>
          <a:p>
            <a:pPr marL="742950" lvl="1" indent="-1333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1560"/>
              <a:buChar char="❖"/>
            </a:pPr>
            <a:r>
              <a:rPr lang="en-US" sz="2400"/>
              <a:t>DHCP is a </a:t>
            </a:r>
            <a:r>
              <a:rPr lang="en-US" sz="2400">
                <a:solidFill>
                  <a:srgbClr val="FF0000"/>
                </a:solidFill>
              </a:rPr>
              <a:t>plug-and-play</a:t>
            </a:r>
            <a:r>
              <a:rPr lang="en-US" sz="2400"/>
              <a:t> protocol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Makes network admin job easier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Makes network mobility easier too</a:t>
            </a:r>
            <a:endParaRPr/>
          </a:p>
          <a:p>
            <a:pPr marL="342900" lvl="0" indent="-227330" algn="l" rtl="0">
              <a:lnSpc>
                <a:spcPct val="85000"/>
              </a:lnSpc>
              <a:spcBef>
                <a:spcPts val="116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grpSp>
        <p:nvGrpSpPr>
          <p:cNvPr id="971" name="Google Shape;971;p47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972" name="Google Shape;972;p47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47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47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Dynamic Host Configuration Protocol (DHCP)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30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635" y="913413"/>
            <a:ext cx="6979546" cy="518422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8"/>
          <p:cNvSpPr/>
          <p:nvPr/>
        </p:nvSpPr>
        <p:spPr>
          <a:xfrm>
            <a:off x="6603428" y="1082262"/>
            <a:ext cx="2448272" cy="1440160"/>
          </a:xfrm>
          <a:prstGeom prst="wedgeRoundRectCallout">
            <a:avLst>
              <a:gd name="adj1" fmla="val -25126"/>
              <a:gd name="adj2" fmla="val 111397"/>
              <a:gd name="adj3" fmla="val 16667"/>
            </a:avLst>
          </a:prstGeom>
          <a:solidFill>
            <a:srgbClr val="00FD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newly arriving host, goes through the DHCP protocol  </a:t>
            </a:r>
            <a:r>
              <a:rPr lang="en-US" sz="18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four-step process</a:t>
            </a:r>
            <a:endParaRPr/>
          </a:p>
        </p:txBody>
      </p:sp>
      <p:grpSp>
        <p:nvGrpSpPr>
          <p:cNvPr id="982" name="Google Shape;982;p48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983" name="Google Shape;983;p48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48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5" name="Google Shape;985;p48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Dynamic Host Configuration Protocol (DHCP)</a:t>
            </a: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90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9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20"/>
              <a:buChar char="❖"/>
            </a:pPr>
            <a:r>
              <a:rPr lang="en-US"/>
              <a:t>DHCP 4 steps process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i="1"/>
              <a:t>DHCP server discovery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i="1"/>
              <a:t>DHCP server offer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i="1"/>
              <a:t>DHCP request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i="1"/>
              <a:t>DHCP ACK</a:t>
            </a:r>
            <a:endParaRPr/>
          </a:p>
        </p:txBody>
      </p:sp>
      <p:grpSp>
        <p:nvGrpSpPr>
          <p:cNvPr id="993" name="Google Shape;993;p49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994" name="Google Shape;994;p49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49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49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DHCP – 4 Steps Process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39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0"/>
          <p:cNvSpPr txBox="1">
            <a:spLocks noGrp="1"/>
          </p:cNvSpPr>
          <p:nvPr>
            <p:ph type="body" idx="1"/>
          </p:nvPr>
        </p:nvSpPr>
        <p:spPr>
          <a:xfrm>
            <a:off x="396922" y="1231710"/>
            <a:ext cx="8173872" cy="507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20"/>
              <a:buChar char="❖"/>
            </a:pPr>
            <a:r>
              <a:rPr lang="en-US" i="1" dirty="0"/>
              <a:t>DHCP server discovery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newly arriving host needs to find a DHCP server 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done by broadcasting the </a:t>
            </a:r>
            <a:r>
              <a:rPr lang="en-US" dirty="0">
                <a:solidFill>
                  <a:srgbClr val="FF0000"/>
                </a:solidFill>
              </a:rPr>
              <a:t>DHCP discover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message</a:t>
            </a:r>
            <a:endParaRPr dirty="0"/>
          </a:p>
          <a:p>
            <a:pPr marL="1143000" lvl="2" indent="-22860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</a:pPr>
            <a:r>
              <a:rPr lang="en-US" sz="2400" dirty="0"/>
              <a:t>source: this host 0.0.0.0</a:t>
            </a:r>
            <a:endParaRPr dirty="0"/>
          </a:p>
          <a:p>
            <a:pPr marL="1143000" lvl="2" indent="-22860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</a:pPr>
            <a:r>
              <a:rPr lang="en-US" sz="2400" dirty="0" err="1"/>
              <a:t>dest</a:t>
            </a:r>
            <a:r>
              <a:rPr lang="en-US" sz="2400" dirty="0"/>
              <a:t>: 255.255.255.255 (i.e. broadcast to all)</a:t>
            </a:r>
            <a:endParaRPr dirty="0"/>
          </a:p>
          <a:p>
            <a:pPr marL="1143000" lvl="2" indent="-22860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</a:pPr>
            <a:r>
              <a:rPr lang="en-US" sz="2400" dirty="0"/>
              <a:t>UDP: Port 67</a:t>
            </a:r>
            <a:endParaRPr dirty="0"/>
          </a:p>
          <a:p>
            <a:pPr marL="342900" lvl="0" indent="-342900" algn="l" rtl="0">
              <a:lnSpc>
                <a:spcPct val="85000"/>
              </a:lnSpc>
              <a:spcBef>
                <a:spcPts val="1160"/>
              </a:spcBef>
              <a:spcAft>
                <a:spcPts val="0"/>
              </a:spcAft>
              <a:buSzPts val="1820"/>
              <a:buChar char="❖"/>
            </a:pPr>
            <a:r>
              <a:rPr lang="en-US" i="1" dirty="0"/>
              <a:t>DHCP server offer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DHCP server(s) will respond to the client with a </a:t>
            </a:r>
            <a:r>
              <a:rPr lang="en-US" dirty="0">
                <a:solidFill>
                  <a:srgbClr val="FF0000"/>
                </a:solidFill>
              </a:rPr>
              <a:t>DHCP offer message</a:t>
            </a:r>
            <a:r>
              <a:rPr lang="en-US" dirty="0"/>
              <a:t> that is broadcast to all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 client might receive offers from </a:t>
            </a:r>
            <a:r>
              <a:rPr lang="en-US" dirty="0">
                <a:solidFill>
                  <a:srgbClr val="FF0000"/>
                </a:solidFill>
              </a:rPr>
              <a:t>&gt; 1 DHCP server</a:t>
            </a:r>
            <a:r>
              <a:rPr lang="en-US" dirty="0"/>
              <a:t>s</a:t>
            </a:r>
            <a:endParaRPr dirty="0"/>
          </a:p>
        </p:txBody>
      </p:sp>
      <p:grpSp>
        <p:nvGrpSpPr>
          <p:cNvPr id="1003" name="Google Shape;1003;p50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004" name="Google Shape;1004;p50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50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p50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DHCP – 4 Steps Process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49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1"/>
          <p:cNvSpPr txBox="1">
            <a:spLocks noGrp="1"/>
          </p:cNvSpPr>
          <p:nvPr>
            <p:ph type="body" idx="1"/>
          </p:nvPr>
        </p:nvSpPr>
        <p:spPr>
          <a:xfrm>
            <a:off x="355979" y="1286300"/>
            <a:ext cx="8173872" cy="490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 i="1"/>
              <a:t>DHCP request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Client choose from among the offers 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Respond to its selected offer with a </a:t>
            </a:r>
            <a:r>
              <a:rPr lang="en-US" sz="2400">
                <a:solidFill>
                  <a:srgbClr val="FF0000"/>
                </a:solidFill>
              </a:rPr>
              <a:t>DHCP request message</a:t>
            </a:r>
            <a:r>
              <a:rPr lang="en-US" sz="2400" i="1"/>
              <a:t>.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1560"/>
              <a:buChar char="❖"/>
            </a:pPr>
            <a:r>
              <a:rPr lang="en-US" sz="2400" i="1"/>
              <a:t>DHCP ACK</a:t>
            </a:r>
            <a:endParaRPr/>
          </a:p>
          <a:p>
            <a:pPr marL="742950" lvl="1" indent="-2857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 server responds to the DHCP request message with a </a:t>
            </a:r>
            <a:r>
              <a:rPr lang="en-US" sz="2400">
                <a:solidFill>
                  <a:srgbClr val="FF0000"/>
                </a:solidFill>
              </a:rPr>
              <a:t>DHCP ACK message</a:t>
            </a:r>
            <a:r>
              <a:rPr lang="en-US" sz="2400"/>
              <a:t>, confirming the requested parameters.</a:t>
            </a:r>
            <a:endParaRPr/>
          </a:p>
        </p:txBody>
      </p:sp>
      <p:grpSp>
        <p:nvGrpSpPr>
          <p:cNvPr id="1014" name="Google Shape;1014;p51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015" name="Google Shape;1015;p51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51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7" name="Google Shape;1017;p51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DHCP – 4 Steps Process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109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7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Forwarding and Routing</a:t>
            </a:r>
            <a:endParaRPr lang="en-US" sz="2800" dirty="0">
              <a:solidFill>
                <a:schemeClr val="tx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103FD696-BE32-1944-8467-C143C2C6ACC7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(b) The SDN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F5CBB-1886-0047-A2F6-777F8075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73" y="1342160"/>
            <a:ext cx="6851003" cy="52705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21709D-D797-2040-96BE-AD8E2B418AC3}"/>
              </a:ext>
            </a:extLst>
          </p:cNvPr>
          <p:cNvSpPr/>
          <p:nvPr/>
        </p:nvSpPr>
        <p:spPr bwMode="auto">
          <a:xfrm>
            <a:off x="3625702" y="3840796"/>
            <a:ext cx="978196" cy="9902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E1C1AA-545F-5245-B9CE-F1664212E7A2}"/>
              </a:ext>
            </a:extLst>
          </p:cNvPr>
          <p:cNvGrpSpPr/>
          <p:nvPr/>
        </p:nvGrpSpPr>
        <p:grpSpPr>
          <a:xfrm>
            <a:off x="33347" y="3688069"/>
            <a:ext cx="2378862" cy="1498071"/>
            <a:chOff x="4594051" y="4188659"/>
            <a:chExt cx="2378862" cy="149807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2DAF6-8AA3-5649-B204-D129EB1FD8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5A9B7776-0736-5D4E-B067-4206E68D77B1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99760"/>
                <a:gd name="adj2" fmla="val -8644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CEF1F5-76CF-8D4C-B12F-51648733DA0F}"/>
                </a:ext>
              </a:extLst>
            </p:cNvPr>
            <p:cNvSpPr/>
            <p:nvPr/>
          </p:nvSpPr>
          <p:spPr>
            <a:xfrm>
              <a:off x="4866307" y="4341316"/>
              <a:ext cx="18884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local forwarding of this router.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C393FC2-7402-1B44-92A0-F9E2A7CD6CDE}"/>
              </a:ext>
            </a:extLst>
          </p:cNvPr>
          <p:cNvSpPr/>
          <p:nvPr/>
        </p:nvSpPr>
        <p:spPr bwMode="auto">
          <a:xfrm>
            <a:off x="4306186" y="1584250"/>
            <a:ext cx="3476847" cy="3864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259943-AE75-D841-BC98-53ACDF9C450C}"/>
              </a:ext>
            </a:extLst>
          </p:cNvPr>
          <p:cNvGrpSpPr/>
          <p:nvPr/>
        </p:nvGrpSpPr>
        <p:grpSpPr>
          <a:xfrm>
            <a:off x="1558961" y="59933"/>
            <a:ext cx="2378862" cy="1498071"/>
            <a:chOff x="4594051" y="4188659"/>
            <a:chExt cx="2378862" cy="149807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2D553E-2122-B146-A593-E7F804987F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Callout 30">
              <a:extLst>
                <a:ext uri="{FF2B5EF4-FFF2-40B4-BE49-F238E27FC236}">
                  <a16:creationId xmlns:a16="http://schemas.microsoft.com/office/drawing/2014/main" id="{AA30AED2-C0F5-7445-8362-452DA3F70278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79647"/>
                <a:gd name="adj2" fmla="val 55944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348A9A-2954-D740-973C-1D13517BB928}"/>
                </a:ext>
              </a:extLst>
            </p:cNvPr>
            <p:cNvSpPr/>
            <p:nvPr/>
          </p:nvSpPr>
          <p:spPr>
            <a:xfrm>
              <a:off x="4813142" y="4341316"/>
              <a:ext cx="1981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Routing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end-to-end path through network.</a:t>
              </a:r>
            </a:p>
          </p:txBody>
        </p:sp>
      </p:grpSp>
      <p:sp>
        <p:nvSpPr>
          <p:cNvPr id="259" name="Rectangle 3">
            <a:extLst>
              <a:ext uri="{FF2B5EF4-FFF2-40B4-BE49-F238E27FC236}">
                <a16:creationId xmlns:a16="http://schemas.microsoft.com/office/drawing/2014/main" id="{BBB3CD74-DC19-A546-9E32-F9BC2E31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07323"/>
            <a:ext cx="9143801" cy="33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</a:t>
            </a:r>
            <a:r>
              <a:rPr lang="en-MY" sz="1800" dirty="0">
                <a:latin typeface="Arial"/>
                <a:ea typeface="ＭＳ Ｐゴシック" pitchFamily="34" charset="-128"/>
                <a:cs typeface="Arial"/>
              </a:rPr>
              <a:t>A remote controller determines and distributes values in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forwarding tables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B6D2F-6A44-7546-9028-6E13C196CB11}"/>
              </a:ext>
            </a:extLst>
          </p:cNvPr>
          <p:cNvSpPr/>
          <p:nvPr/>
        </p:nvSpPr>
        <p:spPr>
          <a:xfrm>
            <a:off x="7084386" y="1252007"/>
            <a:ext cx="2081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Networking </a:t>
            </a:r>
            <a:r>
              <a:rPr lang="en-MY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MY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SDN</a:t>
            </a:r>
            <a:r>
              <a:rPr lang="en-MY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MY" sz="1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50AE4D5-0CCC-3E47-8B3E-3C6877376113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335">
            <a:extLst>
              <a:ext uri="{FF2B5EF4-FFF2-40B4-BE49-F238E27FC236}">
                <a16:creationId xmlns:a16="http://schemas.microsoft.com/office/drawing/2014/main" id="{C80461D8-BA16-5242-AF44-7C63CF02B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03" y="1083137"/>
            <a:ext cx="217602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A distinct (typically remote) controller interacts with local control agents (CAs)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2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7" y="727051"/>
            <a:ext cx="5060975" cy="6130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4" name="Google Shape;1024;p5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025" name="Google Shape;1025;p52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52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7" name="Google Shape;1027;p52"/>
          <p:cNvSpPr txBox="1"/>
          <p:nvPr/>
        </p:nvSpPr>
        <p:spPr>
          <a:xfrm>
            <a:off x="1986454" y="191874"/>
            <a:ext cx="7199588" cy="53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DHCP – 4 Steps Process</a:t>
            </a:r>
            <a:endParaRPr/>
          </a:p>
        </p:txBody>
      </p:sp>
      <p:sp>
        <p:nvSpPr>
          <p:cNvPr id="1028" name="Google Shape;1028;p52"/>
          <p:cNvSpPr/>
          <p:nvPr/>
        </p:nvSpPr>
        <p:spPr>
          <a:xfrm>
            <a:off x="6741927" y="5693079"/>
            <a:ext cx="20131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yiaddr = your IP address</a:t>
            </a: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110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862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3"/>
          <p:cNvSpPr txBox="1">
            <a:spLocks noGrp="1"/>
          </p:cNvSpPr>
          <p:nvPr>
            <p:ph type="ft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 Layer</a:t>
            </a:r>
            <a:endParaRPr/>
          </a:p>
        </p:txBody>
      </p:sp>
      <p:sp>
        <p:nvSpPr>
          <p:cNvPr id="1035" name="Google Shape;1035;p53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111</a:t>
            </a:fld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6" name="Google Shape;1036;p53"/>
          <p:cNvSpPr txBox="1">
            <a:spLocks noGrp="1"/>
          </p:cNvSpPr>
          <p:nvPr>
            <p:ph type="title"/>
          </p:nvPr>
        </p:nvSpPr>
        <p:spPr>
          <a:xfrm>
            <a:off x="438150" y="255588"/>
            <a:ext cx="6824663" cy="89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DHCP client-server scenario</a:t>
            </a:r>
            <a:endParaRPr/>
          </a:p>
        </p:txBody>
      </p:sp>
      <p:sp>
        <p:nvSpPr>
          <p:cNvPr id="1037" name="Google Shape;1037;p53"/>
          <p:cNvSpPr/>
          <p:nvPr/>
        </p:nvSpPr>
        <p:spPr>
          <a:xfrm>
            <a:off x="1995488" y="5380038"/>
            <a:ext cx="4978400" cy="3190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3"/>
          <p:cNvSpPr/>
          <p:nvPr/>
        </p:nvSpPr>
        <p:spPr>
          <a:xfrm>
            <a:off x="6210300" y="6770688"/>
            <a:ext cx="85725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9" name="Google Shape;1039;p53"/>
          <p:cNvSpPr txBox="1"/>
          <p:nvPr/>
        </p:nvSpPr>
        <p:spPr>
          <a:xfrm>
            <a:off x="457200" y="1246188"/>
            <a:ext cx="13144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223.1.1.0/24</a:t>
            </a:r>
            <a:endParaRPr/>
          </a:p>
        </p:txBody>
      </p:sp>
      <p:sp>
        <p:nvSpPr>
          <p:cNvPr id="1040" name="Google Shape;1040;p53"/>
          <p:cNvSpPr txBox="1"/>
          <p:nvPr/>
        </p:nvSpPr>
        <p:spPr>
          <a:xfrm>
            <a:off x="3935413" y="3741738"/>
            <a:ext cx="13144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223.1.2.0/24</a:t>
            </a:r>
            <a:endParaRPr/>
          </a:p>
        </p:txBody>
      </p:sp>
      <p:sp>
        <p:nvSpPr>
          <p:cNvPr id="1041" name="Google Shape;1041;p53"/>
          <p:cNvSpPr txBox="1"/>
          <p:nvPr/>
        </p:nvSpPr>
        <p:spPr>
          <a:xfrm>
            <a:off x="2238375" y="5335588"/>
            <a:ext cx="13144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223.1.3.0/24</a:t>
            </a: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1250950" y="3576638"/>
            <a:ext cx="847725" cy="180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3"/>
          <p:cNvSpPr/>
          <p:nvPr/>
        </p:nvSpPr>
        <p:spPr>
          <a:xfrm>
            <a:off x="663575" y="1516063"/>
            <a:ext cx="1941513" cy="2049462"/>
          </a:xfrm>
          <a:custGeom>
            <a:avLst/>
            <a:gdLst/>
            <a:ahLst/>
            <a:cxnLst/>
            <a:rect l="l" t="t" r="r" b="b"/>
            <a:pathLst>
              <a:path w="1223" h="1291" extrusionOk="0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3"/>
          <p:cNvSpPr/>
          <p:nvPr/>
        </p:nvSpPr>
        <p:spPr>
          <a:xfrm>
            <a:off x="3190875" y="1825625"/>
            <a:ext cx="1906588" cy="1958975"/>
          </a:xfrm>
          <a:custGeom>
            <a:avLst/>
            <a:gdLst/>
            <a:ahLst/>
            <a:cxnLst/>
            <a:rect l="l" t="t" r="r" b="b"/>
            <a:pathLst>
              <a:path w="1201" h="1234" extrusionOk="0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53"/>
          <p:cNvSpPr/>
          <p:nvPr/>
        </p:nvSpPr>
        <p:spPr>
          <a:xfrm>
            <a:off x="1863725" y="3259138"/>
            <a:ext cx="2041525" cy="1979612"/>
          </a:xfrm>
          <a:custGeom>
            <a:avLst/>
            <a:gdLst/>
            <a:ahLst/>
            <a:cxnLst/>
            <a:rect l="l" t="t" r="r" b="b"/>
            <a:pathLst>
              <a:path w="1286" h="1247" extrusionOk="0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53"/>
          <p:cNvCxnSpPr/>
          <p:nvPr/>
        </p:nvCxnSpPr>
        <p:spPr>
          <a:xfrm>
            <a:off x="1212850" y="2038350"/>
            <a:ext cx="277813" cy="15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53"/>
          <p:cNvCxnSpPr/>
          <p:nvPr/>
        </p:nvCxnSpPr>
        <p:spPr>
          <a:xfrm rot="10800000" flipH="1">
            <a:off x="1262063" y="2759075"/>
            <a:ext cx="277812" cy="31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53"/>
          <p:cNvCxnSpPr/>
          <p:nvPr/>
        </p:nvCxnSpPr>
        <p:spPr>
          <a:xfrm>
            <a:off x="1222375" y="3309938"/>
            <a:ext cx="273050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53"/>
          <p:cNvCxnSpPr/>
          <p:nvPr/>
        </p:nvCxnSpPr>
        <p:spPr>
          <a:xfrm rot="10800000" flipH="1">
            <a:off x="2065338" y="2887663"/>
            <a:ext cx="561975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0" name="Google Shape;1050;p53"/>
          <p:cNvSpPr txBox="1"/>
          <p:nvPr/>
        </p:nvSpPr>
        <p:spPr>
          <a:xfrm>
            <a:off x="1260475" y="1712913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223.1.1.1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1" name="Google Shape;1051;p53"/>
          <p:cNvSpPr txBox="1"/>
          <p:nvPr/>
        </p:nvSpPr>
        <p:spPr>
          <a:xfrm>
            <a:off x="1146175" y="3338513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223.1.1.3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2" name="Google Shape;1052;p53"/>
          <p:cNvSpPr txBox="1"/>
          <p:nvPr/>
        </p:nvSpPr>
        <p:spPr>
          <a:xfrm>
            <a:off x="1892300" y="2578100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223.1.1.4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53" name="Google Shape;1053;p53"/>
          <p:cNvCxnSpPr/>
          <p:nvPr/>
        </p:nvCxnSpPr>
        <p:spPr>
          <a:xfrm rot="10800000" flipH="1">
            <a:off x="3140075" y="2889250"/>
            <a:ext cx="533400" cy="15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3"/>
          <p:cNvSpPr txBox="1"/>
          <p:nvPr/>
        </p:nvSpPr>
        <p:spPr>
          <a:xfrm>
            <a:off x="3013075" y="2579688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223.1.2.9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55" name="Google Shape;1055;p53"/>
          <p:cNvCxnSpPr/>
          <p:nvPr/>
        </p:nvCxnSpPr>
        <p:spPr>
          <a:xfrm>
            <a:off x="4332288" y="2200275"/>
            <a:ext cx="234950" cy="6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53"/>
          <p:cNvCxnSpPr/>
          <p:nvPr/>
        </p:nvCxnSpPr>
        <p:spPr>
          <a:xfrm>
            <a:off x="4386263" y="3476625"/>
            <a:ext cx="234950" cy="6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53"/>
          <p:cNvCxnSpPr/>
          <p:nvPr/>
        </p:nvCxnSpPr>
        <p:spPr>
          <a:xfrm flipH="1">
            <a:off x="2898775" y="3228975"/>
            <a:ext cx="3175" cy="7080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53"/>
          <p:cNvCxnSpPr/>
          <p:nvPr/>
        </p:nvCxnSpPr>
        <p:spPr>
          <a:xfrm rot="10800000">
            <a:off x="2324100" y="4573588"/>
            <a:ext cx="3175" cy="24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53"/>
          <p:cNvCxnSpPr/>
          <p:nvPr/>
        </p:nvCxnSpPr>
        <p:spPr>
          <a:xfrm rot="10800000">
            <a:off x="3465513" y="4506913"/>
            <a:ext cx="3175" cy="24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0" name="Google Shape;1060;p53"/>
          <p:cNvSpPr txBox="1"/>
          <p:nvPr/>
        </p:nvSpPr>
        <p:spPr>
          <a:xfrm>
            <a:off x="3436938" y="4384675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223.1.3.2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1" name="Google Shape;1061;p53"/>
          <p:cNvSpPr txBox="1"/>
          <p:nvPr/>
        </p:nvSpPr>
        <p:spPr>
          <a:xfrm>
            <a:off x="1289050" y="4395788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223.1.3.1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62" name="Google Shape;1062;p53"/>
          <p:cNvGrpSpPr/>
          <p:nvPr/>
        </p:nvGrpSpPr>
        <p:grpSpPr>
          <a:xfrm>
            <a:off x="658813" y="1739900"/>
            <a:ext cx="641350" cy="558800"/>
            <a:chOff x="-44" y="1473"/>
            <a:chExt cx="981" cy="1105"/>
          </a:xfrm>
        </p:grpSpPr>
        <p:pic>
          <p:nvPicPr>
            <p:cNvPr id="1063" name="Google Shape;1063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53"/>
          <p:cNvGrpSpPr/>
          <p:nvPr/>
        </p:nvGrpSpPr>
        <p:grpSpPr>
          <a:xfrm>
            <a:off x="654050" y="2349500"/>
            <a:ext cx="641350" cy="558800"/>
            <a:chOff x="-44" y="1473"/>
            <a:chExt cx="981" cy="1105"/>
          </a:xfrm>
        </p:grpSpPr>
        <p:pic>
          <p:nvPicPr>
            <p:cNvPr id="1066" name="Google Shape;1066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53"/>
          <p:cNvGrpSpPr/>
          <p:nvPr/>
        </p:nvGrpSpPr>
        <p:grpSpPr>
          <a:xfrm>
            <a:off x="682625" y="2959100"/>
            <a:ext cx="641350" cy="558800"/>
            <a:chOff x="-44" y="1473"/>
            <a:chExt cx="981" cy="1105"/>
          </a:xfrm>
        </p:grpSpPr>
        <p:pic>
          <p:nvPicPr>
            <p:cNvPr id="1069" name="Google Shape;1069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Google Shape;1070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53"/>
          <p:cNvGrpSpPr/>
          <p:nvPr/>
        </p:nvGrpSpPr>
        <p:grpSpPr>
          <a:xfrm flipH="1">
            <a:off x="4391025" y="1908175"/>
            <a:ext cx="641350" cy="558800"/>
            <a:chOff x="-44" y="1473"/>
            <a:chExt cx="981" cy="1105"/>
          </a:xfrm>
        </p:grpSpPr>
        <p:pic>
          <p:nvPicPr>
            <p:cNvPr id="1072" name="Google Shape;1072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3" name="Google Shape;1073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4" name="Google Shape;1074;p53"/>
          <p:cNvGrpSpPr/>
          <p:nvPr/>
        </p:nvGrpSpPr>
        <p:grpSpPr>
          <a:xfrm flipH="1">
            <a:off x="4465638" y="3187700"/>
            <a:ext cx="641350" cy="558800"/>
            <a:chOff x="-44" y="1473"/>
            <a:chExt cx="981" cy="1105"/>
          </a:xfrm>
        </p:grpSpPr>
        <p:pic>
          <p:nvPicPr>
            <p:cNvPr id="1075" name="Google Shape;1075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53"/>
          <p:cNvGrpSpPr/>
          <p:nvPr/>
        </p:nvGrpSpPr>
        <p:grpSpPr>
          <a:xfrm flipH="1">
            <a:off x="3257550" y="4711700"/>
            <a:ext cx="641350" cy="558800"/>
            <a:chOff x="-44" y="1473"/>
            <a:chExt cx="981" cy="1105"/>
          </a:xfrm>
        </p:grpSpPr>
        <p:pic>
          <p:nvPicPr>
            <p:cNvPr id="1078" name="Google Shape;1078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0" name="Google Shape;1080;p53"/>
          <p:cNvGrpSpPr/>
          <p:nvPr/>
        </p:nvGrpSpPr>
        <p:grpSpPr>
          <a:xfrm flipH="1">
            <a:off x="2093913" y="4752975"/>
            <a:ext cx="641350" cy="558800"/>
            <a:chOff x="-44" y="1473"/>
            <a:chExt cx="981" cy="1105"/>
          </a:xfrm>
        </p:grpSpPr>
        <p:pic>
          <p:nvPicPr>
            <p:cNvPr id="1081" name="Google Shape;1081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3"/>
          <p:cNvGrpSpPr/>
          <p:nvPr/>
        </p:nvGrpSpPr>
        <p:grpSpPr>
          <a:xfrm>
            <a:off x="2522538" y="2846388"/>
            <a:ext cx="698500" cy="355600"/>
            <a:chOff x="4396" y="1245"/>
            <a:chExt cx="672" cy="248"/>
          </a:xfrm>
        </p:grpSpPr>
        <p:sp>
          <p:nvSpPr>
            <p:cNvPr id="1084" name="Google Shape;1084;p53"/>
            <p:cNvSpPr/>
            <p:nvPr/>
          </p:nvSpPr>
          <p:spPr>
            <a:xfrm>
              <a:off x="4399" y="1355"/>
              <a:ext cx="666" cy="138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4399" y="1339"/>
              <a:ext cx="669" cy="86"/>
            </a:xfrm>
            <a:prstGeom prst="rect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4396" y="1245"/>
              <a:ext cx="667" cy="162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87" name="Google Shape;1087;p53"/>
            <p:cNvGrpSpPr/>
            <p:nvPr/>
          </p:nvGrpSpPr>
          <p:grpSpPr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88" name="Google Shape;1088;p53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0" name="Google Shape;1090;p53"/>
            <p:cNvCxnSpPr/>
            <p:nvPr/>
          </p:nvCxnSpPr>
          <p:spPr>
            <a:xfrm>
              <a:off x="4399" y="1321"/>
              <a:ext cx="0" cy="10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53"/>
            <p:cNvCxnSpPr/>
            <p:nvPr/>
          </p:nvCxnSpPr>
          <p:spPr>
            <a:xfrm>
              <a:off x="5063" y="1326"/>
              <a:ext cx="0" cy="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2" name="Google Shape;1092;p53"/>
          <p:cNvSpPr/>
          <p:nvPr/>
        </p:nvSpPr>
        <p:spPr>
          <a:xfrm>
            <a:off x="1376363" y="246221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3"/>
          <p:cNvSpPr txBox="1"/>
          <p:nvPr/>
        </p:nvSpPr>
        <p:spPr>
          <a:xfrm>
            <a:off x="1211263" y="2368550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223.1.1.2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4" name="Google Shape;1094;p53"/>
          <p:cNvSpPr/>
          <p:nvPr/>
        </p:nvSpPr>
        <p:spPr>
          <a:xfrm>
            <a:off x="4117975" y="3171825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3"/>
          <p:cNvSpPr/>
          <p:nvPr/>
        </p:nvSpPr>
        <p:spPr>
          <a:xfrm>
            <a:off x="2765425" y="335756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53"/>
          <p:cNvSpPr txBox="1"/>
          <p:nvPr/>
        </p:nvSpPr>
        <p:spPr>
          <a:xfrm>
            <a:off x="2389188" y="3319463"/>
            <a:ext cx="103346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223.1.3.27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7" name="Google Shape;1097;p53"/>
          <p:cNvSpPr txBox="1"/>
          <p:nvPr/>
        </p:nvSpPr>
        <p:spPr>
          <a:xfrm>
            <a:off x="3487738" y="3186113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223.1.2.2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8" name="Google Shape;1098;p53"/>
          <p:cNvSpPr txBox="1"/>
          <p:nvPr/>
        </p:nvSpPr>
        <p:spPr>
          <a:xfrm>
            <a:off x="4318000" y="1670050"/>
            <a:ext cx="933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223.1.2.1</a:t>
            </a: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9" name="Google Shape;1099;p53"/>
          <p:cNvSpPr txBox="1"/>
          <p:nvPr/>
        </p:nvSpPr>
        <p:spPr>
          <a:xfrm>
            <a:off x="3052763" y="1103313"/>
            <a:ext cx="90646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DHCP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1100" name="Google Shape;1100;p53"/>
          <p:cNvSpPr txBox="1"/>
          <p:nvPr/>
        </p:nvSpPr>
        <p:spPr>
          <a:xfrm>
            <a:off x="6215063" y="2401888"/>
            <a:ext cx="1820862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arriving </a:t>
            </a:r>
            <a:r>
              <a:rPr lang="en-US" sz="20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DHCP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needs 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in this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</p:txBody>
      </p:sp>
      <p:grpSp>
        <p:nvGrpSpPr>
          <p:cNvPr id="1101" name="Google Shape;1101;p53"/>
          <p:cNvGrpSpPr/>
          <p:nvPr/>
        </p:nvGrpSpPr>
        <p:grpSpPr>
          <a:xfrm>
            <a:off x="3460750" y="1738313"/>
            <a:ext cx="401638" cy="681037"/>
            <a:chOff x="4140" y="429"/>
            <a:chExt cx="1425" cy="2396"/>
          </a:xfrm>
        </p:grpSpPr>
        <p:sp>
          <p:nvSpPr>
            <p:cNvPr id="1102" name="Google Shape;1102;p5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4208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3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7" name="Google Shape;1107;p53"/>
            <p:cNvGrpSpPr/>
            <p:nvPr/>
          </p:nvGrpSpPr>
          <p:grpSpPr>
            <a:xfrm>
              <a:off x="4748" y="669"/>
              <a:ext cx="580" cy="145"/>
              <a:chOff x="613" y="2569"/>
              <a:chExt cx="724" cy="139"/>
            </a:xfrm>
          </p:grpSpPr>
          <p:sp>
            <p:nvSpPr>
              <p:cNvPr id="1108" name="Google Shape;1108;p53"/>
              <p:cNvSpPr/>
              <p:nvPr/>
            </p:nvSpPr>
            <p:spPr>
              <a:xfrm>
                <a:off x="613" y="2569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627" y="2585"/>
                <a:ext cx="689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53"/>
            <p:cNvSpPr/>
            <p:nvPr/>
          </p:nvSpPr>
          <p:spPr>
            <a:xfrm>
              <a:off x="4224" y="1021"/>
              <a:ext cx="597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1" name="Google Shape;1111;p53"/>
            <p:cNvGrpSpPr/>
            <p:nvPr/>
          </p:nvGrpSpPr>
          <p:grpSpPr>
            <a:xfrm>
              <a:off x="4749" y="993"/>
              <a:ext cx="580" cy="134"/>
              <a:chOff x="616" y="2567"/>
              <a:chExt cx="724" cy="139"/>
            </a:xfrm>
          </p:grpSpPr>
          <p:sp>
            <p:nvSpPr>
              <p:cNvPr id="1112" name="Google Shape;1112;p53"/>
              <p:cNvSpPr/>
              <p:nvPr/>
            </p:nvSpPr>
            <p:spPr>
              <a:xfrm>
                <a:off x="616" y="2567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630" y="2584"/>
                <a:ext cx="689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4" name="Google Shape;1114;p53"/>
            <p:cNvSpPr/>
            <p:nvPr/>
          </p:nvSpPr>
          <p:spPr>
            <a:xfrm>
              <a:off x="4219" y="1356"/>
              <a:ext cx="59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4230" y="1658"/>
              <a:ext cx="591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6" name="Google Shape;1116;p53"/>
            <p:cNvGrpSpPr/>
            <p:nvPr/>
          </p:nvGrpSpPr>
          <p:grpSpPr>
            <a:xfrm>
              <a:off x="4737" y="1641"/>
              <a:ext cx="580" cy="151"/>
              <a:chOff x="617" y="2581"/>
              <a:chExt cx="723" cy="139"/>
            </a:xfrm>
          </p:grpSpPr>
          <p:sp>
            <p:nvSpPr>
              <p:cNvPr id="1117" name="Google Shape;1117;p53"/>
              <p:cNvSpPr/>
              <p:nvPr/>
            </p:nvSpPr>
            <p:spPr>
              <a:xfrm>
                <a:off x="617" y="2581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631" y="2586"/>
                <a:ext cx="688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9" name="Google Shape;1119;p5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0" name="Google Shape;1120;p53"/>
            <p:cNvGrpSpPr/>
            <p:nvPr/>
          </p:nvGrpSpPr>
          <p:grpSpPr>
            <a:xfrm>
              <a:off x="4737" y="1328"/>
              <a:ext cx="586" cy="140"/>
              <a:chOff x="612" y="2569"/>
              <a:chExt cx="730" cy="140"/>
            </a:xfrm>
          </p:grpSpPr>
          <p:sp>
            <p:nvSpPr>
              <p:cNvPr id="1121" name="Google Shape;1121;p53"/>
              <p:cNvSpPr/>
              <p:nvPr/>
            </p:nvSpPr>
            <p:spPr>
              <a:xfrm>
                <a:off x="612" y="2569"/>
                <a:ext cx="730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626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3" name="Google Shape;1123;p53"/>
            <p:cNvSpPr/>
            <p:nvPr/>
          </p:nvSpPr>
          <p:spPr>
            <a:xfrm>
              <a:off x="5250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5514" y="2613"/>
              <a:ext cx="51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4140" y="2680"/>
              <a:ext cx="1200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4208" y="2713"/>
              <a:ext cx="1070" cy="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4309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4484" y="2384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4664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5064" y="1836"/>
              <a:ext cx="84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53"/>
          <p:cNvGrpSpPr/>
          <p:nvPr/>
        </p:nvGrpSpPr>
        <p:grpSpPr>
          <a:xfrm>
            <a:off x="5073650" y="2484438"/>
            <a:ext cx="1101725" cy="559230"/>
            <a:chOff x="3428" y="1798"/>
            <a:chExt cx="694" cy="352"/>
          </a:xfrm>
        </p:grpSpPr>
        <p:grpSp>
          <p:nvGrpSpPr>
            <p:cNvPr id="1135" name="Google Shape;1135;p53"/>
            <p:cNvGrpSpPr/>
            <p:nvPr/>
          </p:nvGrpSpPr>
          <p:grpSpPr>
            <a:xfrm>
              <a:off x="3625" y="1798"/>
              <a:ext cx="497" cy="352"/>
              <a:chOff x="4417" y="878"/>
              <a:chExt cx="617" cy="466"/>
            </a:xfrm>
          </p:grpSpPr>
          <p:pic>
            <p:nvPicPr>
              <p:cNvPr id="1136" name="Google Shape;1136;p53" descr="laptop_keyboar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9064" flipH="1">
                <a:off x="4420" y="1108"/>
                <a:ext cx="527" cy="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7" name="Google Shape;1137;p53"/>
              <p:cNvSpPr/>
              <p:nvPr/>
            </p:nvSpPr>
            <p:spPr>
              <a:xfrm>
                <a:off x="4595" y="888"/>
                <a:ext cx="424" cy="297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38" name="Google Shape;1138;p53" descr="screen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16" y="895"/>
                <a:ext cx="385" cy="2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9" name="Google Shape;1139;p53"/>
              <p:cNvSpPr/>
              <p:nvPr/>
            </p:nvSpPr>
            <p:spPr>
              <a:xfrm>
                <a:off x="4672" y="879"/>
                <a:ext cx="359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591" y="878"/>
                <a:ext cx="100" cy="23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3"/>
              <p:cNvSpPr/>
              <p:nvPr/>
            </p:nvSpPr>
            <p:spPr>
              <a:xfrm>
                <a:off x="4921" y="920"/>
                <a:ext cx="108" cy="26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53"/>
              <p:cNvSpPr/>
              <p:nvPr/>
            </p:nvSpPr>
            <p:spPr>
              <a:xfrm>
                <a:off x="4590" y="1097"/>
                <a:ext cx="394" cy="8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3"/>
              <p:cNvSpPr/>
              <p:nvPr/>
            </p:nvSpPr>
            <p:spPr>
              <a:xfrm>
                <a:off x="4933" y="922"/>
                <a:ext cx="101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3"/>
              <p:cNvSpPr/>
              <p:nvPr/>
            </p:nvSpPr>
            <p:spPr>
              <a:xfrm>
                <a:off x="4590" y="1109"/>
                <a:ext cx="351" cy="8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5" name="Google Shape;1145;p53"/>
              <p:cNvGrpSpPr/>
              <p:nvPr/>
            </p:nvGrpSpPr>
            <p:grpSpPr>
              <a:xfrm>
                <a:off x="4584" y="1203"/>
                <a:ext cx="119" cy="53"/>
                <a:chOff x="1740" y="2642"/>
                <a:chExt cx="752" cy="327"/>
              </a:xfrm>
            </p:grpSpPr>
            <p:sp>
              <p:nvSpPr>
                <p:cNvPr id="1146" name="Google Shape;1146;p53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Google Shape;1147;p53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8" name="Google Shape;1148;p53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9" name="Google Shape;1149;p53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0" name="Google Shape;1150;p53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Google Shape;1151;p53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2" name="Google Shape;1152;p53"/>
              <p:cNvSpPr/>
              <p:nvPr/>
            </p:nvSpPr>
            <p:spPr>
              <a:xfrm>
                <a:off x="4788" y="1211"/>
                <a:ext cx="144" cy="11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3"/>
              <p:cNvSpPr/>
              <p:nvPr/>
            </p:nvSpPr>
            <p:spPr>
              <a:xfrm>
                <a:off x="4420" y="1220"/>
                <a:ext cx="369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53"/>
              <p:cNvSpPr/>
              <p:nvPr/>
            </p:nvSpPr>
            <p:spPr>
              <a:xfrm>
                <a:off x="4420" y="1201"/>
                <a:ext cx="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53"/>
              <p:cNvSpPr/>
              <p:nvPr/>
            </p:nvSpPr>
            <p:spPr>
              <a:xfrm>
                <a:off x="4421" y="1114"/>
                <a:ext cx="171" cy="8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53"/>
              <p:cNvSpPr/>
              <p:nvPr/>
            </p:nvSpPr>
            <p:spPr>
              <a:xfrm>
                <a:off x="4432" y="1205"/>
                <a:ext cx="350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 rot="10800000" flipH="1">
                <a:off x="4782" y="1198"/>
                <a:ext cx="142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8" name="Google Shape;1158;p53"/>
            <p:cNvCxnSpPr/>
            <p:nvPr/>
          </p:nvCxnSpPr>
          <p:spPr>
            <a:xfrm rot="10800000">
              <a:off x="3428" y="2002"/>
              <a:ext cx="27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9" name="Google Shape;1159;p53"/>
          <p:cNvSpPr/>
          <p:nvPr/>
        </p:nvSpPr>
        <p:spPr>
          <a:xfrm>
            <a:off x="5341938" y="3041650"/>
            <a:ext cx="976312" cy="374650"/>
          </a:xfrm>
          <a:prstGeom prst="leftArrow">
            <a:avLst>
              <a:gd name="adj1" fmla="val 50000"/>
              <a:gd name="adj2" fmla="val 65148"/>
            </a:avLst>
          </a:prstGeom>
          <a:gradFill>
            <a:gsLst>
              <a:gs pos="0">
                <a:srgbClr val="CC0000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0" name="Google Shape;1160;p53"/>
          <p:cNvCxnSpPr/>
          <p:nvPr/>
        </p:nvCxnSpPr>
        <p:spPr>
          <a:xfrm flipH="1">
            <a:off x="3856038" y="2297113"/>
            <a:ext cx="314325" cy="47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53" descr="underline_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350" y="931863"/>
            <a:ext cx="63992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3"/>
          <p:cNvSpPr/>
          <p:nvPr/>
        </p:nvSpPr>
        <p:spPr>
          <a:xfrm>
            <a:off x="4223099" y="4612095"/>
            <a:ext cx="491966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DHCP can return more than just allocated IP address on subnet:</a:t>
            </a:r>
            <a:endParaRPr/>
          </a:p>
          <a:p>
            <a:pPr marL="457200" marR="0" lvl="1" indent="-127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address of first-hop router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client</a:t>
            </a:r>
            <a:endParaRPr/>
          </a:p>
          <a:p>
            <a:pPr marL="457200" marR="0" lvl="1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and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IP address of DNS sever</a:t>
            </a:r>
            <a:endParaRPr/>
          </a:p>
          <a:p>
            <a:pPr marL="457200" marR="0" lvl="1" indent="-127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mask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(indicating network versus host portion of address)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5107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4"/>
          <p:cNvSpPr txBox="1"/>
          <p:nvPr/>
        </p:nvSpPr>
        <p:spPr>
          <a:xfrm>
            <a:off x="881063" y="1270000"/>
            <a:ext cx="23415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DHCP server: 223.1.2.5</a:t>
            </a:r>
            <a:endParaRPr/>
          </a:p>
        </p:txBody>
      </p:sp>
      <p:sp>
        <p:nvSpPr>
          <p:cNvPr id="1169" name="Google Shape;1169;p54"/>
          <p:cNvSpPr txBox="1"/>
          <p:nvPr/>
        </p:nvSpPr>
        <p:spPr>
          <a:xfrm>
            <a:off x="6037263" y="1311275"/>
            <a:ext cx="8493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arriving</a:t>
            </a:r>
            <a:endParaRPr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client</a:t>
            </a:r>
            <a:endParaRPr/>
          </a:p>
        </p:txBody>
      </p:sp>
      <p:cxnSp>
        <p:nvCxnSpPr>
          <p:cNvPr id="1170" name="Google Shape;1170;p54"/>
          <p:cNvCxnSpPr/>
          <p:nvPr/>
        </p:nvCxnSpPr>
        <p:spPr>
          <a:xfrm flipH="1">
            <a:off x="1816100" y="2163763"/>
            <a:ext cx="11113" cy="402748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1" name="Google Shape;1171;p54"/>
          <p:cNvCxnSpPr/>
          <p:nvPr/>
        </p:nvCxnSpPr>
        <p:spPr>
          <a:xfrm flipH="1">
            <a:off x="6342063" y="2239963"/>
            <a:ext cx="11112" cy="4140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72" name="Google Shape;1172;p54"/>
          <p:cNvGrpSpPr/>
          <p:nvPr/>
        </p:nvGrpSpPr>
        <p:grpSpPr>
          <a:xfrm>
            <a:off x="1860550" y="1343025"/>
            <a:ext cx="4395788" cy="1401763"/>
            <a:chOff x="1860550" y="1343025"/>
            <a:chExt cx="4395788" cy="1401763"/>
          </a:xfrm>
        </p:grpSpPr>
        <p:cxnSp>
          <p:nvCxnSpPr>
            <p:cNvPr id="1173" name="Google Shape;1173;p54"/>
            <p:cNvCxnSpPr/>
            <p:nvPr/>
          </p:nvCxnSpPr>
          <p:spPr>
            <a:xfrm flipH="1">
              <a:off x="1860550" y="2208213"/>
              <a:ext cx="4395788" cy="536575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174" name="Google Shape;1174;p54"/>
            <p:cNvGrpSpPr/>
            <p:nvPr/>
          </p:nvGrpSpPr>
          <p:grpSpPr>
            <a:xfrm>
              <a:off x="3389313" y="1343025"/>
              <a:ext cx="2673350" cy="1116013"/>
              <a:chOff x="11865" y="3885"/>
              <a:chExt cx="3720" cy="1260"/>
            </a:xfrm>
          </p:grpSpPr>
          <p:sp>
            <p:nvSpPr>
              <p:cNvPr id="1175" name="Google Shape;1175;p54"/>
              <p:cNvSpPr txBox="1"/>
              <p:nvPr/>
            </p:nvSpPr>
            <p:spPr>
              <a:xfrm>
                <a:off x="11865" y="3885"/>
                <a:ext cx="2062" cy="4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DHCP discover</a:t>
                </a:r>
                <a:endParaRPr sz="1200" b="1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76" name="Google Shape;1176;p54"/>
              <p:cNvSpPr txBox="1"/>
              <p:nvPr/>
            </p:nvSpPr>
            <p:spPr>
              <a:xfrm>
                <a:off x="12015" y="4231"/>
                <a:ext cx="3570" cy="91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 : 0.0.0.0, 68    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dest.: 255.255.255.255,67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yiaddr:    0.0.0.0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transaction ID: 654</a:t>
                </a:r>
                <a:endParaRPr sz="16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cxnSp>
        <p:nvCxnSpPr>
          <p:cNvPr id="1177" name="Google Shape;1177;p54"/>
          <p:cNvCxnSpPr/>
          <p:nvPr/>
        </p:nvCxnSpPr>
        <p:spPr>
          <a:xfrm>
            <a:off x="1903413" y="3194050"/>
            <a:ext cx="4395787" cy="5381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78" name="Google Shape;1178;p54"/>
          <p:cNvGrpSpPr/>
          <p:nvPr/>
        </p:nvGrpSpPr>
        <p:grpSpPr>
          <a:xfrm>
            <a:off x="3562350" y="2579688"/>
            <a:ext cx="2520950" cy="1217612"/>
            <a:chOff x="3562350" y="2579688"/>
            <a:chExt cx="2520950" cy="1217612"/>
          </a:xfrm>
        </p:grpSpPr>
        <p:sp>
          <p:nvSpPr>
            <p:cNvPr id="1179" name="Google Shape;1179;p54"/>
            <p:cNvSpPr txBox="1"/>
            <p:nvPr/>
          </p:nvSpPr>
          <p:spPr>
            <a:xfrm>
              <a:off x="3562350" y="2579688"/>
              <a:ext cx="1379538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DHCP offer</a:t>
              </a:r>
              <a:endParaRPr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80" name="Google Shape;1180;p54"/>
            <p:cNvSpPr txBox="1"/>
            <p:nvPr/>
          </p:nvSpPr>
          <p:spPr>
            <a:xfrm>
              <a:off x="3659188" y="2832100"/>
              <a:ext cx="2424112" cy="965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src: 223.1.2.5, 67     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dest:  255.255.255.255, 68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yiaddrr: 223.1.2.4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transaction ID: 654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lifetime: 3600 secs</a:t>
              </a:r>
              <a:endParaRPr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cxnSp>
        <p:nvCxnSpPr>
          <p:cNvPr id="1181" name="Google Shape;1181;p54"/>
          <p:cNvCxnSpPr/>
          <p:nvPr/>
        </p:nvCxnSpPr>
        <p:spPr>
          <a:xfrm flipH="1">
            <a:off x="1795463" y="4422775"/>
            <a:ext cx="4395787" cy="5365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82" name="Google Shape;1182;p54"/>
          <p:cNvGrpSpPr/>
          <p:nvPr/>
        </p:nvGrpSpPr>
        <p:grpSpPr>
          <a:xfrm>
            <a:off x="1966913" y="3765550"/>
            <a:ext cx="2887662" cy="1260475"/>
            <a:chOff x="1966913" y="3765550"/>
            <a:chExt cx="2887662" cy="1260475"/>
          </a:xfrm>
        </p:grpSpPr>
        <p:sp>
          <p:nvSpPr>
            <p:cNvPr id="1183" name="Google Shape;1183;p54"/>
            <p:cNvSpPr txBox="1"/>
            <p:nvPr/>
          </p:nvSpPr>
          <p:spPr>
            <a:xfrm>
              <a:off x="1966913" y="376555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DHCP request</a:t>
              </a:r>
              <a:endParaRPr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84" name="Google Shape;1184;p54"/>
            <p:cNvSpPr txBox="1"/>
            <p:nvPr/>
          </p:nvSpPr>
          <p:spPr>
            <a:xfrm>
              <a:off x="2097088" y="4027488"/>
              <a:ext cx="2757487" cy="99853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src:  0.0.0.0, 68    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dest::  255.255.255.255, 67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yiaddrr: 223.1.2.4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transaction ID: 655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lifetime: 3600 secs</a:t>
              </a:r>
              <a:endParaRPr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cxnSp>
        <p:nvCxnSpPr>
          <p:cNvPr id="1185" name="Google Shape;1185;p54"/>
          <p:cNvCxnSpPr/>
          <p:nvPr/>
        </p:nvCxnSpPr>
        <p:spPr>
          <a:xfrm>
            <a:off x="1881188" y="5453063"/>
            <a:ext cx="4395787" cy="53816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86" name="Google Shape;1186;p54"/>
          <p:cNvGrpSpPr/>
          <p:nvPr/>
        </p:nvGrpSpPr>
        <p:grpSpPr>
          <a:xfrm>
            <a:off x="3519488" y="5168900"/>
            <a:ext cx="2509837" cy="1271588"/>
            <a:chOff x="3519488" y="5168900"/>
            <a:chExt cx="2509837" cy="1271588"/>
          </a:xfrm>
        </p:grpSpPr>
        <p:sp>
          <p:nvSpPr>
            <p:cNvPr id="1187" name="Google Shape;1187;p54"/>
            <p:cNvSpPr txBox="1"/>
            <p:nvPr/>
          </p:nvSpPr>
          <p:spPr>
            <a:xfrm>
              <a:off x="3519488" y="516890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DHCP ACK</a:t>
              </a:r>
              <a:endParaRPr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88" name="Google Shape;1188;p54"/>
            <p:cNvSpPr txBox="1"/>
            <p:nvPr/>
          </p:nvSpPr>
          <p:spPr>
            <a:xfrm>
              <a:off x="3616325" y="5421313"/>
              <a:ext cx="2413000" cy="10191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src: 223.1.2.5, 67     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dest:  255.255.255.255, 68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yiaddrr: 223.1.2.4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transaction ID: 655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lifetime: 3600 secs</a:t>
              </a:r>
              <a:endParaRPr sz="1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89" name="Google Shape;1189;p54"/>
          <p:cNvGrpSpPr/>
          <p:nvPr/>
        </p:nvGrpSpPr>
        <p:grpSpPr>
          <a:xfrm>
            <a:off x="6289989" y="1781175"/>
            <a:ext cx="788674" cy="559230"/>
            <a:chOff x="4417" y="878"/>
            <a:chExt cx="617" cy="466"/>
          </a:xfrm>
        </p:grpSpPr>
        <p:pic>
          <p:nvPicPr>
            <p:cNvPr id="1190" name="Google Shape;1190;p54" descr="laptop_keyboar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1" name="Google Shape;1191;p54"/>
            <p:cNvSpPr/>
            <p:nvPr/>
          </p:nvSpPr>
          <p:spPr>
            <a:xfrm>
              <a:off x="4595" y="888"/>
              <a:ext cx="424" cy="297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2" name="Google Shape;1192;p54" descr="scree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54"/>
            <p:cNvSpPr/>
            <p:nvPr/>
          </p:nvSpPr>
          <p:spPr>
            <a:xfrm>
              <a:off x="4672" y="879"/>
              <a:ext cx="359" cy="55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4591" y="878"/>
              <a:ext cx="100" cy="230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4921" y="920"/>
              <a:ext cx="108" cy="265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4590" y="1097"/>
              <a:ext cx="394" cy="8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4933" y="922"/>
              <a:ext cx="101" cy="26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4590" y="1109"/>
              <a:ext cx="351" cy="8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9" name="Google Shape;1199;p54"/>
            <p:cNvGrpSpPr/>
            <p:nvPr/>
          </p:nvGrpSpPr>
          <p:grpSpPr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200" name="Google Shape;1200;p5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5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5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54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5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54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6" name="Google Shape;1206;p54"/>
            <p:cNvSpPr/>
            <p:nvPr/>
          </p:nvSpPr>
          <p:spPr>
            <a:xfrm>
              <a:off x="4788" y="1211"/>
              <a:ext cx="144" cy="11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4420" y="1220"/>
              <a:ext cx="369" cy="10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4420" y="1201"/>
              <a:ext cx="4" cy="21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4421" y="1114"/>
              <a:ext cx="171" cy="88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4432" y="1205"/>
              <a:ext cx="350" cy="1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 rot="10800000" flipH="1">
              <a:off x="4782" y="1198"/>
              <a:ext cx="142" cy="10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54"/>
          <p:cNvGrpSpPr/>
          <p:nvPr/>
        </p:nvGrpSpPr>
        <p:grpSpPr>
          <a:xfrm>
            <a:off x="1717675" y="1590675"/>
            <a:ext cx="334963" cy="536575"/>
            <a:chOff x="4140" y="429"/>
            <a:chExt cx="1425" cy="2396"/>
          </a:xfrm>
        </p:grpSpPr>
        <p:sp>
          <p:nvSpPr>
            <p:cNvPr id="1213" name="Google Shape;1213;p5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4208" y="429"/>
              <a:ext cx="1047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4214" y="691"/>
              <a:ext cx="594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218" name="Google Shape;1218;p54"/>
            <p:cNvGrpSpPr/>
            <p:nvPr/>
          </p:nvGrpSpPr>
          <p:grpSpPr>
            <a:xfrm>
              <a:off x="4748" y="670"/>
              <a:ext cx="581" cy="142"/>
              <a:chOff x="613" y="2570"/>
              <a:chExt cx="725" cy="136"/>
            </a:xfrm>
          </p:grpSpPr>
          <p:sp>
            <p:nvSpPr>
              <p:cNvPr id="1219" name="Google Shape;1219;p54"/>
              <p:cNvSpPr/>
              <p:nvPr/>
            </p:nvSpPr>
            <p:spPr>
              <a:xfrm>
                <a:off x="613" y="2570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0" name="Google Shape;1220;p54"/>
              <p:cNvSpPr/>
              <p:nvPr/>
            </p:nvSpPr>
            <p:spPr>
              <a:xfrm>
                <a:off x="629" y="2584"/>
                <a:ext cx="691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221" name="Google Shape;1221;p54"/>
            <p:cNvSpPr/>
            <p:nvPr/>
          </p:nvSpPr>
          <p:spPr>
            <a:xfrm>
              <a:off x="4221" y="1017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222" name="Google Shape;1222;p54"/>
            <p:cNvGrpSpPr/>
            <p:nvPr/>
          </p:nvGrpSpPr>
          <p:grpSpPr>
            <a:xfrm>
              <a:off x="4748" y="996"/>
              <a:ext cx="581" cy="135"/>
              <a:chOff x="615" y="2570"/>
              <a:chExt cx="725" cy="140"/>
            </a:xfrm>
          </p:grpSpPr>
          <p:sp>
            <p:nvSpPr>
              <p:cNvPr id="1223" name="Google Shape;1223;p54"/>
              <p:cNvSpPr/>
              <p:nvPr/>
            </p:nvSpPr>
            <p:spPr>
              <a:xfrm>
                <a:off x="615" y="2570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4" name="Google Shape;1224;p54"/>
              <p:cNvSpPr/>
              <p:nvPr/>
            </p:nvSpPr>
            <p:spPr>
              <a:xfrm>
                <a:off x="632" y="2585"/>
                <a:ext cx="691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225" name="Google Shape;1225;p54"/>
            <p:cNvSpPr/>
            <p:nvPr/>
          </p:nvSpPr>
          <p:spPr>
            <a:xfrm>
              <a:off x="4214" y="1358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4228" y="1655"/>
              <a:ext cx="594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227" name="Google Shape;1227;p54"/>
            <p:cNvGrpSpPr/>
            <p:nvPr/>
          </p:nvGrpSpPr>
          <p:grpSpPr>
            <a:xfrm>
              <a:off x="4734" y="1627"/>
              <a:ext cx="581" cy="149"/>
              <a:chOff x="613" y="2568"/>
              <a:chExt cx="724" cy="137"/>
            </a:xfrm>
          </p:grpSpPr>
          <p:sp>
            <p:nvSpPr>
              <p:cNvPr id="1228" name="Google Shape;1228;p54"/>
              <p:cNvSpPr/>
              <p:nvPr/>
            </p:nvSpPr>
            <p:spPr>
              <a:xfrm>
                <a:off x="613" y="2568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9" name="Google Shape;1229;p54"/>
              <p:cNvSpPr/>
              <p:nvPr/>
            </p:nvSpPr>
            <p:spPr>
              <a:xfrm>
                <a:off x="630" y="2581"/>
                <a:ext cx="690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230" name="Google Shape;1230;p5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1" name="Google Shape;1231;p54"/>
            <p:cNvGrpSpPr/>
            <p:nvPr/>
          </p:nvGrpSpPr>
          <p:grpSpPr>
            <a:xfrm>
              <a:off x="4741" y="1329"/>
              <a:ext cx="581" cy="135"/>
              <a:chOff x="617" y="2570"/>
              <a:chExt cx="724" cy="135"/>
            </a:xfrm>
          </p:grpSpPr>
          <p:sp>
            <p:nvSpPr>
              <p:cNvPr id="1232" name="Google Shape;1232;p54"/>
              <p:cNvSpPr/>
              <p:nvPr/>
            </p:nvSpPr>
            <p:spPr>
              <a:xfrm>
                <a:off x="617" y="2570"/>
                <a:ext cx="724" cy="135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3" name="Google Shape;1233;p54"/>
              <p:cNvSpPr/>
              <p:nvPr/>
            </p:nvSpPr>
            <p:spPr>
              <a:xfrm>
                <a:off x="633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234" name="Google Shape;1234;p54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5518" y="2612"/>
              <a:ext cx="47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4208" y="2712"/>
              <a:ext cx="1067" cy="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4309" y="2385"/>
              <a:ext cx="155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4484" y="2385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4660" y="2378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5065" y="1833"/>
              <a:ext cx="81" cy="766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45" name="Google Shape;1245;p54"/>
          <p:cNvSpPr txBox="1">
            <a:spLocks noGrp="1"/>
          </p:cNvSpPr>
          <p:nvPr>
            <p:ph type="title"/>
          </p:nvPr>
        </p:nvSpPr>
        <p:spPr>
          <a:xfrm>
            <a:off x="438150" y="255588"/>
            <a:ext cx="6824663" cy="89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DHCP client-server scenario</a:t>
            </a:r>
            <a:endParaRPr/>
          </a:p>
        </p:txBody>
      </p:sp>
      <p:pic>
        <p:nvPicPr>
          <p:cNvPr id="1246" name="Google Shape;1246;p54" descr="underline_ba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350" y="931863"/>
            <a:ext cx="6399213" cy="173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54"/>
          <p:cNvGrpSpPr/>
          <p:nvPr/>
        </p:nvGrpSpPr>
        <p:grpSpPr>
          <a:xfrm>
            <a:off x="3505200" y="1663700"/>
            <a:ext cx="2540000" cy="733425"/>
            <a:chOff x="7333085" y="2736938"/>
            <a:chExt cx="2539755" cy="733428"/>
          </a:xfrm>
        </p:grpSpPr>
        <p:sp>
          <p:nvSpPr>
            <p:cNvPr id="1248" name="Google Shape;1248;p54"/>
            <p:cNvSpPr/>
            <p:nvPr/>
          </p:nvSpPr>
          <p:spPr>
            <a:xfrm>
              <a:off x="7333085" y="2736938"/>
              <a:ext cx="2521866" cy="7334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9" name="Google Shape;1249;p54"/>
            <p:cNvSpPr txBox="1"/>
            <p:nvPr/>
          </p:nvSpPr>
          <p:spPr>
            <a:xfrm>
              <a:off x="7344917" y="2797391"/>
              <a:ext cx="2527923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Broadcast: is there a DHCP server out there?</a:t>
              </a:r>
              <a:endParaRPr/>
            </a:p>
          </p:txBody>
        </p:sp>
      </p:grpSp>
      <p:grpSp>
        <p:nvGrpSpPr>
          <p:cNvPr id="1250" name="Google Shape;1250;p54"/>
          <p:cNvGrpSpPr/>
          <p:nvPr/>
        </p:nvGrpSpPr>
        <p:grpSpPr>
          <a:xfrm>
            <a:off x="3670300" y="2871788"/>
            <a:ext cx="2528888" cy="884237"/>
            <a:chOff x="9144000" y="3229217"/>
            <a:chExt cx="2527923" cy="885135"/>
          </a:xfrm>
        </p:grpSpPr>
        <p:sp>
          <p:nvSpPr>
            <p:cNvPr id="1251" name="Google Shape;1251;p54"/>
            <p:cNvSpPr/>
            <p:nvPr/>
          </p:nvSpPr>
          <p:spPr>
            <a:xfrm>
              <a:off x="9144000" y="32292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2" name="Google Shape;1252;p54"/>
            <p:cNvSpPr txBox="1"/>
            <p:nvPr/>
          </p:nvSpPr>
          <p:spPr>
            <a:xfrm>
              <a:off x="9144000" y="3271783"/>
              <a:ext cx="252792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Broadcast: I’m a DHCP server! Here’s an IP address you can use </a:t>
              </a:r>
              <a:endParaRPr/>
            </a:p>
          </p:txBody>
        </p:sp>
      </p:grpSp>
      <p:grpSp>
        <p:nvGrpSpPr>
          <p:cNvPr id="1253" name="Google Shape;1253;p54"/>
          <p:cNvGrpSpPr/>
          <p:nvPr/>
        </p:nvGrpSpPr>
        <p:grpSpPr>
          <a:xfrm>
            <a:off x="2286000" y="4097338"/>
            <a:ext cx="2527300" cy="884237"/>
            <a:chOff x="8956574" y="4615923"/>
            <a:chExt cx="2527923" cy="885135"/>
          </a:xfrm>
        </p:grpSpPr>
        <p:sp>
          <p:nvSpPr>
            <p:cNvPr id="1254" name="Google Shape;1254;p54"/>
            <p:cNvSpPr/>
            <p:nvPr/>
          </p:nvSpPr>
          <p:spPr>
            <a:xfrm>
              <a:off x="8956574" y="4615923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5" name="Google Shape;1255;p54"/>
            <p:cNvSpPr txBox="1"/>
            <p:nvPr/>
          </p:nvSpPr>
          <p:spPr>
            <a:xfrm>
              <a:off x="8956574" y="4765817"/>
              <a:ext cx="2527923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Broadcast: OK.  I’ll take that IP address!</a:t>
              </a:r>
              <a:endParaRPr/>
            </a:p>
          </p:txBody>
        </p:sp>
      </p:grpSp>
      <p:grpSp>
        <p:nvGrpSpPr>
          <p:cNvPr id="1256" name="Google Shape;1256;p54"/>
          <p:cNvGrpSpPr/>
          <p:nvPr/>
        </p:nvGrpSpPr>
        <p:grpSpPr>
          <a:xfrm>
            <a:off x="3652838" y="5465763"/>
            <a:ext cx="2528887" cy="885825"/>
            <a:chOff x="9144000" y="5555417"/>
            <a:chExt cx="2527923" cy="885135"/>
          </a:xfrm>
        </p:grpSpPr>
        <p:sp>
          <p:nvSpPr>
            <p:cNvPr id="1257" name="Google Shape;1257;p54"/>
            <p:cNvSpPr/>
            <p:nvPr/>
          </p:nvSpPr>
          <p:spPr>
            <a:xfrm>
              <a:off x="9144000" y="55554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8" name="Google Shape;1258;p54"/>
            <p:cNvSpPr txBox="1"/>
            <p:nvPr/>
          </p:nvSpPr>
          <p:spPr>
            <a:xfrm>
              <a:off x="9144000" y="5705311"/>
              <a:ext cx="2527923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Broadcast: OK.  You’ve got that IP address!</a:t>
              </a:r>
              <a:endParaRPr/>
            </a:p>
          </p:txBody>
        </p:sp>
      </p:grpSp>
      <p:sp>
        <p:nvSpPr>
          <p:cNvPr id="1259" name="Google Shape;1259;p54"/>
          <p:cNvSpPr txBox="1">
            <a:spLocks noGrp="1"/>
          </p:cNvSpPr>
          <p:nvPr>
            <p:ph type="sldNum" idx="12"/>
          </p:nvPr>
        </p:nvSpPr>
        <p:spPr>
          <a:xfrm>
            <a:off x="8456613" y="6475413"/>
            <a:ext cx="687387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112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687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56"/>
          <p:cNvSpPr txBox="1">
            <a:spLocks noGrp="1"/>
          </p:cNvSpPr>
          <p:nvPr>
            <p:ph type="ft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 Layer</a:t>
            </a:r>
            <a:endParaRPr/>
          </a:p>
        </p:txBody>
      </p:sp>
      <p:sp>
        <p:nvSpPr>
          <p:cNvPr id="1275" name="Google Shape;1275;p56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113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6" name="Google Shape;1276;p56"/>
          <p:cNvSpPr txBox="1">
            <a:spLocks noGrp="1"/>
          </p:cNvSpPr>
          <p:nvPr>
            <p:ph type="body" idx="1"/>
          </p:nvPr>
        </p:nvSpPr>
        <p:spPr>
          <a:xfrm>
            <a:off x="5037138" y="1284288"/>
            <a:ext cx="3421062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30"/>
              <a:buFont typeface="Noto Sans Symbols"/>
              <a:buChar char="❖"/>
            </a:pPr>
            <a:r>
              <a:rPr lang="en-US" sz="2200" dirty="0"/>
              <a:t>connecting laptop needs its IP address, </a:t>
            </a:r>
            <a:r>
              <a:rPr lang="en-US" sz="2200" dirty="0" err="1"/>
              <a:t>addr</a:t>
            </a:r>
            <a:r>
              <a:rPr lang="en-US" sz="2200" dirty="0"/>
              <a:t> of first-hop router, </a:t>
            </a:r>
            <a:r>
              <a:rPr lang="en-US" sz="2200" dirty="0" err="1"/>
              <a:t>addr</a:t>
            </a:r>
            <a:r>
              <a:rPr lang="en-US" sz="2200" dirty="0"/>
              <a:t> of DNS server: </a:t>
            </a:r>
            <a:r>
              <a:rPr lang="en-US" sz="2200" dirty="0">
                <a:solidFill>
                  <a:srgbClr val="FF0000"/>
                </a:solidFill>
              </a:rPr>
              <a:t>use DHCP</a:t>
            </a:r>
            <a:endParaRPr dirty="0"/>
          </a:p>
        </p:txBody>
      </p:sp>
      <p:sp>
        <p:nvSpPr>
          <p:cNvPr id="1277" name="Google Shape;1277;p56"/>
          <p:cNvSpPr/>
          <p:nvPr/>
        </p:nvSpPr>
        <p:spPr>
          <a:xfrm>
            <a:off x="773113" y="1428750"/>
            <a:ext cx="3554412" cy="2754313"/>
          </a:xfrm>
          <a:custGeom>
            <a:avLst/>
            <a:gdLst/>
            <a:ahLst/>
            <a:cxnLst/>
            <a:rect l="l" t="t" r="r" b="b"/>
            <a:pathLst>
              <a:path w="2406" h="958" extrusionOk="0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8" name="Google Shape;1278;p56"/>
          <p:cNvCxnSpPr/>
          <p:nvPr/>
        </p:nvCxnSpPr>
        <p:spPr>
          <a:xfrm rot="10800000" flipH="1">
            <a:off x="3775075" y="2500313"/>
            <a:ext cx="155575" cy="142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56"/>
          <p:cNvCxnSpPr/>
          <p:nvPr/>
        </p:nvCxnSpPr>
        <p:spPr>
          <a:xfrm>
            <a:off x="2665413" y="2673350"/>
            <a:ext cx="6953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0" name="Google Shape;1280;p56"/>
          <p:cNvCxnSpPr/>
          <p:nvPr/>
        </p:nvCxnSpPr>
        <p:spPr>
          <a:xfrm rot="10800000" flipH="1">
            <a:off x="3924300" y="2357438"/>
            <a:ext cx="138113" cy="142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81" name="Google Shape;1281;p56"/>
          <p:cNvCxnSpPr/>
          <p:nvPr/>
        </p:nvCxnSpPr>
        <p:spPr>
          <a:xfrm rot="10800000" flipH="1">
            <a:off x="3279775" y="2892425"/>
            <a:ext cx="512763" cy="6127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2" name="Google Shape;1282;p56"/>
          <p:cNvSpPr txBox="1"/>
          <p:nvPr/>
        </p:nvSpPr>
        <p:spPr>
          <a:xfrm>
            <a:off x="2562225" y="3967163"/>
            <a:ext cx="202565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 with DHCP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built into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/>
          </a:p>
        </p:txBody>
      </p:sp>
      <p:sp>
        <p:nvSpPr>
          <p:cNvPr id="1283" name="Google Shape;1283;p56"/>
          <p:cNvSpPr/>
          <p:nvPr/>
        </p:nvSpPr>
        <p:spPr>
          <a:xfrm>
            <a:off x="5037138" y="2574925"/>
            <a:ext cx="3892550" cy="130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DHCP request encapsulated in UDP, encapsulated in IP, encapsulated in 802.1 Ethernet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endParaRPr sz="22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4" name="Google Shape;1284;p56"/>
          <p:cNvSpPr/>
          <p:nvPr/>
        </p:nvSpPr>
        <p:spPr>
          <a:xfrm>
            <a:off x="4972844" y="4128682"/>
            <a:ext cx="3924300" cy="156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Ethernet frame broadcast (</a:t>
            </a:r>
            <a:r>
              <a:rPr lang="en-US" sz="2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dest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FFFFFFFFFFFF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on LAN, received at router running DHCP server</a:t>
            </a:r>
            <a:endParaRPr dirty="0"/>
          </a:p>
        </p:txBody>
      </p:sp>
      <p:sp>
        <p:nvSpPr>
          <p:cNvPr id="1285" name="Google Shape;1285;p56"/>
          <p:cNvSpPr/>
          <p:nvPr/>
        </p:nvSpPr>
        <p:spPr>
          <a:xfrm>
            <a:off x="4972844" y="5446713"/>
            <a:ext cx="3802062" cy="129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Ethernet </a:t>
            </a:r>
            <a:r>
              <a:rPr lang="en-US" sz="2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demuxed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IP, IP </a:t>
            </a:r>
            <a:r>
              <a:rPr lang="en-US" sz="2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demuxed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UDP, …last UDP </a:t>
            </a:r>
            <a:r>
              <a:rPr lang="en-US" sz="2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demuxed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DHCP </a:t>
            </a:r>
            <a:endParaRPr dirty="0"/>
          </a:p>
        </p:txBody>
      </p:sp>
      <p:sp>
        <p:nvSpPr>
          <p:cNvPr id="1286" name="Google Shape;1286;p56"/>
          <p:cNvSpPr txBox="1"/>
          <p:nvPr/>
        </p:nvSpPr>
        <p:spPr>
          <a:xfrm>
            <a:off x="3327400" y="3284538"/>
            <a:ext cx="104775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168.1.1.1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7" name="Google Shape;1287;p56"/>
          <p:cNvGrpSpPr/>
          <p:nvPr/>
        </p:nvGrpSpPr>
        <p:grpSpPr>
          <a:xfrm>
            <a:off x="3140075" y="2598738"/>
            <a:ext cx="963613" cy="300037"/>
            <a:chOff x="4410" y="1365"/>
            <a:chExt cx="663" cy="224"/>
          </a:xfrm>
        </p:grpSpPr>
        <p:sp>
          <p:nvSpPr>
            <p:cNvPr id="1288" name="Google Shape;1288;p56"/>
            <p:cNvSpPr/>
            <p:nvPr/>
          </p:nvSpPr>
          <p:spPr>
            <a:xfrm>
              <a:off x="4410" y="1500"/>
              <a:ext cx="495" cy="87"/>
            </a:xfrm>
            <a:prstGeom prst="rect">
              <a:avLst/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4410" y="1369"/>
              <a:ext cx="663" cy="134"/>
            </a:xfrm>
            <a:prstGeom prst="parallelogram">
              <a:avLst>
                <a:gd name="adj" fmla="val 122778"/>
              </a:avLst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904" y="1365"/>
              <a:ext cx="169" cy="224"/>
            </a:xfrm>
            <a:custGeom>
              <a:avLst/>
              <a:gdLst/>
              <a:ahLst/>
              <a:cxnLst/>
              <a:rect l="l" t="t" r="r" b="b"/>
              <a:pathLst>
                <a:path w="169" h="224" extrusionOk="0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75" y="1395"/>
              <a:ext cx="506" cy="80"/>
            </a:xfrm>
            <a:custGeom>
              <a:avLst/>
              <a:gdLst/>
              <a:ahLst/>
              <a:cxnLst/>
              <a:rect l="l" t="t" r="r" b="b"/>
              <a:pathLst>
                <a:path w="280" h="63" extrusionOk="0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93" y="1391"/>
              <a:ext cx="293" cy="93"/>
            </a:xfrm>
            <a:custGeom>
              <a:avLst/>
              <a:gdLst/>
              <a:ahLst/>
              <a:cxnLst/>
              <a:rect l="l" t="t" r="r" b="b"/>
              <a:pathLst>
                <a:path w="293" h="93" extrusionOk="0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2674938" y="3525838"/>
            <a:ext cx="1066800" cy="406400"/>
            <a:chOff x="4396" y="1245"/>
            <a:chExt cx="672" cy="248"/>
          </a:xfrm>
        </p:grpSpPr>
        <p:sp>
          <p:nvSpPr>
            <p:cNvPr id="1294" name="Google Shape;1294;p56"/>
            <p:cNvSpPr/>
            <p:nvPr/>
          </p:nvSpPr>
          <p:spPr>
            <a:xfrm>
              <a:off x="4399" y="1355"/>
              <a:ext cx="666" cy="138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399" y="1339"/>
              <a:ext cx="669" cy="86"/>
            </a:xfrm>
            <a:prstGeom prst="rect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396" y="1245"/>
              <a:ext cx="667" cy="162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97" name="Google Shape;1297;p56"/>
            <p:cNvGrpSpPr/>
            <p:nvPr/>
          </p:nvGrpSpPr>
          <p:grpSpPr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298" name="Google Shape;1298;p56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00" name="Google Shape;1300;p56"/>
            <p:cNvCxnSpPr/>
            <p:nvPr/>
          </p:nvCxnSpPr>
          <p:spPr>
            <a:xfrm>
              <a:off x="4399" y="1321"/>
              <a:ext cx="0" cy="10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56"/>
            <p:cNvCxnSpPr/>
            <p:nvPr/>
          </p:nvCxnSpPr>
          <p:spPr>
            <a:xfrm>
              <a:off x="5063" y="1326"/>
              <a:ext cx="0" cy="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2" name="Google Shape;1302;p56"/>
          <p:cNvGrpSpPr/>
          <p:nvPr/>
        </p:nvGrpSpPr>
        <p:grpSpPr>
          <a:xfrm>
            <a:off x="2706688" y="3330575"/>
            <a:ext cx="423862" cy="647700"/>
            <a:chOff x="4140" y="429"/>
            <a:chExt cx="1425" cy="2396"/>
          </a:xfrm>
        </p:grpSpPr>
        <p:sp>
          <p:nvSpPr>
            <p:cNvPr id="1303" name="Google Shape;1303;p5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4204" y="429"/>
              <a:ext cx="1051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209" y="693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8" name="Google Shape;1308;p56"/>
            <p:cNvGrpSpPr/>
            <p:nvPr/>
          </p:nvGrpSpPr>
          <p:grpSpPr>
            <a:xfrm>
              <a:off x="4748" y="670"/>
              <a:ext cx="582" cy="141"/>
              <a:chOff x="613" y="2570"/>
              <a:chExt cx="726" cy="135"/>
            </a:xfrm>
          </p:grpSpPr>
          <p:sp>
            <p:nvSpPr>
              <p:cNvPr id="1309" name="Google Shape;1309;p56"/>
              <p:cNvSpPr/>
              <p:nvPr/>
            </p:nvSpPr>
            <p:spPr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56"/>
              <p:cNvSpPr/>
              <p:nvPr/>
            </p:nvSpPr>
            <p:spPr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1" name="Google Shape;1311;p56"/>
            <p:cNvSpPr/>
            <p:nvPr/>
          </p:nvSpPr>
          <p:spPr>
            <a:xfrm>
              <a:off x="4225" y="1016"/>
              <a:ext cx="592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2" name="Google Shape;1312;p56"/>
            <p:cNvGrpSpPr/>
            <p:nvPr/>
          </p:nvGrpSpPr>
          <p:grpSpPr>
            <a:xfrm>
              <a:off x="4749" y="993"/>
              <a:ext cx="582" cy="135"/>
              <a:chOff x="616" y="2567"/>
              <a:chExt cx="726" cy="140"/>
            </a:xfrm>
          </p:grpSpPr>
          <p:sp>
            <p:nvSpPr>
              <p:cNvPr id="1313" name="Google Shape;1313;p56"/>
              <p:cNvSpPr/>
              <p:nvPr/>
            </p:nvSpPr>
            <p:spPr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56"/>
              <p:cNvSpPr/>
              <p:nvPr/>
            </p:nvSpPr>
            <p:spPr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5" name="Google Shape;1315;p56"/>
            <p:cNvSpPr/>
            <p:nvPr/>
          </p:nvSpPr>
          <p:spPr>
            <a:xfrm>
              <a:off x="4215" y="1357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4225" y="1656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7" name="Google Shape;1317;p56"/>
            <p:cNvGrpSpPr/>
            <p:nvPr/>
          </p:nvGrpSpPr>
          <p:grpSpPr>
            <a:xfrm>
              <a:off x="4733" y="1627"/>
              <a:ext cx="587" cy="153"/>
              <a:chOff x="611" y="2568"/>
              <a:chExt cx="731" cy="141"/>
            </a:xfrm>
          </p:grpSpPr>
          <p:sp>
            <p:nvSpPr>
              <p:cNvPr id="1318" name="Google Shape;1318;p56"/>
              <p:cNvSpPr/>
              <p:nvPr/>
            </p:nvSpPr>
            <p:spPr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0" name="Google Shape;1320;p5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1" name="Google Shape;1321;p56"/>
            <p:cNvGrpSpPr/>
            <p:nvPr/>
          </p:nvGrpSpPr>
          <p:grpSpPr>
            <a:xfrm>
              <a:off x="4737" y="1328"/>
              <a:ext cx="582" cy="153"/>
              <a:chOff x="612" y="2569"/>
              <a:chExt cx="725" cy="153"/>
            </a:xfrm>
          </p:grpSpPr>
          <p:sp>
            <p:nvSpPr>
              <p:cNvPr id="1322" name="Google Shape;1322;p56"/>
              <p:cNvSpPr/>
              <p:nvPr/>
            </p:nvSpPr>
            <p:spPr>
              <a:xfrm>
                <a:off x="612" y="2569"/>
                <a:ext cx="725" cy="1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4" name="Google Shape;1324;p5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1973197" y="2295525"/>
            <a:ext cx="855728" cy="627114"/>
            <a:chOff x="4417" y="878"/>
            <a:chExt cx="617" cy="466"/>
          </a:xfrm>
        </p:grpSpPr>
        <p:pic>
          <p:nvPicPr>
            <p:cNvPr id="1336" name="Google Shape;1336;p56" descr="laptop_keyboar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7" name="Google Shape;1337;p56"/>
            <p:cNvSpPr/>
            <p:nvPr/>
          </p:nvSpPr>
          <p:spPr>
            <a:xfrm>
              <a:off x="4595" y="888"/>
              <a:ext cx="424" cy="297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8" name="Google Shape;1338;p56" descr="scree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9" name="Google Shape;1339;p56"/>
            <p:cNvSpPr/>
            <p:nvPr/>
          </p:nvSpPr>
          <p:spPr>
            <a:xfrm>
              <a:off x="4672" y="879"/>
              <a:ext cx="359" cy="55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4591" y="878"/>
              <a:ext cx="100" cy="230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4921" y="920"/>
              <a:ext cx="108" cy="265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4590" y="1097"/>
              <a:ext cx="394" cy="8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4933" y="922"/>
              <a:ext cx="101" cy="26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4590" y="1109"/>
              <a:ext cx="351" cy="8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5" name="Google Shape;1345;p56"/>
            <p:cNvGrpSpPr/>
            <p:nvPr/>
          </p:nvGrpSpPr>
          <p:grpSpPr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346" name="Google Shape;1346;p5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5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5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2" name="Google Shape;1352;p56"/>
            <p:cNvSpPr/>
            <p:nvPr/>
          </p:nvSpPr>
          <p:spPr>
            <a:xfrm>
              <a:off x="4788" y="1211"/>
              <a:ext cx="144" cy="11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4420" y="1220"/>
              <a:ext cx="369" cy="10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4420" y="1201"/>
              <a:ext cx="4" cy="21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4421" y="1114"/>
              <a:ext cx="171" cy="88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4432" y="1205"/>
              <a:ext cx="350" cy="1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6"/>
            <p:cNvSpPr/>
            <p:nvPr/>
          </p:nvSpPr>
          <p:spPr>
            <a:xfrm rot="10800000" flipH="1">
              <a:off x="4782" y="1198"/>
              <a:ext cx="142" cy="10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8" name="Google Shape;1358;p56"/>
          <p:cNvSpPr/>
          <p:nvPr/>
        </p:nvSpPr>
        <p:spPr>
          <a:xfrm>
            <a:off x="830263" y="2422525"/>
            <a:ext cx="976312" cy="485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 extrusionOk="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 extrusionOk="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9" name="Google Shape;1359;p56"/>
          <p:cNvGrpSpPr/>
          <p:nvPr/>
        </p:nvGrpSpPr>
        <p:grpSpPr>
          <a:xfrm>
            <a:off x="1195388" y="1258888"/>
            <a:ext cx="976312" cy="1460500"/>
            <a:chOff x="651" y="681"/>
            <a:chExt cx="615" cy="920"/>
          </a:xfrm>
        </p:grpSpPr>
        <p:sp>
          <p:nvSpPr>
            <p:cNvPr id="1360" name="Google Shape;1360;p56"/>
            <p:cNvSpPr/>
            <p:nvPr/>
          </p:nvSpPr>
          <p:spPr>
            <a:xfrm>
              <a:off x="662" y="698"/>
              <a:ext cx="604" cy="903"/>
            </a:xfrm>
            <a:custGeom>
              <a:avLst/>
              <a:gdLst/>
              <a:ahLst/>
              <a:cxnLst/>
              <a:rect l="l" t="t" r="r" b="b"/>
              <a:pathLst>
                <a:path w="604" h="903" extrusionOk="0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65882"/>
                  </a:srgbClr>
                </a:gs>
                <a:gs pos="100000">
                  <a:srgbClr val="000099">
                    <a:alpha val="66666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1" name="Google Shape;1361;p56"/>
            <p:cNvGrpSpPr/>
            <p:nvPr/>
          </p:nvGrpSpPr>
          <p:grpSpPr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1362" name="Google Shape;1362;p56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56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/>
              </a:p>
            </p:txBody>
          </p:sp>
          <p:cxnSp>
            <p:nvCxnSpPr>
              <p:cNvPr id="1364" name="Google Shape;1364;p56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5" name="Google Shape;1365;p56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6" name="Google Shape;1366;p56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7" name="Google Shape;1367;p56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68" name="Google Shape;1368;p56"/>
          <p:cNvGrpSpPr/>
          <p:nvPr/>
        </p:nvGrpSpPr>
        <p:grpSpPr>
          <a:xfrm>
            <a:off x="520700" y="1317625"/>
            <a:ext cx="544513" cy="244475"/>
            <a:chOff x="844" y="3337"/>
            <a:chExt cx="343" cy="154"/>
          </a:xfrm>
        </p:grpSpPr>
        <p:sp>
          <p:nvSpPr>
            <p:cNvPr id="1369" name="Google Shape;1369;p56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6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/>
            </a:p>
          </p:txBody>
        </p:sp>
      </p:grpSp>
      <p:grpSp>
        <p:nvGrpSpPr>
          <p:cNvPr id="1371" name="Google Shape;1371;p56"/>
          <p:cNvGrpSpPr/>
          <p:nvPr/>
        </p:nvGrpSpPr>
        <p:grpSpPr>
          <a:xfrm>
            <a:off x="66675" y="1336675"/>
            <a:ext cx="1081088" cy="1166813"/>
            <a:chOff x="42" y="744"/>
            <a:chExt cx="681" cy="735"/>
          </a:xfrm>
        </p:grpSpPr>
        <p:grpSp>
          <p:nvGrpSpPr>
            <p:cNvPr id="1372" name="Google Shape;1372;p56"/>
            <p:cNvGrpSpPr/>
            <p:nvPr/>
          </p:nvGrpSpPr>
          <p:grpSpPr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1373" name="Google Shape;1373;p56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374" name="Google Shape;1374;p56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375" name="Google Shape;1375;p5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6" name="Google Shape;1376;p56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sp>
              <p:nvSpPr>
                <p:cNvPr id="1377" name="Google Shape;1377;p56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8" name="Google Shape;1378;p56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9" name="Google Shape;1379;p56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380" name="Google Shape;1380;p56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381" name="Google Shape;1381;p5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2" name="Google Shape;1382;p56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383" name="Google Shape;1383;p5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84" name="Google Shape;1384;p5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5" name="Google Shape;1385;p5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386" name="Google Shape;1386;p56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387" name="Google Shape;1387;p56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56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89" name="Google Shape;1389;p56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390" name="Google Shape;1390;p56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391" name="Google Shape;1391;p56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392" name="Google Shape;1392;p56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393" name="Google Shape;1393;p56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394" name="Google Shape;1394;p56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/>
                      </a:p>
                    </p:txBody>
                  </p:sp>
                </p:grpSp>
                <p:grpSp>
                  <p:nvGrpSpPr>
                    <p:cNvPr id="1395" name="Google Shape;1395;p56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396" name="Google Shape;1396;p56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397" name="Google Shape;1397;p56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1398" name="Google Shape;1398;p56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9" name="Google Shape;1399;p56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00" name="Google Shape;1400;p56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1" name="Google Shape;1401;p56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2" name="Google Shape;1402;p56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03" name="Google Shape;1403;p56"/>
            <p:cNvSpPr/>
            <p:nvPr/>
          </p:nvSpPr>
          <p:spPr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>
              <a:gsLst>
                <a:gs pos="0">
                  <a:srgbClr val="FF0000">
                    <a:alpha val="24705"/>
                  </a:srgbClr>
                </a:gs>
                <a:gs pos="100000">
                  <a:srgbClr val="FF0000">
                    <a:alpha val="2470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4" name="Google Shape;1404;p56"/>
          <p:cNvGrpSpPr/>
          <p:nvPr/>
        </p:nvGrpSpPr>
        <p:grpSpPr>
          <a:xfrm>
            <a:off x="650875" y="2544763"/>
            <a:ext cx="1081088" cy="244475"/>
            <a:chOff x="504" y="3523"/>
            <a:chExt cx="681" cy="154"/>
          </a:xfrm>
        </p:grpSpPr>
        <p:grpSp>
          <p:nvGrpSpPr>
            <p:cNvPr id="1405" name="Google Shape;1405;p56"/>
            <p:cNvGrpSpPr/>
            <p:nvPr/>
          </p:nvGrpSpPr>
          <p:grpSpPr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1406" name="Google Shape;1406;p56"/>
              <p:cNvGrpSpPr/>
              <p:nvPr/>
            </p:nvGrpSpPr>
            <p:grpSpPr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1407" name="Google Shape;1407;p56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08" name="Google Shape;1408;p5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9" name="Google Shape;1409;p56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410" name="Google Shape;1410;p5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11" name="Google Shape;1411;p5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2" name="Google Shape;1412;p5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413" name="Google Shape;1413;p56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56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5" name="Google Shape;1415;p56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56"/>
          <p:cNvGrpSpPr/>
          <p:nvPr/>
        </p:nvGrpSpPr>
        <p:grpSpPr>
          <a:xfrm>
            <a:off x="1477963" y="3236913"/>
            <a:ext cx="1316037" cy="1314450"/>
            <a:chOff x="931" y="1941"/>
            <a:chExt cx="829" cy="828"/>
          </a:xfrm>
        </p:grpSpPr>
        <p:sp>
          <p:nvSpPr>
            <p:cNvPr id="1419" name="Google Shape;1419;p56"/>
            <p:cNvSpPr/>
            <p:nvPr/>
          </p:nvSpPr>
          <p:spPr>
            <a:xfrm>
              <a:off x="1424" y="1965"/>
              <a:ext cx="336" cy="801"/>
            </a:xfrm>
            <a:custGeom>
              <a:avLst/>
              <a:gdLst/>
              <a:ahLst/>
              <a:cxnLst/>
              <a:rect l="l" t="t" r="r" b="b"/>
              <a:pathLst>
                <a:path w="551" h="801" extrusionOk="0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000099">
                    <a:alpha val="64705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0" name="Google Shape;1420;p56"/>
            <p:cNvGrpSpPr/>
            <p:nvPr/>
          </p:nvGrpSpPr>
          <p:grpSpPr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1421" name="Google Shape;1421;p56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56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/>
              </a:p>
            </p:txBody>
          </p:sp>
          <p:cxnSp>
            <p:nvCxnSpPr>
              <p:cNvPr id="1423" name="Google Shape;1423;p56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56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56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56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27" name="Google Shape;1427;p56"/>
          <p:cNvGrpSpPr/>
          <p:nvPr/>
        </p:nvGrpSpPr>
        <p:grpSpPr>
          <a:xfrm>
            <a:off x="339725" y="3136900"/>
            <a:ext cx="1081088" cy="1217613"/>
            <a:chOff x="1404" y="3105"/>
            <a:chExt cx="681" cy="767"/>
          </a:xfrm>
        </p:grpSpPr>
        <p:grpSp>
          <p:nvGrpSpPr>
            <p:cNvPr id="1428" name="Google Shape;1428;p56"/>
            <p:cNvGrpSpPr/>
            <p:nvPr/>
          </p:nvGrpSpPr>
          <p:grpSpPr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1429" name="Google Shape;1429;p56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430" name="Google Shape;1430;p56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431" name="Google Shape;1431;p5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2" name="Google Shape;1432;p56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sp>
              <p:nvSpPr>
                <p:cNvPr id="1433" name="Google Shape;1433;p56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4" name="Google Shape;1434;p56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35" name="Google Shape;1435;p56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436" name="Google Shape;1436;p56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37" name="Google Shape;1437;p5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8" name="Google Shape;1438;p56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439" name="Google Shape;1439;p5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40" name="Google Shape;1440;p5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1" name="Google Shape;1441;p5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442" name="Google Shape;1442;p56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443" name="Google Shape;1443;p56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4" name="Google Shape;1444;p56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45" name="Google Shape;1445;p56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446" name="Google Shape;1446;p56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447" name="Google Shape;1447;p56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448" name="Google Shape;1448;p56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449" name="Google Shape;1449;p56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450" name="Google Shape;1450;p56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51" name="Google Shape;1451;p56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52" name="Google Shape;1452;p56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453" name="Google Shape;1453;p56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1454" name="Google Shape;1454;p56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5" name="Google Shape;1455;p56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56" name="Google Shape;1456;p56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7" name="Google Shape;1457;p56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8" name="Google Shape;1458;p56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59" name="Google Shape;1459;p56"/>
            <p:cNvSpPr/>
            <p:nvPr/>
          </p:nvSpPr>
          <p:spPr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>
              <a:gsLst>
                <a:gs pos="0">
                  <a:srgbClr val="FF0000">
                    <a:alpha val="24705"/>
                  </a:srgbClr>
                </a:gs>
                <a:gs pos="100000">
                  <a:srgbClr val="FF0000">
                    <a:alpha val="2470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0" name="Google Shape;1460;p56"/>
            <p:cNvGrpSpPr/>
            <p:nvPr/>
          </p:nvGrpSpPr>
          <p:grpSpPr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1461" name="Google Shape;1461;p56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56"/>
              <p:cNvSpPr txBox="1"/>
              <p:nvPr/>
            </p:nvSpPr>
            <p:spPr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</p:txBody>
          </p:sp>
        </p:grpSp>
      </p:grpSp>
      <p:grpSp>
        <p:nvGrpSpPr>
          <p:cNvPr id="1463" name="Google Shape;1463;p56"/>
          <p:cNvGrpSpPr/>
          <p:nvPr/>
        </p:nvGrpSpPr>
        <p:grpSpPr>
          <a:xfrm>
            <a:off x="803275" y="3333750"/>
            <a:ext cx="544513" cy="244475"/>
            <a:chOff x="844" y="3337"/>
            <a:chExt cx="343" cy="154"/>
          </a:xfrm>
        </p:grpSpPr>
        <p:sp>
          <p:nvSpPr>
            <p:cNvPr id="1464" name="Google Shape;1464;p56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6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/>
            </a:p>
          </p:txBody>
        </p:sp>
      </p:grpSp>
      <p:pic>
        <p:nvPicPr>
          <p:cNvPr id="1466" name="Google Shape;1466;p56" descr="underline_ba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463" y="722313"/>
            <a:ext cx="31988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56"/>
          <p:cNvSpPr txBox="1">
            <a:spLocks noGrp="1"/>
          </p:cNvSpPr>
          <p:nvPr>
            <p:ph type="title"/>
          </p:nvPr>
        </p:nvSpPr>
        <p:spPr>
          <a:xfrm>
            <a:off x="323850" y="77788"/>
            <a:ext cx="4354513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DHCP: example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80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7"/>
          <p:cNvSpPr txBox="1">
            <a:spLocks noGrp="1"/>
          </p:cNvSpPr>
          <p:nvPr>
            <p:ph type="ft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 Layer</a:t>
            </a:r>
            <a:endParaRPr/>
          </a:p>
        </p:txBody>
      </p:sp>
      <p:sp>
        <p:nvSpPr>
          <p:cNvPr id="1473" name="Google Shape;1473;p57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114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74" name="Google Shape;1474;p57" descr="underline_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63" y="722313"/>
            <a:ext cx="31988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57"/>
          <p:cNvSpPr txBox="1">
            <a:spLocks noGrp="1"/>
          </p:cNvSpPr>
          <p:nvPr>
            <p:ph type="body" idx="1"/>
          </p:nvPr>
        </p:nvSpPr>
        <p:spPr>
          <a:xfrm>
            <a:off x="5026025" y="1119287"/>
            <a:ext cx="3430587" cy="157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30"/>
              <a:buChar char="❖"/>
            </a:pPr>
            <a:r>
              <a:rPr lang="en-US" sz="2200" dirty="0"/>
              <a:t>DHCP server formulates </a:t>
            </a:r>
            <a:r>
              <a:rPr lang="en-US" sz="2200" dirty="0">
                <a:solidFill>
                  <a:srgbClr val="FF0000"/>
                </a:solidFill>
              </a:rPr>
              <a:t>DHCP ACK</a:t>
            </a:r>
            <a:r>
              <a:rPr lang="en-US" sz="2200" dirty="0"/>
              <a:t> containing </a:t>
            </a:r>
            <a:r>
              <a:rPr lang="en-US" sz="2200" i="1" dirty="0">
                <a:solidFill>
                  <a:srgbClr val="FF0000"/>
                </a:solidFill>
              </a:rPr>
              <a:t>client’s IP address</a:t>
            </a:r>
            <a:r>
              <a:rPr lang="en-US" sz="2200" dirty="0"/>
              <a:t>, IP </a:t>
            </a:r>
            <a:r>
              <a:rPr lang="en-US" sz="2200" dirty="0">
                <a:solidFill>
                  <a:srgbClr val="FF0000"/>
                </a:solidFill>
              </a:rPr>
              <a:t>address of first-hop router</a:t>
            </a:r>
            <a:r>
              <a:rPr lang="en-US" sz="2200" dirty="0"/>
              <a:t> for client, name &amp; IP </a:t>
            </a:r>
            <a:r>
              <a:rPr lang="en-US" sz="2200" dirty="0">
                <a:solidFill>
                  <a:srgbClr val="FF0000"/>
                </a:solidFill>
              </a:rPr>
              <a:t>address of DNS server</a:t>
            </a:r>
            <a:endParaRPr dirty="0"/>
          </a:p>
          <a:p>
            <a:pPr marL="342900" lvl="0" indent="-268605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</a:pPr>
            <a:endParaRPr sz="1800" dirty="0"/>
          </a:p>
        </p:txBody>
      </p:sp>
      <p:sp>
        <p:nvSpPr>
          <p:cNvPr id="1476" name="Google Shape;1476;p57"/>
          <p:cNvSpPr/>
          <p:nvPr/>
        </p:nvSpPr>
        <p:spPr>
          <a:xfrm>
            <a:off x="773113" y="1428750"/>
            <a:ext cx="3554412" cy="2754313"/>
          </a:xfrm>
          <a:custGeom>
            <a:avLst/>
            <a:gdLst/>
            <a:ahLst/>
            <a:cxnLst/>
            <a:rect l="l" t="t" r="r" b="b"/>
            <a:pathLst>
              <a:path w="2406" h="958" extrusionOk="0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7" name="Google Shape;1477;p57"/>
          <p:cNvCxnSpPr/>
          <p:nvPr/>
        </p:nvCxnSpPr>
        <p:spPr>
          <a:xfrm rot="10800000" flipH="1">
            <a:off x="3775075" y="2511425"/>
            <a:ext cx="155575" cy="142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57"/>
          <p:cNvCxnSpPr/>
          <p:nvPr/>
        </p:nvCxnSpPr>
        <p:spPr>
          <a:xfrm>
            <a:off x="2665413" y="2673350"/>
            <a:ext cx="6953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9" name="Google Shape;1479;p57"/>
          <p:cNvCxnSpPr/>
          <p:nvPr/>
        </p:nvCxnSpPr>
        <p:spPr>
          <a:xfrm rot="10800000" flipH="1">
            <a:off x="3924300" y="2368550"/>
            <a:ext cx="138113" cy="142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57"/>
          <p:cNvCxnSpPr/>
          <p:nvPr/>
        </p:nvCxnSpPr>
        <p:spPr>
          <a:xfrm rot="10800000" flipH="1">
            <a:off x="3279775" y="2903538"/>
            <a:ext cx="512763" cy="6127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57"/>
          <p:cNvSpPr/>
          <p:nvPr/>
        </p:nvSpPr>
        <p:spPr>
          <a:xfrm>
            <a:off x="5030788" y="2930525"/>
            <a:ext cx="342106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encapsulation of DHCP response by DHCP server,  frame forwarded to client, </a:t>
            </a:r>
            <a:r>
              <a:rPr lang="en-US" sz="22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demuxing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up to DHCP at client</a:t>
            </a:r>
            <a:endParaRPr dirty="0"/>
          </a:p>
        </p:txBody>
      </p:sp>
      <p:sp>
        <p:nvSpPr>
          <p:cNvPr id="1482" name="Google Shape;1482;p57"/>
          <p:cNvSpPr txBox="1">
            <a:spLocks noGrp="1"/>
          </p:cNvSpPr>
          <p:nvPr>
            <p:ph type="title"/>
          </p:nvPr>
        </p:nvSpPr>
        <p:spPr>
          <a:xfrm>
            <a:off x="323850" y="77788"/>
            <a:ext cx="4354513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DHCP: example</a:t>
            </a:r>
            <a:endParaRPr/>
          </a:p>
        </p:txBody>
      </p:sp>
      <p:grpSp>
        <p:nvGrpSpPr>
          <p:cNvPr id="1483" name="Google Shape;1483;p57"/>
          <p:cNvGrpSpPr/>
          <p:nvPr/>
        </p:nvGrpSpPr>
        <p:grpSpPr>
          <a:xfrm>
            <a:off x="1973197" y="2295525"/>
            <a:ext cx="855728" cy="627114"/>
            <a:chOff x="4417" y="878"/>
            <a:chExt cx="617" cy="466"/>
          </a:xfrm>
        </p:grpSpPr>
        <p:pic>
          <p:nvPicPr>
            <p:cNvPr id="1484" name="Google Shape;1484;p57" descr="laptop_keyboar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5" name="Google Shape;1485;p57"/>
            <p:cNvSpPr/>
            <p:nvPr/>
          </p:nvSpPr>
          <p:spPr>
            <a:xfrm>
              <a:off x="4595" y="888"/>
              <a:ext cx="424" cy="297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57" descr="scree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7" name="Google Shape;1487;p57"/>
            <p:cNvSpPr/>
            <p:nvPr/>
          </p:nvSpPr>
          <p:spPr>
            <a:xfrm>
              <a:off x="4672" y="879"/>
              <a:ext cx="359" cy="55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4591" y="878"/>
              <a:ext cx="100" cy="230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7"/>
            <p:cNvSpPr/>
            <p:nvPr/>
          </p:nvSpPr>
          <p:spPr>
            <a:xfrm>
              <a:off x="4921" y="920"/>
              <a:ext cx="108" cy="265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7"/>
            <p:cNvSpPr/>
            <p:nvPr/>
          </p:nvSpPr>
          <p:spPr>
            <a:xfrm>
              <a:off x="4590" y="1097"/>
              <a:ext cx="394" cy="8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4933" y="922"/>
              <a:ext cx="101" cy="26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7"/>
            <p:cNvSpPr/>
            <p:nvPr/>
          </p:nvSpPr>
          <p:spPr>
            <a:xfrm>
              <a:off x="4590" y="1109"/>
              <a:ext cx="351" cy="8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3" name="Google Shape;1493;p57"/>
            <p:cNvGrpSpPr/>
            <p:nvPr/>
          </p:nvGrpSpPr>
          <p:grpSpPr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494" name="Google Shape;1494;p5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5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5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5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5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5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0" name="Google Shape;1500;p57"/>
            <p:cNvSpPr/>
            <p:nvPr/>
          </p:nvSpPr>
          <p:spPr>
            <a:xfrm>
              <a:off x="4788" y="1211"/>
              <a:ext cx="144" cy="11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4420" y="1220"/>
              <a:ext cx="369" cy="10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7"/>
            <p:cNvSpPr/>
            <p:nvPr/>
          </p:nvSpPr>
          <p:spPr>
            <a:xfrm>
              <a:off x="4420" y="1201"/>
              <a:ext cx="4" cy="21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7"/>
            <p:cNvSpPr/>
            <p:nvPr/>
          </p:nvSpPr>
          <p:spPr>
            <a:xfrm>
              <a:off x="4421" y="1114"/>
              <a:ext cx="171" cy="88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4432" y="1205"/>
              <a:ext cx="350" cy="1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7"/>
            <p:cNvSpPr/>
            <p:nvPr/>
          </p:nvSpPr>
          <p:spPr>
            <a:xfrm rot="10800000" flipH="1">
              <a:off x="4782" y="1198"/>
              <a:ext cx="142" cy="10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6" name="Google Shape;1506;p57"/>
          <p:cNvSpPr txBox="1"/>
          <p:nvPr/>
        </p:nvSpPr>
        <p:spPr>
          <a:xfrm>
            <a:off x="2562225" y="3967163"/>
            <a:ext cx="202565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 with DHCP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built into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/>
          </a:p>
        </p:txBody>
      </p:sp>
      <p:grpSp>
        <p:nvGrpSpPr>
          <p:cNvPr id="1507" name="Google Shape;1507;p57"/>
          <p:cNvGrpSpPr/>
          <p:nvPr/>
        </p:nvGrpSpPr>
        <p:grpSpPr>
          <a:xfrm>
            <a:off x="2674938" y="3525838"/>
            <a:ext cx="1066800" cy="406400"/>
            <a:chOff x="4396" y="1245"/>
            <a:chExt cx="672" cy="248"/>
          </a:xfrm>
        </p:grpSpPr>
        <p:sp>
          <p:nvSpPr>
            <p:cNvPr id="1508" name="Google Shape;1508;p57"/>
            <p:cNvSpPr/>
            <p:nvPr/>
          </p:nvSpPr>
          <p:spPr>
            <a:xfrm>
              <a:off x="4399" y="1355"/>
              <a:ext cx="666" cy="138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399" y="1339"/>
              <a:ext cx="669" cy="86"/>
            </a:xfrm>
            <a:prstGeom prst="rect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396" y="1245"/>
              <a:ext cx="667" cy="162"/>
            </a:xfrm>
            <a:prstGeom prst="ellipse">
              <a:avLst/>
            </a:prstGeom>
            <a:gradFill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511" name="Google Shape;1511;p57"/>
            <p:cNvGrpSpPr/>
            <p:nvPr/>
          </p:nvGrpSpPr>
          <p:grpSpPr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12" name="Google Shape;1512;p57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57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14" name="Google Shape;1514;p57"/>
            <p:cNvCxnSpPr/>
            <p:nvPr/>
          </p:nvCxnSpPr>
          <p:spPr>
            <a:xfrm>
              <a:off x="4399" y="1321"/>
              <a:ext cx="0" cy="10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57"/>
            <p:cNvCxnSpPr/>
            <p:nvPr/>
          </p:nvCxnSpPr>
          <p:spPr>
            <a:xfrm>
              <a:off x="5063" y="1326"/>
              <a:ext cx="0" cy="107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6" name="Google Shape;1516;p57"/>
          <p:cNvGrpSpPr/>
          <p:nvPr/>
        </p:nvGrpSpPr>
        <p:grpSpPr>
          <a:xfrm>
            <a:off x="2706688" y="3330575"/>
            <a:ext cx="423862" cy="647700"/>
            <a:chOff x="4140" y="429"/>
            <a:chExt cx="1425" cy="2396"/>
          </a:xfrm>
        </p:grpSpPr>
        <p:sp>
          <p:nvSpPr>
            <p:cNvPr id="1517" name="Google Shape;1517;p57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4204" y="429"/>
              <a:ext cx="1051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4209" y="693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57"/>
            <p:cNvGrpSpPr/>
            <p:nvPr/>
          </p:nvGrpSpPr>
          <p:grpSpPr>
            <a:xfrm>
              <a:off x="4748" y="670"/>
              <a:ext cx="582" cy="141"/>
              <a:chOff x="613" y="2570"/>
              <a:chExt cx="726" cy="135"/>
            </a:xfrm>
          </p:grpSpPr>
          <p:sp>
            <p:nvSpPr>
              <p:cNvPr id="1523" name="Google Shape;1523;p57"/>
              <p:cNvSpPr/>
              <p:nvPr/>
            </p:nvSpPr>
            <p:spPr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57"/>
              <p:cNvSpPr/>
              <p:nvPr/>
            </p:nvSpPr>
            <p:spPr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57"/>
            <p:cNvSpPr/>
            <p:nvPr/>
          </p:nvSpPr>
          <p:spPr>
            <a:xfrm>
              <a:off x="4225" y="1016"/>
              <a:ext cx="592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6" name="Google Shape;1526;p57"/>
            <p:cNvGrpSpPr/>
            <p:nvPr/>
          </p:nvGrpSpPr>
          <p:grpSpPr>
            <a:xfrm>
              <a:off x="4749" y="993"/>
              <a:ext cx="582" cy="135"/>
              <a:chOff x="616" y="2567"/>
              <a:chExt cx="726" cy="140"/>
            </a:xfrm>
          </p:grpSpPr>
          <p:sp>
            <p:nvSpPr>
              <p:cNvPr id="1527" name="Google Shape;1527;p57"/>
              <p:cNvSpPr/>
              <p:nvPr/>
            </p:nvSpPr>
            <p:spPr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57"/>
              <p:cNvSpPr/>
              <p:nvPr/>
            </p:nvSpPr>
            <p:spPr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57"/>
            <p:cNvSpPr/>
            <p:nvPr/>
          </p:nvSpPr>
          <p:spPr>
            <a:xfrm>
              <a:off x="4215" y="1357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4225" y="1656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1" name="Google Shape;1531;p57"/>
            <p:cNvGrpSpPr/>
            <p:nvPr/>
          </p:nvGrpSpPr>
          <p:grpSpPr>
            <a:xfrm>
              <a:off x="4733" y="1627"/>
              <a:ext cx="587" cy="153"/>
              <a:chOff x="611" y="2568"/>
              <a:chExt cx="731" cy="141"/>
            </a:xfrm>
          </p:grpSpPr>
          <p:sp>
            <p:nvSpPr>
              <p:cNvPr id="1532" name="Google Shape;1532;p57"/>
              <p:cNvSpPr/>
              <p:nvPr/>
            </p:nvSpPr>
            <p:spPr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57"/>
              <p:cNvSpPr/>
              <p:nvPr/>
            </p:nvSpPr>
            <p:spPr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4" name="Google Shape;1534;p57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5" name="Google Shape;1535;p57"/>
            <p:cNvGrpSpPr/>
            <p:nvPr/>
          </p:nvGrpSpPr>
          <p:grpSpPr>
            <a:xfrm>
              <a:off x="4737" y="1328"/>
              <a:ext cx="582" cy="153"/>
              <a:chOff x="612" y="2569"/>
              <a:chExt cx="725" cy="153"/>
            </a:xfrm>
          </p:grpSpPr>
          <p:sp>
            <p:nvSpPr>
              <p:cNvPr id="1536" name="Google Shape;1536;p57"/>
              <p:cNvSpPr/>
              <p:nvPr/>
            </p:nvSpPr>
            <p:spPr>
              <a:xfrm>
                <a:off x="612" y="2569"/>
                <a:ext cx="725" cy="1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57"/>
              <p:cNvSpPr/>
              <p:nvPr/>
            </p:nvSpPr>
            <p:spPr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8" name="Google Shape;1538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9" name="Google Shape;1549;p57"/>
          <p:cNvCxnSpPr/>
          <p:nvPr/>
        </p:nvCxnSpPr>
        <p:spPr>
          <a:xfrm rot="10800000" flipH="1">
            <a:off x="3775075" y="2500313"/>
            <a:ext cx="155575" cy="142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0" name="Google Shape;1550;p57"/>
          <p:cNvGrpSpPr/>
          <p:nvPr/>
        </p:nvGrpSpPr>
        <p:grpSpPr>
          <a:xfrm>
            <a:off x="3140075" y="2598738"/>
            <a:ext cx="963613" cy="300037"/>
            <a:chOff x="4410" y="1365"/>
            <a:chExt cx="663" cy="224"/>
          </a:xfrm>
        </p:grpSpPr>
        <p:sp>
          <p:nvSpPr>
            <p:cNvPr id="1551" name="Google Shape;1551;p57"/>
            <p:cNvSpPr/>
            <p:nvPr/>
          </p:nvSpPr>
          <p:spPr>
            <a:xfrm>
              <a:off x="4410" y="1500"/>
              <a:ext cx="495" cy="87"/>
            </a:xfrm>
            <a:prstGeom prst="rect">
              <a:avLst/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4410" y="1369"/>
              <a:ext cx="663" cy="134"/>
            </a:xfrm>
            <a:prstGeom prst="parallelogram">
              <a:avLst>
                <a:gd name="adj" fmla="val 122778"/>
              </a:avLst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4904" y="1365"/>
              <a:ext cx="169" cy="224"/>
            </a:xfrm>
            <a:custGeom>
              <a:avLst/>
              <a:gdLst/>
              <a:ahLst/>
              <a:cxnLst/>
              <a:rect l="l" t="t" r="r" b="b"/>
              <a:pathLst>
                <a:path w="169" h="224" extrusionOk="0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4475" y="1395"/>
              <a:ext cx="506" cy="80"/>
            </a:xfrm>
            <a:custGeom>
              <a:avLst/>
              <a:gdLst/>
              <a:ahLst/>
              <a:cxnLst/>
              <a:rect l="l" t="t" r="r" b="b"/>
              <a:pathLst>
                <a:path w="280" h="63" extrusionOk="0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4593" y="1391"/>
              <a:ext cx="293" cy="93"/>
            </a:xfrm>
            <a:custGeom>
              <a:avLst/>
              <a:gdLst/>
              <a:ahLst/>
              <a:cxnLst/>
              <a:rect l="l" t="t" r="r" b="b"/>
              <a:pathLst>
                <a:path w="293" h="93" extrusionOk="0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6" name="Google Shape;1556;p57"/>
          <p:cNvGrpSpPr/>
          <p:nvPr/>
        </p:nvGrpSpPr>
        <p:grpSpPr>
          <a:xfrm>
            <a:off x="352425" y="3319463"/>
            <a:ext cx="1081088" cy="1166812"/>
            <a:chOff x="42" y="744"/>
            <a:chExt cx="681" cy="735"/>
          </a:xfrm>
        </p:grpSpPr>
        <p:grpSp>
          <p:nvGrpSpPr>
            <p:cNvPr id="1557" name="Google Shape;1557;p57"/>
            <p:cNvGrpSpPr/>
            <p:nvPr/>
          </p:nvGrpSpPr>
          <p:grpSpPr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1558" name="Google Shape;1558;p57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559" name="Google Shape;1559;p57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560" name="Google Shape;1560;p57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1" name="Google Shape;1561;p57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sp>
              <p:nvSpPr>
                <p:cNvPr id="1562" name="Google Shape;1562;p57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57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4" name="Google Shape;1564;p57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565" name="Google Shape;1565;p57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566" name="Google Shape;1566;p57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7" name="Google Shape;1567;p57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568" name="Google Shape;1568;p57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569" name="Google Shape;1569;p57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0" name="Google Shape;1570;p57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71" name="Google Shape;1571;p57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572" name="Google Shape;1572;p57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3" name="Google Shape;1573;p57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74" name="Google Shape;1574;p57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575" name="Google Shape;1575;p57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576" name="Google Shape;1576;p57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577" name="Google Shape;1577;p57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578" name="Google Shape;1578;p57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579" name="Google Shape;1579;p57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/>
                      </a:p>
                    </p:txBody>
                  </p:sp>
                </p:grpSp>
                <p:grpSp>
                  <p:nvGrpSpPr>
                    <p:cNvPr id="1580" name="Google Shape;1580;p57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581" name="Google Shape;1581;p57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582" name="Google Shape;1582;p57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1583" name="Google Shape;1583;p57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4" name="Google Shape;1584;p57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585" name="Google Shape;1585;p57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57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7" name="Google Shape;1587;p57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88" name="Google Shape;1588;p57"/>
            <p:cNvSpPr/>
            <p:nvPr/>
          </p:nvSpPr>
          <p:spPr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>
              <a:gsLst>
                <a:gs pos="0">
                  <a:srgbClr val="FF0000">
                    <a:alpha val="24705"/>
                  </a:srgbClr>
                </a:gs>
                <a:gs pos="100000">
                  <a:srgbClr val="FF0000">
                    <a:alpha val="2470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9" name="Google Shape;1589;p57"/>
          <p:cNvGrpSpPr/>
          <p:nvPr/>
        </p:nvGrpSpPr>
        <p:grpSpPr>
          <a:xfrm>
            <a:off x="449263" y="4405313"/>
            <a:ext cx="1081087" cy="244475"/>
            <a:chOff x="504" y="3523"/>
            <a:chExt cx="681" cy="154"/>
          </a:xfrm>
        </p:grpSpPr>
        <p:grpSp>
          <p:nvGrpSpPr>
            <p:cNvPr id="1590" name="Google Shape;1590;p57"/>
            <p:cNvGrpSpPr/>
            <p:nvPr/>
          </p:nvGrpSpPr>
          <p:grpSpPr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1591" name="Google Shape;1591;p57"/>
              <p:cNvGrpSpPr/>
              <p:nvPr/>
            </p:nvGrpSpPr>
            <p:grpSpPr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1592" name="Google Shape;1592;p57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593" name="Google Shape;1593;p57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4" name="Google Shape;1594;p57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595" name="Google Shape;1595;p57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596" name="Google Shape;1596;p57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7" name="Google Shape;1597;p57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598" name="Google Shape;1598;p57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57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0" name="Google Shape;1600;p57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3" name="Google Shape;1603;p57"/>
          <p:cNvGrpSpPr/>
          <p:nvPr/>
        </p:nvGrpSpPr>
        <p:grpSpPr>
          <a:xfrm>
            <a:off x="1477963" y="3236913"/>
            <a:ext cx="1316037" cy="1314450"/>
            <a:chOff x="931" y="1941"/>
            <a:chExt cx="829" cy="828"/>
          </a:xfrm>
        </p:grpSpPr>
        <p:sp>
          <p:nvSpPr>
            <p:cNvPr id="1604" name="Google Shape;1604;p57"/>
            <p:cNvSpPr/>
            <p:nvPr/>
          </p:nvSpPr>
          <p:spPr>
            <a:xfrm>
              <a:off x="1424" y="1965"/>
              <a:ext cx="336" cy="801"/>
            </a:xfrm>
            <a:custGeom>
              <a:avLst/>
              <a:gdLst/>
              <a:ahLst/>
              <a:cxnLst/>
              <a:rect l="l" t="t" r="r" b="b"/>
              <a:pathLst>
                <a:path w="551" h="801" extrusionOk="0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65882"/>
                  </a:srgbClr>
                </a:gs>
                <a:gs pos="100000">
                  <a:srgbClr val="000099">
                    <a:alpha val="6588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5" name="Google Shape;1605;p57"/>
            <p:cNvGrpSpPr/>
            <p:nvPr/>
          </p:nvGrpSpPr>
          <p:grpSpPr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1606" name="Google Shape;1606;p57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57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/>
              </a:p>
            </p:txBody>
          </p:sp>
          <p:cxnSp>
            <p:nvCxnSpPr>
              <p:cNvPr id="1608" name="Google Shape;1608;p57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57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57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57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12" name="Google Shape;1612;p57"/>
          <p:cNvGrpSpPr/>
          <p:nvPr/>
        </p:nvGrpSpPr>
        <p:grpSpPr>
          <a:xfrm>
            <a:off x="803275" y="3344863"/>
            <a:ext cx="544513" cy="244475"/>
            <a:chOff x="844" y="3337"/>
            <a:chExt cx="343" cy="154"/>
          </a:xfrm>
        </p:grpSpPr>
        <p:sp>
          <p:nvSpPr>
            <p:cNvPr id="1613" name="Google Shape;1613;p57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7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/>
            </a:p>
          </p:txBody>
        </p:sp>
      </p:grpSp>
      <p:grpSp>
        <p:nvGrpSpPr>
          <p:cNvPr id="1615" name="Google Shape;1615;p57"/>
          <p:cNvGrpSpPr/>
          <p:nvPr/>
        </p:nvGrpSpPr>
        <p:grpSpPr>
          <a:xfrm>
            <a:off x="1195388" y="1247775"/>
            <a:ext cx="976312" cy="1460500"/>
            <a:chOff x="651" y="681"/>
            <a:chExt cx="615" cy="920"/>
          </a:xfrm>
        </p:grpSpPr>
        <p:sp>
          <p:nvSpPr>
            <p:cNvPr id="1616" name="Google Shape;1616;p57"/>
            <p:cNvSpPr/>
            <p:nvPr/>
          </p:nvSpPr>
          <p:spPr>
            <a:xfrm>
              <a:off x="662" y="698"/>
              <a:ext cx="604" cy="903"/>
            </a:xfrm>
            <a:custGeom>
              <a:avLst/>
              <a:gdLst/>
              <a:ahLst/>
              <a:cxnLst/>
              <a:rect l="l" t="t" r="r" b="b"/>
              <a:pathLst>
                <a:path w="604" h="903" extrusionOk="0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65882"/>
                  </a:srgbClr>
                </a:gs>
                <a:gs pos="100000">
                  <a:srgbClr val="000099">
                    <a:alpha val="6588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57"/>
            <p:cNvGrpSpPr/>
            <p:nvPr/>
          </p:nvGrpSpPr>
          <p:grpSpPr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1618" name="Google Shape;1618;p57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57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/>
              </a:p>
            </p:txBody>
          </p:sp>
          <p:cxnSp>
            <p:nvCxnSpPr>
              <p:cNvPr id="1620" name="Google Shape;1620;p57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57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57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57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4" name="Google Shape;1624;p57"/>
          <p:cNvGrpSpPr/>
          <p:nvPr/>
        </p:nvGrpSpPr>
        <p:grpSpPr>
          <a:xfrm>
            <a:off x="71438" y="1136650"/>
            <a:ext cx="1081087" cy="1217613"/>
            <a:chOff x="1404" y="3105"/>
            <a:chExt cx="681" cy="767"/>
          </a:xfrm>
        </p:grpSpPr>
        <p:grpSp>
          <p:nvGrpSpPr>
            <p:cNvPr id="1625" name="Google Shape;1625;p57"/>
            <p:cNvGrpSpPr/>
            <p:nvPr/>
          </p:nvGrpSpPr>
          <p:grpSpPr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1626" name="Google Shape;1626;p57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627" name="Google Shape;1627;p57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628" name="Google Shape;1628;p57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9" name="Google Shape;1629;p57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sp>
              <p:nvSpPr>
                <p:cNvPr id="1630" name="Google Shape;1630;p57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57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32" name="Google Shape;1632;p57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633" name="Google Shape;1633;p57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634" name="Google Shape;1634;p57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5" name="Google Shape;1635;p57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/>
                  </a:p>
                </p:txBody>
              </p:sp>
            </p:grpSp>
            <p:grpSp>
              <p:nvGrpSpPr>
                <p:cNvPr id="1636" name="Google Shape;1636;p57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637" name="Google Shape;1637;p57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8" name="Google Shape;1638;p57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39" name="Google Shape;1639;p57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640" name="Google Shape;1640;p57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57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42" name="Google Shape;1642;p57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643" name="Google Shape;1643;p57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644" name="Google Shape;1644;p57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645" name="Google Shape;1645;p57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646" name="Google Shape;1646;p57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647" name="Google Shape;1647;p57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/>
                      </a:p>
                    </p:txBody>
                  </p:sp>
                </p:grpSp>
                <p:grpSp>
                  <p:nvGrpSpPr>
                    <p:cNvPr id="1648" name="Google Shape;1648;p57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649" name="Google Shape;1649;p57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650" name="Google Shape;1650;p57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1651" name="Google Shape;1651;p57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2" name="Google Shape;1652;p57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53" name="Google Shape;1653;p57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4" name="Google Shape;1654;p57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5" name="Google Shape;1655;p57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56" name="Google Shape;1656;p57"/>
            <p:cNvSpPr/>
            <p:nvPr/>
          </p:nvSpPr>
          <p:spPr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>
              <a:gsLst>
                <a:gs pos="0">
                  <a:srgbClr val="FF0000">
                    <a:alpha val="24705"/>
                  </a:srgbClr>
                </a:gs>
                <a:gs pos="100000">
                  <a:srgbClr val="FF0000">
                    <a:alpha val="24705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7" name="Google Shape;1657;p57"/>
            <p:cNvGrpSpPr/>
            <p:nvPr/>
          </p:nvGrpSpPr>
          <p:grpSpPr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1658" name="Google Shape;1658;p57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57"/>
              <p:cNvSpPr txBox="1"/>
              <p:nvPr/>
            </p:nvSpPr>
            <p:spPr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/>
              </a:p>
            </p:txBody>
          </p:sp>
        </p:grpSp>
      </p:grpSp>
      <p:sp>
        <p:nvSpPr>
          <p:cNvPr id="1660" name="Google Shape;1660;p57"/>
          <p:cNvSpPr/>
          <p:nvPr/>
        </p:nvSpPr>
        <p:spPr>
          <a:xfrm>
            <a:off x="5006975" y="4671507"/>
            <a:ext cx="3421063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client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now </a:t>
            </a:r>
            <a:r>
              <a:rPr lang="en-US" sz="2200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knows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200" u="sng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its IP address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name and </a:t>
            </a:r>
            <a:r>
              <a:rPr lang="en-US" sz="2200" u="sng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IP address of DNS server</a:t>
            </a:r>
            <a:r>
              <a:rPr lang="en-US" sz="2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200" u="sng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IP address of its first-hop router</a:t>
            </a:r>
            <a:endParaRPr dirty="0"/>
          </a:p>
          <a:p>
            <a:pPr marL="342900" marR="0" lvl="0" indent="-252095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endParaRPr sz="22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2253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1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2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2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58"/>
          <p:cNvSpPr txBox="1">
            <a:spLocks noGrp="1"/>
          </p:cNvSpPr>
          <p:nvPr>
            <p:ph type="ft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 Layer</a:t>
            </a:r>
            <a:endParaRPr/>
          </a:p>
        </p:txBody>
      </p:sp>
      <p:sp>
        <p:nvSpPr>
          <p:cNvPr id="1666" name="Google Shape;1666;p58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115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67" name="Google Shape;1667;p58" descr="underline_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13" y="650875"/>
            <a:ext cx="36560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58"/>
          <p:cNvSpPr txBox="1">
            <a:spLocks noGrp="1"/>
          </p:cNvSpPr>
          <p:nvPr>
            <p:ph type="title"/>
          </p:nvPr>
        </p:nvSpPr>
        <p:spPr>
          <a:xfrm>
            <a:off x="358775" y="133350"/>
            <a:ext cx="3703638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DHCP: Example Wireshark output </a:t>
            </a:r>
            <a:r>
              <a:rPr lang="en-US" sz="1600"/>
              <a:t>(home LAN)</a:t>
            </a:r>
            <a:endParaRPr/>
          </a:p>
        </p:txBody>
      </p:sp>
      <p:sp>
        <p:nvSpPr>
          <p:cNvPr id="1669" name="Google Shape;1669;p58"/>
          <p:cNvSpPr txBox="1"/>
          <p:nvPr/>
        </p:nvSpPr>
        <p:spPr>
          <a:xfrm>
            <a:off x="4584700" y="1428750"/>
            <a:ext cx="4533900" cy="437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type: </a:t>
            </a: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Boot Reply (2)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type: Ethernet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address length: 6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Hops: 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Transaction ID: 0x6b3a11b7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Seconds elapsed: 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Bootp flags: 0x0000 (Unicast)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Client IP address: 192.168.1.101 (192.168.1.101)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(client)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Next server IP address: 192.168.1.1 (192.168.1.1)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Relay agent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MAC address: Wistron_23:68:8a (00:16:d3:23:68:8a)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host name not given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 file name not given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Magic cookie: (OK)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(t=53,l=1) DHCP Message Type = DHCP ACK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(t=54,l=4) Server Identifier = 192.168.1.1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(t=1,l=4) Subnet Mask = 255.255.255.0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(t=3,l=4) Router = 192.168.1.1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(6) Domain Name Server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Length: 12; Value: 445747E2445749F244574092;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IP Address: 68.87.71.226;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IP Address: 68.87.73.242;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IP Address: 68.87.64.146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(t=15,l=20) Domain Name = "hsd1.ma.comcast.net."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58"/>
          <p:cNvSpPr txBox="1"/>
          <p:nvPr/>
        </p:nvSpPr>
        <p:spPr>
          <a:xfrm>
            <a:off x="7907338" y="977900"/>
            <a:ext cx="628650" cy="3381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reply</a:t>
            </a:r>
            <a:endParaRPr/>
          </a:p>
        </p:txBody>
      </p:sp>
      <p:sp>
        <p:nvSpPr>
          <p:cNvPr id="1671" name="Google Shape;1671;p58"/>
          <p:cNvSpPr txBox="1"/>
          <p:nvPr/>
        </p:nvSpPr>
        <p:spPr>
          <a:xfrm>
            <a:off x="34925" y="1397000"/>
            <a:ext cx="4435475" cy="47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type: </a:t>
            </a:r>
            <a:r>
              <a:rPr lang="en-US" sz="12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Boot Request (1)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type: Ethernet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address length: 6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Hops: 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Transaction ID: 0x6b3a11b7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Seconds elapsed: 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Bootp flags: 0x0000 (Unicast)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(client)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server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Relay agent IP address: 0.0.0.0 (0.0.0.0)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Client MAC address: Wistron_23:68:8a (00:16:d3:23:68:8a)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host name not given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 file name not given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Magic cookie: (OK)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Option: (t=53,l=1) </a:t>
            </a: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DHCP Message Type = DHCP Request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Option: (61) Client identifier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Length: 7; Value: 010016D323688A;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Hardware type: Ethernet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Client MAC address: Wistron_23:68:8a (00:16:d3:23:68:8a)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Option: (t=50,l=4) Requested IP Address = 192.168.1.101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Option: (t=12,l=5) Host Name = "nomad"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Option: (55) Parameter Request List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Length: 11; Value: 010F03062C2E2F1F21F92B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= Subnet Mask; 15 = Domain Name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3 = Router; 6 = Domain Name Server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44 = NetBIOS over TCP/IP Name Server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……</a:t>
            </a:r>
            <a:endParaRPr/>
          </a:p>
        </p:txBody>
      </p:sp>
      <p:sp>
        <p:nvSpPr>
          <p:cNvPr id="1672" name="Google Shape;1672;p58"/>
          <p:cNvSpPr txBox="1"/>
          <p:nvPr/>
        </p:nvSpPr>
        <p:spPr>
          <a:xfrm>
            <a:off x="2613025" y="944563"/>
            <a:ext cx="868363" cy="33813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3" name="Google Shape;1673;p58"/>
          <p:cNvCxnSpPr/>
          <p:nvPr/>
        </p:nvCxnSpPr>
        <p:spPr>
          <a:xfrm rot="-5400000" flipH="1">
            <a:off x="1774031" y="3507582"/>
            <a:ext cx="5322887" cy="8255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74" name="Google Shape;1674;p58"/>
          <p:cNvSpPr/>
          <p:nvPr/>
        </p:nvSpPr>
        <p:spPr>
          <a:xfrm>
            <a:off x="1310788" y="3881236"/>
            <a:ext cx="2892909" cy="247852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58"/>
          <p:cNvSpPr/>
          <p:nvPr/>
        </p:nvSpPr>
        <p:spPr>
          <a:xfrm>
            <a:off x="63501" y="5050532"/>
            <a:ext cx="3779838" cy="1007370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58"/>
          <p:cNvSpPr/>
          <p:nvPr/>
        </p:nvSpPr>
        <p:spPr>
          <a:xfrm>
            <a:off x="4660902" y="2606040"/>
            <a:ext cx="3468686" cy="222884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58"/>
          <p:cNvSpPr/>
          <p:nvPr/>
        </p:nvSpPr>
        <p:spPr>
          <a:xfrm>
            <a:off x="4584699" y="3926956"/>
            <a:ext cx="4416425" cy="1805189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33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59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116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4" name="Google Shape;1684;p59"/>
          <p:cNvPicPr preferRelativeResize="0"/>
          <p:nvPr/>
        </p:nvPicPr>
        <p:blipFill rotWithShape="1">
          <a:blip r:embed="rId3">
            <a:alphaModFix/>
          </a:blip>
          <a:srcRect l="27948" t="4465" r="13955" b="57925"/>
          <a:stretch/>
        </p:blipFill>
        <p:spPr>
          <a:xfrm>
            <a:off x="1009650" y="763588"/>
            <a:ext cx="70834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59"/>
          <p:cNvPicPr preferRelativeResize="0"/>
          <p:nvPr/>
        </p:nvPicPr>
        <p:blipFill rotWithShape="1">
          <a:blip r:embed="rId4">
            <a:alphaModFix/>
          </a:blip>
          <a:srcRect l="29886" t="18269" r="14615" b="53254"/>
          <a:stretch/>
        </p:blipFill>
        <p:spPr>
          <a:xfrm>
            <a:off x="1201738" y="4216400"/>
            <a:ext cx="6765925" cy="217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59" descr="underline_ba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75" y="517525"/>
            <a:ext cx="36560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59"/>
          <p:cNvSpPr txBox="1">
            <a:spLocks noGrp="1"/>
          </p:cNvSpPr>
          <p:nvPr>
            <p:ph type="title"/>
          </p:nvPr>
        </p:nvSpPr>
        <p:spPr>
          <a:xfrm>
            <a:off x="782638" y="0"/>
            <a:ext cx="46355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DHCP: Example Assignment </a:t>
            </a:r>
            <a:r>
              <a:rPr lang="en-US" sz="1600"/>
              <a:t>(home LAN)</a:t>
            </a:r>
            <a:endParaRPr/>
          </a:p>
        </p:txBody>
      </p:sp>
      <p:sp>
        <p:nvSpPr>
          <p:cNvPr id="1688" name="Google Shape;1688;p59"/>
          <p:cNvSpPr txBox="1"/>
          <p:nvPr/>
        </p:nvSpPr>
        <p:spPr>
          <a:xfrm>
            <a:off x="1214438" y="3821113"/>
            <a:ext cx="2265362" cy="30797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DHCP Server Assignment</a:t>
            </a:r>
            <a:endParaRPr/>
          </a:p>
        </p:txBody>
      </p:sp>
      <p:sp>
        <p:nvSpPr>
          <p:cNvPr id="1689" name="Google Shape;1689;p59"/>
          <p:cNvSpPr txBox="1"/>
          <p:nvPr/>
        </p:nvSpPr>
        <p:spPr>
          <a:xfrm>
            <a:off x="6170613" y="371475"/>
            <a:ext cx="2112962" cy="30638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TCP/IP Client Setting</a:t>
            </a:r>
            <a:endParaRPr/>
          </a:p>
        </p:txBody>
      </p:sp>
      <p:sp>
        <p:nvSpPr>
          <p:cNvPr id="1690" name="Google Shape;1690;p59"/>
          <p:cNvSpPr/>
          <p:nvPr/>
        </p:nvSpPr>
        <p:spPr>
          <a:xfrm>
            <a:off x="1841500" y="5270090"/>
            <a:ext cx="2501900" cy="176981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59"/>
          <p:cNvSpPr/>
          <p:nvPr/>
        </p:nvSpPr>
        <p:spPr>
          <a:xfrm>
            <a:off x="1841500" y="5504887"/>
            <a:ext cx="2501900" cy="176981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59"/>
          <p:cNvSpPr/>
          <p:nvPr/>
        </p:nvSpPr>
        <p:spPr>
          <a:xfrm>
            <a:off x="1841500" y="5739684"/>
            <a:ext cx="2501900" cy="176981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9"/>
          <p:cNvSpPr/>
          <p:nvPr/>
        </p:nvSpPr>
        <p:spPr>
          <a:xfrm>
            <a:off x="1201738" y="2616840"/>
            <a:ext cx="2501900" cy="176981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59"/>
          <p:cNvSpPr/>
          <p:nvPr/>
        </p:nvSpPr>
        <p:spPr>
          <a:xfrm>
            <a:off x="3185652" y="2958896"/>
            <a:ext cx="1052051" cy="256253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59"/>
          <p:cNvSpPr/>
          <p:nvPr/>
        </p:nvSpPr>
        <p:spPr>
          <a:xfrm>
            <a:off x="4572000" y="1882187"/>
            <a:ext cx="1917290" cy="271078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59"/>
          <p:cNvSpPr/>
          <p:nvPr/>
        </p:nvSpPr>
        <p:spPr>
          <a:xfrm>
            <a:off x="1849438" y="5967211"/>
            <a:ext cx="883930" cy="300444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59"/>
          <p:cNvSpPr/>
          <p:nvPr/>
        </p:nvSpPr>
        <p:spPr>
          <a:xfrm>
            <a:off x="4774534" y="4592491"/>
            <a:ext cx="2776639" cy="1675163"/>
          </a:xfrm>
          <a:prstGeom prst="rect">
            <a:avLst/>
          </a:prstGeom>
          <a:solidFill>
            <a:srgbClr val="FFFF00">
              <a:alpha val="17647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73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underline_base">
            <a:extLst>
              <a:ext uri="{FF2B5EF4-FFF2-40B4-BE49-F238E27FC236}">
                <a16:creationId xmlns:a16="http://schemas.microsoft.com/office/drawing/2014/main" id="{8FCDA647-72B3-134A-A35E-14EE0BC46D9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Rectangle 3">
            <a:extLst>
              <a:ext uri="{FF2B5EF4-FFF2-40B4-BE49-F238E27FC236}">
                <a16:creationId xmlns:a16="http://schemas.microsoft.com/office/drawing/2014/main" id="{14923639-BD7C-7F46-AC55-9D8ED661C2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199"/>
            <a:ext cx="6534665" cy="51165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    input ports, switching, output ports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IPv4 addressing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network address translation (NAT)</a:t>
            </a: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IPv6</a:t>
            </a:r>
          </a:p>
          <a:p>
            <a:pPr marL="111125" indent="0">
              <a:buNone/>
            </a:pPr>
            <a:r>
              <a:rPr lang="en-MY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38E14A3-C773-274A-A351-0A83DF3D6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98310" name="Slide Number Placeholder 5">
            <a:extLst>
              <a:ext uri="{FF2B5EF4-FFF2-40B4-BE49-F238E27FC236}">
                <a16:creationId xmlns:a16="http://schemas.microsoft.com/office/drawing/2014/main" id="{90805100-4CE5-FA40-A536-1CF949E0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687387" cy="2412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1EA39130-1C38-4049-9555-8D70E59A75FA}" type="slidenum">
              <a:rPr lang="en-US" altLang="en-US">
                <a:latin typeface="Tahoma" panose="020B0604030504040204" pitchFamily="34" charset="0"/>
              </a:rPr>
              <a:pPr/>
              <a:t>117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16450A64-9C8D-B147-AD84-26C506A8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61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reeform 80">
            <a:extLst>
              <a:ext uri="{FF2B5EF4-FFF2-40B4-BE49-F238E27FC236}">
                <a16:creationId xmlns:a16="http://schemas.microsoft.com/office/drawing/2014/main" id="{EDDB9435-177E-B147-AA31-BFA00F0C291A}"/>
              </a:ext>
            </a:extLst>
          </p:cNvPr>
          <p:cNvSpPr>
            <a:spLocks/>
          </p:cNvSpPr>
          <p:nvPr/>
        </p:nvSpPr>
        <p:spPr bwMode="auto">
          <a:xfrm>
            <a:off x="4152900" y="1871663"/>
            <a:ext cx="3738563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Rectangle 2">
            <a:extLst>
              <a:ext uri="{FF2B5EF4-FFF2-40B4-BE49-F238E27FC236}">
                <a16:creationId xmlns:a16="http://schemas.microsoft.com/office/drawing/2014/main" id="{E640E0D9-ECAA-9F4F-9DF0-709A46B47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sp>
        <p:nvSpPr>
          <p:cNvPr id="93188" name="Freeform 4">
            <a:extLst>
              <a:ext uri="{FF2B5EF4-FFF2-40B4-BE49-F238E27FC236}">
                <a16:creationId xmlns:a16="http://schemas.microsoft.com/office/drawing/2014/main" id="{6CBC3012-7D1C-EF47-A75E-68C781227849}"/>
              </a:ext>
            </a:extLst>
          </p:cNvPr>
          <p:cNvSpPr>
            <a:spLocks/>
          </p:cNvSpPr>
          <p:nvPr/>
        </p:nvSpPr>
        <p:spPr bwMode="auto">
          <a:xfrm>
            <a:off x="0" y="2579688"/>
            <a:ext cx="3849688" cy="1425575"/>
          </a:xfrm>
          <a:custGeom>
            <a:avLst/>
            <a:gdLst>
              <a:gd name="T0" fmla="*/ 2147483647 w 2425"/>
              <a:gd name="T1" fmla="*/ 2147483647 h 898"/>
              <a:gd name="T2" fmla="*/ 2147483647 w 2425"/>
              <a:gd name="T3" fmla="*/ 2147483647 h 898"/>
              <a:gd name="T4" fmla="*/ 2147483647 w 2425"/>
              <a:gd name="T5" fmla="*/ 2147483647 h 898"/>
              <a:gd name="T6" fmla="*/ 2147483647 w 2425"/>
              <a:gd name="T7" fmla="*/ 2147483647 h 898"/>
              <a:gd name="T8" fmla="*/ 2147483647 w 2425"/>
              <a:gd name="T9" fmla="*/ 2147483647 h 898"/>
              <a:gd name="T10" fmla="*/ 2147483647 w 2425"/>
              <a:gd name="T11" fmla="*/ 2147483647 h 898"/>
              <a:gd name="T12" fmla="*/ 2147483647 w 2425"/>
              <a:gd name="T13" fmla="*/ 2147483647 h 898"/>
              <a:gd name="T14" fmla="*/ 2147483647 w 2425"/>
              <a:gd name="T15" fmla="*/ 2147483647 h 89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25"/>
              <a:gd name="T25" fmla="*/ 0 h 898"/>
              <a:gd name="T26" fmla="*/ 2425 w 2425"/>
              <a:gd name="T27" fmla="*/ 898 h 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25" h="898">
                <a:moveTo>
                  <a:pt x="2056" y="289"/>
                </a:moveTo>
                <a:cubicBezTo>
                  <a:pt x="1826" y="223"/>
                  <a:pt x="1133" y="113"/>
                  <a:pt x="810" y="75"/>
                </a:cubicBezTo>
                <a:cubicBezTo>
                  <a:pt x="487" y="37"/>
                  <a:pt x="230" y="0"/>
                  <a:pt x="115" y="60"/>
                </a:cubicBezTo>
                <a:cubicBezTo>
                  <a:pt x="0" y="120"/>
                  <a:pt x="121" y="301"/>
                  <a:pt x="121" y="433"/>
                </a:cubicBezTo>
                <a:cubicBezTo>
                  <a:pt x="121" y="565"/>
                  <a:pt x="25" y="802"/>
                  <a:pt x="115" y="850"/>
                </a:cubicBezTo>
                <a:cubicBezTo>
                  <a:pt x="205" y="898"/>
                  <a:pt x="316" y="784"/>
                  <a:pt x="662" y="721"/>
                </a:cubicBezTo>
                <a:cubicBezTo>
                  <a:pt x="1008" y="658"/>
                  <a:pt x="1961" y="544"/>
                  <a:pt x="2193" y="472"/>
                </a:cubicBezTo>
                <a:cubicBezTo>
                  <a:pt x="2425" y="400"/>
                  <a:pt x="2292" y="327"/>
                  <a:pt x="2056" y="289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9" name="Line 8">
            <a:extLst>
              <a:ext uri="{FF2B5EF4-FFF2-40B4-BE49-F238E27FC236}">
                <a16:creationId xmlns:a16="http://schemas.microsoft.com/office/drawing/2014/main" id="{29BD031D-E30A-FE48-B18B-A97A6B724B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3182938"/>
            <a:ext cx="1214438" cy="11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190" name="Line 9">
            <a:extLst>
              <a:ext uri="{FF2B5EF4-FFF2-40B4-BE49-F238E27FC236}">
                <a16:creationId xmlns:a16="http://schemas.microsoft.com/office/drawing/2014/main" id="{6536366C-7736-9947-8A18-F64DC060F5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3233738"/>
            <a:ext cx="300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191" name="Line 10">
            <a:extLst>
              <a:ext uri="{FF2B5EF4-FFF2-40B4-BE49-F238E27FC236}">
                <a16:creationId xmlns:a16="http://schemas.microsoft.com/office/drawing/2014/main" id="{207D10C2-DF14-1146-A5D7-1CEFCEE15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7238" y="2446338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192" name="Line 11">
            <a:extLst>
              <a:ext uri="{FF2B5EF4-FFF2-40B4-BE49-F238E27FC236}">
                <a16:creationId xmlns:a16="http://schemas.microsoft.com/office/drawing/2014/main" id="{343CD8D0-FE48-294B-8159-9B86560C6C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13588" y="3951288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193" name="Text Box 12">
            <a:extLst>
              <a:ext uri="{FF2B5EF4-FFF2-40B4-BE49-F238E27FC236}">
                <a16:creationId xmlns:a16="http://schemas.microsoft.com/office/drawing/2014/main" id="{F5150BBF-3198-D245-9459-7006F411E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2176463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10.0.0.1</a:t>
            </a:r>
          </a:p>
        </p:txBody>
      </p:sp>
      <p:sp>
        <p:nvSpPr>
          <p:cNvPr id="93194" name="Text Box 13">
            <a:extLst>
              <a:ext uri="{FF2B5EF4-FFF2-40B4-BE49-F238E27FC236}">
                <a16:creationId xmlns:a16="http://schemas.microsoft.com/office/drawing/2014/main" id="{7498A247-2342-4F48-A902-145488C2D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2944813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10.0.0.2</a:t>
            </a:r>
          </a:p>
        </p:txBody>
      </p:sp>
      <p:sp>
        <p:nvSpPr>
          <p:cNvPr id="93195" name="Text Box 14">
            <a:extLst>
              <a:ext uri="{FF2B5EF4-FFF2-40B4-BE49-F238E27FC236}">
                <a16:creationId xmlns:a16="http://schemas.microsoft.com/office/drawing/2014/main" id="{E5DD0E65-ABCE-D844-968A-C7692AE14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0" y="3751263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10.0.0.3</a:t>
            </a:r>
          </a:p>
        </p:txBody>
      </p:sp>
      <p:sp>
        <p:nvSpPr>
          <p:cNvPr id="93196" name="Text Box 15">
            <a:extLst>
              <a:ext uri="{FF2B5EF4-FFF2-40B4-BE49-F238E27FC236}">
                <a16:creationId xmlns:a16="http://schemas.microsoft.com/office/drawing/2014/main" id="{0B3CB700-0A8C-CF4E-AE75-A98653535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988" y="2667000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10.0.0.4</a:t>
            </a:r>
          </a:p>
        </p:txBody>
      </p:sp>
      <p:sp>
        <p:nvSpPr>
          <p:cNvPr id="93197" name="Line 16">
            <a:extLst>
              <a:ext uri="{FF2B5EF4-FFF2-40B4-BE49-F238E27FC236}">
                <a16:creationId xmlns:a16="http://schemas.microsoft.com/office/drawing/2014/main" id="{3394ED4E-FCE5-0E4C-99AC-053FD56BD4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1813" y="2944813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198" name="Text Box 17">
            <a:extLst>
              <a:ext uri="{FF2B5EF4-FFF2-40B4-BE49-F238E27FC236}">
                <a16:creationId xmlns:a16="http://schemas.microsoft.com/office/drawing/2014/main" id="{A0D95B27-5480-D744-8078-FB1726FE5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3324225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138.76.29.7</a:t>
            </a:r>
          </a:p>
        </p:txBody>
      </p:sp>
      <p:sp>
        <p:nvSpPr>
          <p:cNvPr id="93199" name="Line 18">
            <a:extLst>
              <a:ext uri="{FF2B5EF4-FFF2-40B4-BE49-F238E27FC236}">
                <a16:creationId xmlns:a16="http://schemas.microsoft.com/office/drawing/2014/main" id="{0C15B3CC-9398-874B-981D-10946FC257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3271838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0" name="Line 79">
            <a:extLst>
              <a:ext uri="{FF2B5EF4-FFF2-40B4-BE49-F238E27FC236}">
                <a16:creationId xmlns:a16="http://schemas.microsoft.com/office/drawing/2014/main" id="{1D8FF10B-5446-D442-9DF7-7C0D8FD4E1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438" y="322262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1" name="Text Box 81">
            <a:extLst>
              <a:ext uri="{FF2B5EF4-FFF2-40B4-BE49-F238E27FC236}">
                <a16:creationId xmlns:a16="http://schemas.microsoft.com/office/drawing/2014/main" id="{8D2A0690-4A9D-4F44-9992-962AFE3DD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674813"/>
            <a:ext cx="2279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local network</a:t>
            </a:r>
          </a:p>
          <a:p>
            <a:pPr algn="ctr"/>
            <a:r>
              <a:rPr lang="en-US" altLang="en-US"/>
              <a:t>(e.g., home network)</a:t>
            </a:r>
          </a:p>
          <a:p>
            <a:pPr algn="ctr"/>
            <a:r>
              <a:rPr lang="en-US" altLang="en-US"/>
              <a:t>10.0.0/24</a:t>
            </a:r>
          </a:p>
        </p:txBody>
      </p:sp>
      <p:sp>
        <p:nvSpPr>
          <p:cNvPr id="93202" name="Line 82">
            <a:extLst>
              <a:ext uri="{FF2B5EF4-FFF2-40B4-BE49-F238E27FC236}">
                <a16:creationId xmlns:a16="http://schemas.microsoft.com/office/drawing/2014/main" id="{BDB54A4A-694C-9F46-A21D-5E07EE257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0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3" name="Line 83">
            <a:extLst>
              <a:ext uri="{FF2B5EF4-FFF2-40B4-BE49-F238E27FC236}">
                <a16:creationId xmlns:a16="http://schemas.microsoft.com/office/drawing/2014/main" id="{87F0464F-9720-8444-A7DF-5E1CCD9D5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60538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4" name="Line 84">
            <a:extLst>
              <a:ext uri="{FF2B5EF4-FFF2-40B4-BE49-F238E27FC236}">
                <a16:creationId xmlns:a16="http://schemas.microsoft.com/office/drawing/2014/main" id="{5520B6F5-BFA2-3C43-A17F-17F2A03162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3538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5" name="Line 86">
            <a:extLst>
              <a:ext uri="{FF2B5EF4-FFF2-40B4-BE49-F238E27FC236}">
                <a16:creationId xmlns:a16="http://schemas.microsoft.com/office/drawing/2014/main" id="{CC0F9C2D-F029-4A4B-A1A2-5E1939DE9E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81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6" name="Line 87">
            <a:extLst>
              <a:ext uri="{FF2B5EF4-FFF2-40B4-BE49-F238E27FC236}">
                <a16:creationId xmlns:a16="http://schemas.microsoft.com/office/drawing/2014/main" id="{AE7E196B-E707-8648-B08F-89BFFE688B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6763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07" name="Text Box 88">
            <a:extLst>
              <a:ext uri="{FF2B5EF4-FFF2-40B4-BE49-F238E27FC236}">
                <a16:creationId xmlns:a16="http://schemas.microsoft.com/office/drawing/2014/main" id="{B7065AF0-AAD6-A04F-AD09-83A356009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1662113"/>
            <a:ext cx="958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rest of</a:t>
            </a:r>
          </a:p>
          <a:p>
            <a:pPr algn="ctr"/>
            <a:r>
              <a:rPr lang="en-US" altLang="en-US"/>
              <a:t>Internet</a:t>
            </a:r>
          </a:p>
        </p:txBody>
      </p:sp>
      <p:sp>
        <p:nvSpPr>
          <p:cNvPr id="93208" name="Text Box 90">
            <a:extLst>
              <a:ext uri="{FF2B5EF4-FFF2-40B4-BE49-F238E27FC236}">
                <a16:creationId xmlns:a16="http://schemas.microsoft.com/office/drawing/2014/main" id="{D601A958-DEF5-7245-B14C-4589CE9A1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4741863"/>
            <a:ext cx="3763963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>
                <a:latin typeface="Gill Sans MT" panose="020B0502020104020203" pitchFamily="34" charset="77"/>
              </a:rPr>
              <a:t>datagrams with source or </a:t>
            </a:r>
          </a:p>
          <a:p>
            <a:pPr>
              <a:lnSpc>
                <a:spcPct val="85000"/>
              </a:lnSpc>
            </a:pPr>
            <a:r>
              <a:rPr lang="en-US" altLang="en-US" sz="2400">
                <a:latin typeface="Gill Sans MT" panose="020B0502020104020203" pitchFamily="34" charset="77"/>
              </a:rPr>
              <a:t>destination in this network</a:t>
            </a:r>
          </a:p>
          <a:p>
            <a:pPr>
              <a:lnSpc>
                <a:spcPct val="85000"/>
              </a:lnSpc>
            </a:pPr>
            <a:r>
              <a:rPr lang="en-US" altLang="en-US" sz="2400">
                <a:latin typeface="Gill Sans MT" panose="020B0502020104020203" pitchFamily="34" charset="77"/>
              </a:rPr>
              <a:t>have 10.0.0/24 address for </a:t>
            </a:r>
          </a:p>
          <a:p>
            <a:pPr>
              <a:lnSpc>
                <a:spcPct val="85000"/>
              </a:lnSpc>
            </a:pPr>
            <a:r>
              <a:rPr lang="en-US" altLang="en-US" sz="2400">
                <a:latin typeface="Gill Sans MT" panose="020B0502020104020203" pitchFamily="34" charset="77"/>
              </a:rPr>
              <a:t>source, destination (as usual)</a:t>
            </a:r>
          </a:p>
        </p:txBody>
      </p:sp>
      <p:sp>
        <p:nvSpPr>
          <p:cNvPr id="93209" name="Text Box 92">
            <a:extLst>
              <a:ext uri="{FF2B5EF4-FFF2-40B4-BE49-F238E27FC236}">
                <a16:creationId xmlns:a16="http://schemas.microsoft.com/office/drawing/2014/main" id="{A1B24208-2B0E-8141-979D-2D336B28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4746625"/>
            <a:ext cx="3684588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</a:pPr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77"/>
              </a:rPr>
              <a:t>all</a:t>
            </a: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77"/>
              </a:rPr>
              <a:t> </a:t>
            </a:r>
            <a:r>
              <a:rPr lang="en-US" altLang="en-US" sz="2400">
                <a:latin typeface="Gill Sans MT" panose="020B0502020104020203" pitchFamily="34" charset="77"/>
              </a:rPr>
              <a:t>datagrams </a:t>
            </a:r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77"/>
              </a:rPr>
              <a:t>leaving</a:t>
            </a:r>
            <a:r>
              <a:rPr lang="en-US" altLang="en-US" sz="2400">
                <a:latin typeface="Gill Sans MT" panose="020B0502020104020203" pitchFamily="34" charset="77"/>
              </a:rPr>
              <a:t> local</a:t>
            </a:r>
          </a:p>
          <a:p>
            <a:pPr algn="r">
              <a:lnSpc>
                <a:spcPct val="85000"/>
              </a:lnSpc>
            </a:pPr>
            <a:r>
              <a:rPr lang="en-US" altLang="en-US" sz="2400">
                <a:latin typeface="Gill Sans MT" panose="020B0502020104020203" pitchFamily="34" charset="77"/>
              </a:rPr>
              <a:t>network have </a:t>
            </a:r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77"/>
              </a:rPr>
              <a:t>same</a:t>
            </a:r>
            <a:r>
              <a:rPr lang="en-US" altLang="en-US" sz="2400">
                <a:latin typeface="Gill Sans MT" panose="020B0502020104020203" pitchFamily="34" charset="77"/>
              </a:rPr>
              <a:t> single source NAT IP address: 138.76.29.7,different source port numbers</a:t>
            </a:r>
          </a:p>
        </p:txBody>
      </p:sp>
      <p:pic>
        <p:nvPicPr>
          <p:cNvPr id="93210" name="Picture 95" descr="underline_base">
            <a:extLst>
              <a:ext uri="{FF2B5EF4-FFF2-40B4-BE49-F238E27FC236}">
                <a16:creationId xmlns:a16="http://schemas.microsoft.com/office/drawing/2014/main" id="{4A17C107-4E30-094F-9793-FD2A20D5158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11" name="Line 96">
            <a:extLst>
              <a:ext uri="{FF2B5EF4-FFF2-40B4-BE49-F238E27FC236}">
                <a16:creationId xmlns:a16="http://schemas.microsoft.com/office/drawing/2014/main" id="{9F58CFBC-956B-F44D-B035-F3CA42FD80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8063" y="3344863"/>
            <a:ext cx="668337" cy="1427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212" name="Line 97">
            <a:extLst>
              <a:ext uri="{FF2B5EF4-FFF2-40B4-BE49-F238E27FC236}">
                <a16:creationId xmlns:a16="http://schemas.microsoft.com/office/drawing/2014/main" id="{BE2F4F8D-73E8-CB4C-8C3B-D9F15DE617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6688" y="3308350"/>
            <a:ext cx="668337" cy="14271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93213" name="Group 98">
            <a:extLst>
              <a:ext uri="{FF2B5EF4-FFF2-40B4-BE49-F238E27FC236}">
                <a16:creationId xmlns:a16="http://schemas.microsoft.com/office/drawing/2014/main" id="{61BC9E5F-31D2-224E-AD91-A25798CDC0AF}"/>
              </a:ext>
            </a:extLst>
          </p:cNvPr>
          <p:cNvGrpSpPr>
            <a:grpSpLocks/>
          </p:cNvGrpSpPr>
          <p:nvPr/>
        </p:nvGrpSpPr>
        <p:grpSpPr bwMode="auto">
          <a:xfrm>
            <a:off x="3633788" y="3059113"/>
            <a:ext cx="900112" cy="347662"/>
            <a:chOff x="4396" y="1245"/>
            <a:chExt cx="672" cy="248"/>
          </a:xfrm>
        </p:grpSpPr>
        <p:sp>
          <p:nvSpPr>
            <p:cNvPr id="93225" name="Oval 407">
              <a:extLst>
                <a:ext uri="{FF2B5EF4-FFF2-40B4-BE49-F238E27FC236}">
                  <a16:creationId xmlns:a16="http://schemas.microsoft.com/office/drawing/2014/main" id="{E918885B-92E4-184C-8595-3E413108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26" name="Rectangle 410">
              <a:extLst>
                <a:ext uri="{FF2B5EF4-FFF2-40B4-BE49-F238E27FC236}">
                  <a16:creationId xmlns:a16="http://schemas.microsoft.com/office/drawing/2014/main" id="{E98A3B46-6F78-2441-825C-561E4B5DC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27" name="Oval 411">
              <a:extLst>
                <a:ext uri="{FF2B5EF4-FFF2-40B4-BE49-F238E27FC236}">
                  <a16:creationId xmlns:a16="http://schemas.microsoft.com/office/drawing/2014/main" id="{ABD5E770-5F05-3643-98B0-615E635AC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228" name="Group 102">
              <a:extLst>
                <a:ext uri="{FF2B5EF4-FFF2-40B4-BE49-F238E27FC236}">
                  <a16:creationId xmlns:a16="http://schemas.microsoft.com/office/drawing/2014/main" id="{6F5FB149-7CAF-5B42-A9B3-8FC3DC186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93231" name="Freeform 103">
                <a:extLst>
                  <a:ext uri="{FF2B5EF4-FFF2-40B4-BE49-F238E27FC236}">
                    <a16:creationId xmlns:a16="http://schemas.microsoft.com/office/drawing/2014/main" id="{F5AB4A9A-6994-AA4F-8CDB-8B1B6925A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32" name="Freeform 104">
                <a:extLst>
                  <a:ext uri="{FF2B5EF4-FFF2-40B4-BE49-F238E27FC236}">
                    <a16:creationId xmlns:a16="http://schemas.microsoft.com/office/drawing/2014/main" id="{C69C6D8D-87B2-E445-AFA5-871DE075A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229" name="Line 105">
              <a:extLst>
                <a:ext uri="{FF2B5EF4-FFF2-40B4-BE49-F238E27FC236}">
                  <a16:creationId xmlns:a16="http://schemas.microsoft.com/office/drawing/2014/main" id="{6F66A4DF-49F2-2B43-B7EB-CF57FBE96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0" name="Line 106">
              <a:extLst>
                <a:ext uri="{FF2B5EF4-FFF2-40B4-BE49-F238E27FC236}">
                  <a16:creationId xmlns:a16="http://schemas.microsoft.com/office/drawing/2014/main" id="{47D21179-8AD7-9B43-845A-A4385DF87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214" name="Group 107">
            <a:extLst>
              <a:ext uri="{FF2B5EF4-FFF2-40B4-BE49-F238E27FC236}">
                <a16:creationId xmlns:a16="http://schemas.microsoft.com/office/drawing/2014/main" id="{5D086E86-9769-4A4B-95F3-6735E03A8C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07250" y="2239963"/>
            <a:ext cx="641350" cy="558800"/>
            <a:chOff x="-44" y="1473"/>
            <a:chExt cx="981" cy="1105"/>
          </a:xfrm>
        </p:grpSpPr>
        <p:pic>
          <p:nvPicPr>
            <p:cNvPr id="93223" name="Picture 108" descr="desktop_computer_stylized_medium">
              <a:extLst>
                <a:ext uri="{FF2B5EF4-FFF2-40B4-BE49-F238E27FC236}">
                  <a16:creationId xmlns:a16="http://schemas.microsoft.com/office/drawing/2014/main" id="{CDA57FE9-1736-9E40-9E44-71BA187A9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24" name="Freeform 109">
              <a:extLst>
                <a:ext uri="{FF2B5EF4-FFF2-40B4-BE49-F238E27FC236}">
                  <a16:creationId xmlns:a16="http://schemas.microsoft.com/office/drawing/2014/main" id="{418C3A1A-675C-E648-BC41-F0F9D3A77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215" name="Group 110">
            <a:extLst>
              <a:ext uri="{FF2B5EF4-FFF2-40B4-BE49-F238E27FC236}">
                <a16:creationId xmlns:a16="http://schemas.microsoft.com/office/drawing/2014/main" id="{C94632CB-1790-1447-A841-3FE622ECEC8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46938" y="2916238"/>
            <a:ext cx="641350" cy="558800"/>
            <a:chOff x="-44" y="1473"/>
            <a:chExt cx="981" cy="1105"/>
          </a:xfrm>
        </p:grpSpPr>
        <p:pic>
          <p:nvPicPr>
            <p:cNvPr id="93221" name="Picture 111" descr="desktop_computer_stylized_medium">
              <a:extLst>
                <a:ext uri="{FF2B5EF4-FFF2-40B4-BE49-F238E27FC236}">
                  <a16:creationId xmlns:a16="http://schemas.microsoft.com/office/drawing/2014/main" id="{1103BFD0-DE82-DA42-A45D-7CD00A1D2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22" name="Freeform 112">
              <a:extLst>
                <a:ext uri="{FF2B5EF4-FFF2-40B4-BE49-F238E27FC236}">
                  <a16:creationId xmlns:a16="http://schemas.microsoft.com/office/drawing/2014/main" id="{C7398FAB-A5E6-E04B-A0F6-D1B13CB504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3216" name="Group 113">
            <a:extLst>
              <a:ext uri="{FF2B5EF4-FFF2-40B4-BE49-F238E27FC236}">
                <a16:creationId xmlns:a16="http://schemas.microsoft.com/office/drawing/2014/main" id="{401097B9-06DC-C84C-9A86-3FBD419C8A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54875" y="3670300"/>
            <a:ext cx="641350" cy="558800"/>
            <a:chOff x="-44" y="1473"/>
            <a:chExt cx="981" cy="1105"/>
          </a:xfrm>
        </p:grpSpPr>
        <p:pic>
          <p:nvPicPr>
            <p:cNvPr id="93219" name="Picture 114" descr="desktop_computer_stylized_medium">
              <a:extLst>
                <a:ext uri="{FF2B5EF4-FFF2-40B4-BE49-F238E27FC236}">
                  <a16:creationId xmlns:a16="http://schemas.microsoft.com/office/drawing/2014/main" id="{7328DD36-0CEC-D340-B314-10B564D2B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220" name="Freeform 115">
              <a:extLst>
                <a:ext uri="{FF2B5EF4-FFF2-40B4-BE49-F238E27FC236}">
                  <a16:creationId xmlns:a16="http://schemas.microsoft.com/office/drawing/2014/main" id="{F189254F-2653-8F45-BB3D-92AEFB3A58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3217" name="Slide Number Placeholder 5">
            <a:extLst>
              <a:ext uri="{FF2B5EF4-FFF2-40B4-BE49-F238E27FC236}">
                <a16:creationId xmlns:a16="http://schemas.microsoft.com/office/drawing/2014/main" id="{A0C20867-FCFC-134E-9ED2-357ABB1D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815724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E6308D51-CC36-5E41-A22D-B0E7199337BE}" type="slidenum">
              <a:rPr lang="en-US" altLang="en-US">
                <a:latin typeface="Tahoma" panose="020B0604030504040204" pitchFamily="34" charset="0"/>
              </a:rPr>
              <a:pPr/>
              <a:t>118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81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>
            <a:extLst>
              <a:ext uri="{FF2B5EF4-FFF2-40B4-BE49-F238E27FC236}">
                <a16:creationId xmlns:a16="http://schemas.microsoft.com/office/drawing/2014/main" id="{E613FCC0-C200-D345-9B18-839B65C2B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5763" y="1600200"/>
            <a:ext cx="8418512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motivation: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local network uses just one IP address as far as outside world is concerned: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range of addresses not needed from ISP:  just one IP address for all devices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can change addresses of devices in local network without notifying outside world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can change ISP without changing addresses of devices in local network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devices inside local net not explicitly addressable, visible by outside world (a security plus)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57349" name="Rectangle 8">
            <a:extLst>
              <a:ext uri="{FF2B5EF4-FFF2-40B4-BE49-F238E27FC236}">
                <a16:creationId xmlns:a16="http://schemas.microsoft.com/office/drawing/2014/main" id="{19E4D2E9-73E7-8048-87F3-99AEEA0A46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94212" name="Picture 9" descr="underline_base">
            <a:extLst>
              <a:ext uri="{FF2B5EF4-FFF2-40B4-BE49-F238E27FC236}">
                <a16:creationId xmlns:a16="http://schemas.microsoft.com/office/drawing/2014/main" id="{22015A8F-01D9-D54F-95C1-5D7AC8DA54C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Slide Number Placeholder 5">
            <a:extLst>
              <a:ext uri="{FF2B5EF4-FFF2-40B4-BE49-F238E27FC236}">
                <a16:creationId xmlns:a16="http://schemas.microsoft.com/office/drawing/2014/main" id="{CD4FF454-74F7-2B4B-8A24-630B6A0E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9921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548BBD78-5113-1D45-9064-326A632DCDB4}" type="slidenum">
              <a:rPr lang="en-US" altLang="en-US">
                <a:latin typeface="Tahoma" panose="020B0604030504040204" pitchFamily="34" charset="0"/>
              </a:rPr>
              <a:pPr/>
              <a:t>119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7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Forwarding and Routing</a:t>
            </a:r>
            <a:endParaRPr lang="en-US" sz="2800" dirty="0">
              <a:solidFill>
                <a:schemeClr val="tx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103FD696-BE32-1944-8467-C143C2C6ACC7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(b) The SDN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F5CBB-1886-0047-A2F6-777F8075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73" y="1342160"/>
            <a:ext cx="6851003" cy="52705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21709D-D797-2040-96BE-AD8E2B418AC3}"/>
              </a:ext>
            </a:extLst>
          </p:cNvPr>
          <p:cNvSpPr/>
          <p:nvPr/>
        </p:nvSpPr>
        <p:spPr bwMode="auto">
          <a:xfrm>
            <a:off x="3625702" y="3840796"/>
            <a:ext cx="978196" cy="9902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E1C1AA-545F-5245-B9CE-F1664212E7A2}"/>
              </a:ext>
            </a:extLst>
          </p:cNvPr>
          <p:cNvGrpSpPr/>
          <p:nvPr/>
        </p:nvGrpSpPr>
        <p:grpSpPr>
          <a:xfrm>
            <a:off x="33347" y="3688069"/>
            <a:ext cx="2378862" cy="1498071"/>
            <a:chOff x="4594051" y="4188659"/>
            <a:chExt cx="2378862" cy="149807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52DAF6-8AA3-5649-B204-D129EB1FD8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5A9B7776-0736-5D4E-B067-4206E68D77B1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99760"/>
                <a:gd name="adj2" fmla="val -8644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CEF1F5-76CF-8D4C-B12F-51648733DA0F}"/>
                </a:ext>
              </a:extLst>
            </p:cNvPr>
            <p:cNvSpPr/>
            <p:nvPr/>
          </p:nvSpPr>
          <p:spPr>
            <a:xfrm>
              <a:off x="4866307" y="4341316"/>
              <a:ext cx="18884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local forwarding of this router.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C393FC2-7402-1B44-92A0-F9E2A7CD6CDE}"/>
              </a:ext>
            </a:extLst>
          </p:cNvPr>
          <p:cNvSpPr/>
          <p:nvPr/>
        </p:nvSpPr>
        <p:spPr bwMode="auto">
          <a:xfrm>
            <a:off x="4306186" y="1584250"/>
            <a:ext cx="3476847" cy="3864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259943-AE75-D841-BC98-53ACDF9C450C}"/>
              </a:ext>
            </a:extLst>
          </p:cNvPr>
          <p:cNvGrpSpPr/>
          <p:nvPr/>
        </p:nvGrpSpPr>
        <p:grpSpPr>
          <a:xfrm>
            <a:off x="1558961" y="59933"/>
            <a:ext cx="2378862" cy="1498071"/>
            <a:chOff x="4594051" y="4188659"/>
            <a:chExt cx="2378862" cy="149807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2D553E-2122-B146-A593-E7F804987F71}"/>
                </a:ext>
              </a:extLst>
            </p:cNvPr>
            <p:cNvSpPr/>
            <p:nvPr/>
          </p:nvSpPr>
          <p:spPr bwMode="auto">
            <a:xfrm>
              <a:off x="4625951" y="4188659"/>
              <a:ext cx="2346962" cy="149807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Callout 30">
              <a:extLst>
                <a:ext uri="{FF2B5EF4-FFF2-40B4-BE49-F238E27FC236}">
                  <a16:creationId xmlns:a16="http://schemas.microsoft.com/office/drawing/2014/main" id="{AA30AED2-C0F5-7445-8362-452DA3F70278}"/>
                </a:ext>
              </a:extLst>
            </p:cNvPr>
            <p:cNvSpPr/>
            <p:nvPr/>
          </p:nvSpPr>
          <p:spPr bwMode="auto">
            <a:xfrm>
              <a:off x="4594051" y="4188659"/>
              <a:ext cx="2378861" cy="1498071"/>
            </a:xfrm>
            <a:prstGeom prst="wedgeEllipseCallout">
              <a:avLst>
                <a:gd name="adj1" fmla="val 79647"/>
                <a:gd name="adj2" fmla="val 55944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348A9A-2954-D740-973C-1D13517BB928}"/>
                </a:ext>
              </a:extLst>
            </p:cNvPr>
            <p:cNvSpPr/>
            <p:nvPr/>
          </p:nvSpPr>
          <p:spPr>
            <a:xfrm>
              <a:off x="4813142" y="4341316"/>
              <a:ext cx="1981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Routing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Determines end-to-end path through network.</a:t>
              </a:r>
            </a:p>
          </p:txBody>
        </p:sp>
      </p:grpSp>
      <p:sp>
        <p:nvSpPr>
          <p:cNvPr id="259" name="Rectangle 3">
            <a:extLst>
              <a:ext uri="{FF2B5EF4-FFF2-40B4-BE49-F238E27FC236}">
                <a16:creationId xmlns:a16="http://schemas.microsoft.com/office/drawing/2014/main" id="{BBB3CD74-DC19-A546-9E32-F9BC2E31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07323"/>
            <a:ext cx="9143801" cy="33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</a:t>
            </a:r>
            <a:r>
              <a:rPr lang="en-MY" sz="1800" dirty="0">
                <a:latin typeface="Arial"/>
                <a:ea typeface="ＭＳ Ｐゴシック" pitchFamily="34" charset="-128"/>
                <a:cs typeface="Arial"/>
              </a:rPr>
              <a:t>A remote controller determines and distributes values in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forwarding tables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B6D2F-6A44-7546-9028-6E13C196CB11}"/>
              </a:ext>
            </a:extLst>
          </p:cNvPr>
          <p:cNvSpPr/>
          <p:nvPr/>
        </p:nvSpPr>
        <p:spPr>
          <a:xfrm>
            <a:off x="7084386" y="1252007"/>
            <a:ext cx="2081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Networking </a:t>
            </a:r>
            <a:r>
              <a:rPr lang="en-MY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MY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SDN</a:t>
            </a:r>
            <a:r>
              <a:rPr lang="en-MY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MY" sz="1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ABFD5-DA69-FA49-BF53-0ECE3A842773}"/>
              </a:ext>
            </a:extLst>
          </p:cNvPr>
          <p:cNvSpPr/>
          <p:nvPr/>
        </p:nvSpPr>
        <p:spPr bwMode="auto">
          <a:xfrm>
            <a:off x="0" y="1"/>
            <a:ext cx="9133505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99C66864-2A38-8041-9662-BFCBACB0B183}"/>
              </a:ext>
            </a:extLst>
          </p:cNvPr>
          <p:cNvSpPr/>
          <p:nvPr/>
        </p:nvSpPr>
        <p:spPr bwMode="auto">
          <a:xfrm>
            <a:off x="3759822" y="1480083"/>
            <a:ext cx="3098808" cy="1927334"/>
          </a:xfrm>
          <a:prstGeom prst="wedgeEllipseCallout">
            <a:avLst>
              <a:gd name="adj1" fmla="val 68210"/>
              <a:gd name="adj2" fmla="val 64366"/>
            </a:avLst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8D4184-1CE3-4349-A40C-1E047E30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3191066"/>
            <a:ext cx="2232248" cy="3422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6CB3880-6DE6-E749-AC7A-D2931A1D86AB}"/>
              </a:ext>
            </a:extLst>
          </p:cNvPr>
          <p:cNvSpPr/>
          <p:nvPr/>
        </p:nvSpPr>
        <p:spPr>
          <a:xfrm>
            <a:off x="4007504" y="1786664"/>
            <a:ext cx="2673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SDN will be discussed in the last part of the Network Layer (Chapter 5).</a:t>
            </a: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7351CBFE-289B-DB49-8CDB-0CC9BCA7CE5D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348" y="642508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6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>
            <a:extLst>
              <a:ext uri="{FF2B5EF4-FFF2-40B4-BE49-F238E27FC236}">
                <a16:creationId xmlns:a16="http://schemas.microsoft.com/office/drawing/2014/main" id="{83CF13BD-D64D-D94F-8068-FEAEAD7DC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" y="1482725"/>
            <a:ext cx="8575675" cy="4648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 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implementation</a:t>
            </a: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NAT router must: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i="1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outgoing datagrams:</a:t>
            </a: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</a:t>
            </a:r>
            <a:r>
              <a:rPr lang="en-US" altLang="en-US" i="1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replace</a:t>
            </a:r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(source IP address, port #) of every outgoing datagram to (NAT IP address, new port #)</a:t>
            </a:r>
          </a:p>
          <a:p>
            <a:pPr marL="914400" lvl="2" indent="0">
              <a:lnSpc>
                <a:spcPct val="80000"/>
              </a:lnSpc>
              <a:buFontTx/>
              <a:buNone/>
            </a:pPr>
            <a:r>
              <a:rPr lang="en-US" altLang="en-US" sz="240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. . . remote clients/servers will respond using (NAT IP address, new port #) as destination addr</a:t>
            </a:r>
            <a:br>
              <a:rPr lang="en-US" altLang="en-US" sz="240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</a:br>
            <a:endParaRPr lang="en-US" altLang="en-US" sz="2400">
              <a:latin typeface="Gill Sans MT" panose="020B0502020104020203" pitchFamily="34" charset="77"/>
              <a:ea typeface="Gill Sans MT" panose="020B0502020104020203" pitchFamily="34" charset="77"/>
              <a:cs typeface="Gill Sans MT" panose="020B0502020104020203" pitchFamily="34" charset="77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i="1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remember (in NAT translation table)</a:t>
            </a:r>
            <a:r>
              <a:rPr lang="en-US" altLang="en-US" i="1">
                <a:solidFill>
                  <a:schemeClr val="accent2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</a:t>
            </a:r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every (source IP address, port #)  to (NAT IP address, new port #) translation pair</a:t>
            </a:r>
            <a:b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</a:br>
            <a:endParaRPr lang="en-US" altLang="en-US"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i="1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incoming datagrams:</a:t>
            </a: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</a:t>
            </a:r>
            <a:r>
              <a:rPr lang="en-US" altLang="en-US" i="1">
                <a:solidFill>
                  <a:srgbClr val="000099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replace</a:t>
            </a:r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(NAT IP address, new port #) in dest fields of every incoming datagram with corresponding (source IP address, port #) stored in NAT table</a:t>
            </a:r>
          </a:p>
          <a:p>
            <a:pPr lvl="1">
              <a:lnSpc>
                <a:spcPct val="80000"/>
              </a:lnSpc>
            </a:pPr>
            <a:endParaRPr lang="en-US" altLang="en-US"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9BBAF66F-68BA-8343-B2CE-5CD6BFA8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95236" name="Picture 6" descr="underline_base">
            <a:extLst>
              <a:ext uri="{FF2B5EF4-FFF2-40B4-BE49-F238E27FC236}">
                <a16:creationId xmlns:a16="http://schemas.microsoft.com/office/drawing/2014/main" id="{27CD90D2-F377-6B40-96AE-51C7A67AE94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Slide Number Placeholder 5">
            <a:extLst>
              <a:ext uri="{FF2B5EF4-FFF2-40B4-BE49-F238E27FC236}">
                <a16:creationId xmlns:a16="http://schemas.microsoft.com/office/drawing/2014/main" id="{6EC8EADA-C03C-A842-93E1-EBC4F4DA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847808" cy="24622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BD16D127-9392-AB41-B12A-7839C832296B}" type="slidenum">
              <a:rPr lang="en-US" altLang="en-US">
                <a:latin typeface="Tahoma" panose="020B0604030504040204" pitchFamily="34" charset="0"/>
              </a:rPr>
              <a:pPr/>
              <a:t>120</a:t>
            </a:fld>
            <a:endParaRPr lang="en-US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267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reeform 139">
            <a:extLst>
              <a:ext uri="{FF2B5EF4-FFF2-40B4-BE49-F238E27FC236}">
                <a16:creationId xmlns:a16="http://schemas.microsoft.com/office/drawing/2014/main" id="{7B4BCB85-341B-8249-9D39-138AFEC1F999}"/>
              </a:ext>
            </a:extLst>
          </p:cNvPr>
          <p:cNvSpPr>
            <a:spLocks/>
          </p:cNvSpPr>
          <p:nvPr/>
        </p:nvSpPr>
        <p:spPr bwMode="auto">
          <a:xfrm>
            <a:off x="179388" y="3651250"/>
            <a:ext cx="4089400" cy="1355725"/>
          </a:xfrm>
          <a:custGeom>
            <a:avLst/>
            <a:gdLst>
              <a:gd name="T0" fmla="*/ 2147483647 w 2269"/>
              <a:gd name="T1" fmla="*/ 2147483647 h 854"/>
              <a:gd name="T2" fmla="*/ 2147483647 w 2269"/>
              <a:gd name="T3" fmla="*/ 2147483647 h 854"/>
              <a:gd name="T4" fmla="*/ 2147483647 w 2269"/>
              <a:gd name="T5" fmla="*/ 2147483647 h 854"/>
              <a:gd name="T6" fmla="*/ 2147483647 w 2269"/>
              <a:gd name="T7" fmla="*/ 2147483647 h 854"/>
              <a:gd name="T8" fmla="*/ 2147483647 w 2269"/>
              <a:gd name="T9" fmla="*/ 2147483647 h 854"/>
              <a:gd name="T10" fmla="*/ 2147483647 w 2269"/>
              <a:gd name="T11" fmla="*/ 2147483647 h 854"/>
              <a:gd name="T12" fmla="*/ 2147483647 w 2269"/>
              <a:gd name="T13" fmla="*/ 2147483647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59" name="Freeform 29">
            <a:extLst>
              <a:ext uri="{FF2B5EF4-FFF2-40B4-BE49-F238E27FC236}">
                <a16:creationId xmlns:a16="http://schemas.microsoft.com/office/drawing/2014/main" id="{AF0801DD-41CE-2841-BDCD-F2B29A69A261}"/>
              </a:ext>
            </a:extLst>
          </p:cNvPr>
          <p:cNvSpPr>
            <a:spLocks/>
          </p:cNvSpPr>
          <p:nvPr/>
        </p:nvSpPr>
        <p:spPr bwMode="auto">
          <a:xfrm>
            <a:off x="4468813" y="2922588"/>
            <a:ext cx="3738562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0" name="Line 32">
            <a:extLst>
              <a:ext uri="{FF2B5EF4-FFF2-40B4-BE49-F238E27FC236}">
                <a16:creationId xmlns:a16="http://schemas.microsoft.com/office/drawing/2014/main" id="{A226DEC2-7B42-FD43-9E71-48C2E2917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3113" y="4244975"/>
            <a:ext cx="6048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61" name="Line 34">
            <a:extLst>
              <a:ext uri="{FF2B5EF4-FFF2-40B4-BE49-F238E27FC236}">
                <a16:creationId xmlns:a16="http://schemas.microsoft.com/office/drawing/2014/main" id="{EC2302BE-3DCA-134E-A546-BEB62F455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62" name="Line 35">
            <a:extLst>
              <a:ext uri="{FF2B5EF4-FFF2-40B4-BE49-F238E27FC236}">
                <a16:creationId xmlns:a16="http://schemas.microsoft.com/office/drawing/2014/main" id="{C4003244-E9A2-7244-B4C0-90DA2A5A54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9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63" name="Text Box 36">
            <a:extLst>
              <a:ext uri="{FF2B5EF4-FFF2-40B4-BE49-F238E27FC236}">
                <a16:creationId xmlns:a16="http://schemas.microsoft.com/office/drawing/2014/main" id="{A35131CC-BD7E-A44E-879F-F1A186495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32273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10.0.0.1</a:t>
            </a:r>
          </a:p>
        </p:txBody>
      </p:sp>
      <p:sp>
        <p:nvSpPr>
          <p:cNvPr id="96264" name="Text Box 37">
            <a:extLst>
              <a:ext uri="{FF2B5EF4-FFF2-40B4-BE49-F238E27FC236}">
                <a16:creationId xmlns:a16="http://schemas.microsoft.com/office/drawing/2014/main" id="{621DF71E-B9C3-0A4E-8F9C-0423AB28B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5" y="39957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10.0.0.2</a:t>
            </a:r>
          </a:p>
        </p:txBody>
      </p:sp>
      <p:sp>
        <p:nvSpPr>
          <p:cNvPr id="96265" name="Text Box 38">
            <a:extLst>
              <a:ext uri="{FF2B5EF4-FFF2-40B4-BE49-F238E27FC236}">
                <a16:creationId xmlns:a16="http://schemas.microsoft.com/office/drawing/2014/main" id="{FF6F17D0-F42C-0749-9371-19DF92CC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48910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10.0.0.3</a:t>
            </a:r>
          </a:p>
        </p:txBody>
      </p:sp>
      <p:grpSp>
        <p:nvGrpSpPr>
          <p:cNvPr id="2" name="Group 88">
            <a:extLst>
              <a:ext uri="{FF2B5EF4-FFF2-40B4-BE49-F238E27FC236}">
                <a16:creationId xmlns:a16="http://schemas.microsoft.com/office/drawing/2014/main" id="{23496C4F-B135-2F44-9217-EC60E416D84F}"/>
              </a:ext>
            </a:extLst>
          </p:cNvPr>
          <p:cNvGrpSpPr>
            <a:grpSpLocks/>
          </p:cNvGrpSpPr>
          <p:nvPr/>
        </p:nvGrpSpPr>
        <p:grpSpPr bwMode="auto">
          <a:xfrm>
            <a:off x="5630863" y="2855913"/>
            <a:ext cx="1871662" cy="1033462"/>
            <a:chOff x="3550" y="2055"/>
            <a:chExt cx="1179" cy="651"/>
          </a:xfrm>
        </p:grpSpPr>
        <p:grpSp>
          <p:nvGrpSpPr>
            <p:cNvPr id="96359" name="Group 50">
              <a:extLst>
                <a:ext uri="{FF2B5EF4-FFF2-40B4-BE49-F238E27FC236}">
                  <a16:creationId xmlns:a16="http://schemas.microsoft.com/office/drawing/2014/main" id="{3DCFD21B-49D7-6342-BCE9-344E2D2642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96364" name="Rectangle 40">
                <a:extLst>
                  <a:ext uri="{FF2B5EF4-FFF2-40B4-BE49-F238E27FC236}">
                    <a16:creationId xmlns:a16="http://schemas.microsoft.com/office/drawing/2014/main" id="{FDE8534F-7629-1249-BC08-D4FC337C1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65" name="Text Box 39">
                <a:extLst>
                  <a:ext uri="{FF2B5EF4-FFF2-40B4-BE49-F238E27FC236}">
                    <a16:creationId xmlns:a16="http://schemas.microsoft.com/office/drawing/2014/main" id="{D36A37B2-08A2-C14F-9580-9DCD265959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/>
                  <a:t>S: 10.0.0.1, 3345</a:t>
                </a:r>
              </a:p>
              <a:p>
                <a:r>
                  <a:rPr lang="en-US" altLang="en-US" sz="1200"/>
                  <a:t>D: 128.119.40.186, 80</a:t>
                </a:r>
              </a:p>
            </p:txBody>
          </p:sp>
          <p:grpSp>
            <p:nvGrpSpPr>
              <p:cNvPr id="96366" name="Group 44">
                <a:extLst>
                  <a:ext uri="{FF2B5EF4-FFF2-40B4-BE49-F238E27FC236}">
                    <a16:creationId xmlns:a16="http://schemas.microsoft.com/office/drawing/2014/main" id="{1753CF64-4C83-9440-88C2-D6F539017A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6371" name="Freeform 43">
                  <a:extLst>
                    <a:ext uri="{FF2B5EF4-FFF2-40B4-BE49-F238E27FC236}">
                      <a16:creationId xmlns:a16="http://schemas.microsoft.com/office/drawing/2014/main" id="{3F5149C5-994C-8E46-999F-48BE8BAE49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72" name="Line 41">
                  <a:extLst>
                    <a:ext uri="{FF2B5EF4-FFF2-40B4-BE49-F238E27FC236}">
                      <a16:creationId xmlns:a16="http://schemas.microsoft.com/office/drawing/2014/main" id="{D9135BC8-FDD0-A04F-959D-026D8521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73" name="Line 42">
                  <a:extLst>
                    <a:ext uri="{FF2B5EF4-FFF2-40B4-BE49-F238E27FC236}">
                      <a16:creationId xmlns:a16="http://schemas.microsoft.com/office/drawing/2014/main" id="{31AB9260-4B7C-E047-AD3C-EEE0969D33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6367" name="Group 45">
                <a:extLst>
                  <a:ext uri="{FF2B5EF4-FFF2-40B4-BE49-F238E27FC236}">
                    <a16:creationId xmlns:a16="http://schemas.microsoft.com/office/drawing/2014/main" id="{9CE7CE5F-D8EC-A149-A63A-08214D8F5A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6368" name="Freeform 46">
                  <a:extLst>
                    <a:ext uri="{FF2B5EF4-FFF2-40B4-BE49-F238E27FC236}">
                      <a16:creationId xmlns:a16="http://schemas.microsoft.com/office/drawing/2014/main" id="{FC3A49A1-4FAD-244E-AA5A-BD3E7079C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69" name="Line 47">
                  <a:extLst>
                    <a:ext uri="{FF2B5EF4-FFF2-40B4-BE49-F238E27FC236}">
                      <a16:creationId xmlns:a16="http://schemas.microsoft.com/office/drawing/2014/main" id="{6C00E21F-CA53-BF49-90F9-40F83B8E8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70" name="Line 48">
                  <a:extLst>
                    <a:ext uri="{FF2B5EF4-FFF2-40B4-BE49-F238E27FC236}">
                      <a16:creationId xmlns:a16="http://schemas.microsoft.com/office/drawing/2014/main" id="{E58A1321-D600-B644-A58B-588500383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6360" name="Freeform 51">
              <a:extLst>
                <a:ext uri="{FF2B5EF4-FFF2-40B4-BE49-F238E27FC236}">
                  <a16:creationId xmlns:a16="http://schemas.microsoft.com/office/drawing/2014/main" id="{FBF2689A-9092-B04A-BD8A-3B9789BD2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21533 h 264"/>
                <a:gd name="T2" fmla="*/ 70766 w 417"/>
                <a:gd name="T3" fmla="*/ 21533 h 264"/>
                <a:gd name="T4" fmla="*/ 70766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6361" name="Group 87">
              <a:extLst>
                <a:ext uri="{FF2B5EF4-FFF2-40B4-BE49-F238E27FC236}">
                  <a16:creationId xmlns:a16="http://schemas.microsoft.com/office/drawing/2014/main" id="{0F4D0638-8F12-694C-806E-7660D530B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96362" name="Oval 86">
                <a:extLst>
                  <a:ext uri="{FF2B5EF4-FFF2-40B4-BE49-F238E27FC236}">
                    <a16:creationId xmlns:a16="http://schemas.microsoft.com/office/drawing/2014/main" id="{23676F2F-F1ED-1046-8A17-1431FFFF1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63" name="Text Box 52">
                <a:extLst>
                  <a:ext uri="{FF2B5EF4-FFF2-40B4-BE49-F238E27FC236}">
                    <a16:creationId xmlns:a16="http://schemas.microsoft.com/office/drawing/2014/main" id="{8AC56ED5-BB80-904D-88DE-7EBBF2ABE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CC0000"/>
                    </a:solidFill>
                  </a:rPr>
                  <a:t>1</a:t>
                </a:r>
              </a:p>
            </p:txBody>
          </p:sp>
        </p:grpSp>
      </p:grpSp>
      <p:sp>
        <p:nvSpPr>
          <p:cNvPr id="96267" name="Text Box 54">
            <a:extLst>
              <a:ext uri="{FF2B5EF4-FFF2-40B4-BE49-F238E27FC236}">
                <a16:creationId xmlns:a16="http://schemas.microsoft.com/office/drawing/2014/main" id="{BF76C0FF-207D-4741-A5E5-E5D67C0A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0" y="38179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10.0.0.4</a:t>
            </a:r>
          </a:p>
        </p:txBody>
      </p:sp>
      <p:sp>
        <p:nvSpPr>
          <p:cNvPr id="96268" name="Line 55">
            <a:extLst>
              <a:ext uri="{FF2B5EF4-FFF2-40B4-BE49-F238E27FC236}">
                <a16:creationId xmlns:a16="http://schemas.microsoft.com/office/drawing/2014/main" id="{2761D454-4F22-6043-BEE3-B8EFB175D0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7725" y="407352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69" name="Text Box 56">
            <a:extLst>
              <a:ext uri="{FF2B5EF4-FFF2-40B4-BE49-F238E27FC236}">
                <a16:creationId xmlns:a16="http://schemas.microsoft.com/office/drawing/2014/main" id="{5D6D904A-F900-AE46-8C40-3DDA3A2D7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575" y="437515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138.76.29.7</a:t>
            </a:r>
          </a:p>
        </p:txBody>
      </p:sp>
      <p:sp>
        <p:nvSpPr>
          <p:cNvPr id="96270" name="Line 57">
            <a:extLst>
              <a:ext uri="{FF2B5EF4-FFF2-40B4-BE49-F238E27FC236}">
                <a16:creationId xmlns:a16="http://schemas.microsoft.com/office/drawing/2014/main" id="{6DFAB920-8ED8-254D-AC17-BF39677F6A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431165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id="{5AA46142-C484-4845-99D7-118339E268A1}"/>
              </a:ext>
            </a:extLst>
          </p:cNvPr>
          <p:cNvGrpSpPr>
            <a:grpSpLocks/>
          </p:cNvGrpSpPr>
          <p:nvPr/>
        </p:nvGrpSpPr>
        <p:grpSpPr bwMode="auto">
          <a:xfrm>
            <a:off x="6469063" y="1570038"/>
            <a:ext cx="2433637" cy="1389062"/>
            <a:chOff x="3944" y="989"/>
            <a:chExt cx="1533" cy="875"/>
          </a:xfrm>
        </p:grpSpPr>
        <p:sp>
          <p:nvSpPr>
            <p:cNvPr id="96357" name="Text Box 53">
              <a:extLst>
                <a:ext uri="{FF2B5EF4-FFF2-40B4-BE49-F238E27FC236}">
                  <a16:creationId xmlns:a16="http://schemas.microsoft.com/office/drawing/2014/main" id="{286F15B8-94A2-B243-8B62-61A931214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" y="989"/>
              <a:ext cx="1356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b="1" i="1">
                  <a:solidFill>
                    <a:srgbClr val="CC0000"/>
                  </a:solidFill>
                </a:rPr>
                <a:t>1:</a:t>
              </a:r>
              <a:r>
                <a:rPr lang="en-US" altLang="en-US">
                  <a:solidFill>
                    <a:srgbClr val="FF0000"/>
                  </a:solidFill>
                </a:rPr>
                <a:t> </a:t>
              </a:r>
              <a:r>
                <a:rPr lang="en-US" altLang="en-US">
                  <a:solidFill>
                    <a:srgbClr val="000099"/>
                  </a:solidFill>
                </a:rPr>
                <a:t>host 10.0.0.1 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sends datagram to 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128.119.40.186, 80</a:t>
              </a:r>
            </a:p>
          </p:txBody>
        </p:sp>
        <p:sp>
          <p:nvSpPr>
            <p:cNvPr id="96358" name="Line 58">
              <a:extLst>
                <a:ext uri="{FF2B5EF4-FFF2-40B4-BE49-F238E27FC236}">
                  <a16:creationId xmlns:a16="http://schemas.microsoft.com/office/drawing/2014/main" id="{4451EBF1-8865-FB44-8701-AAB080722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6272" name="Freeform 67">
            <a:extLst>
              <a:ext uri="{FF2B5EF4-FFF2-40B4-BE49-F238E27FC236}">
                <a16:creationId xmlns:a16="http://schemas.microsoft.com/office/drawing/2014/main" id="{2CBA70DA-DDAB-874A-980B-56507ACD3385}"/>
              </a:ext>
            </a:extLst>
          </p:cNvPr>
          <p:cNvSpPr>
            <a:spLocks/>
          </p:cNvSpPr>
          <p:nvPr/>
        </p:nvSpPr>
        <p:spPr bwMode="auto">
          <a:xfrm>
            <a:off x="2344738" y="2627313"/>
            <a:ext cx="3862387" cy="1531937"/>
          </a:xfrm>
          <a:custGeom>
            <a:avLst/>
            <a:gdLst>
              <a:gd name="T0" fmla="*/ 0 w 2433"/>
              <a:gd name="T1" fmla="*/ 2147483647 h 965"/>
              <a:gd name="T2" fmla="*/ 2147483647 w 2433"/>
              <a:gd name="T3" fmla="*/ 2147483647 h 965"/>
              <a:gd name="T4" fmla="*/ 2147483647 w 2433"/>
              <a:gd name="T5" fmla="*/ 2147483647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147483647 w 2433"/>
              <a:gd name="T11" fmla="*/ 2147483647 h 965"/>
              <a:gd name="T12" fmla="*/ 0 w 2433"/>
              <a:gd name="T13" fmla="*/ 2147483647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6273" name="Rectangle 62">
            <a:extLst>
              <a:ext uri="{FF2B5EF4-FFF2-40B4-BE49-F238E27FC236}">
                <a16:creationId xmlns:a16="http://schemas.microsoft.com/office/drawing/2014/main" id="{DD340851-5B1A-3045-96EE-6E843F028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137477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6274" name="Text Box 60">
            <a:extLst>
              <a:ext uri="{FF2B5EF4-FFF2-40B4-BE49-F238E27FC236}">
                <a16:creationId xmlns:a16="http://schemas.microsoft.com/office/drawing/2014/main" id="{2C8C111D-30E6-C941-B61D-0299B5659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1419225"/>
            <a:ext cx="367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NAT translation table</a:t>
            </a:r>
          </a:p>
          <a:p>
            <a:pPr algn="ctr"/>
            <a:r>
              <a:rPr lang="en-US" altLang="en-US"/>
              <a:t>WAN side addr        LAN side addr</a:t>
            </a:r>
          </a:p>
        </p:txBody>
      </p:sp>
      <p:sp>
        <p:nvSpPr>
          <p:cNvPr id="96275" name="Line 63">
            <a:extLst>
              <a:ext uri="{FF2B5EF4-FFF2-40B4-BE49-F238E27FC236}">
                <a16:creationId xmlns:a16="http://schemas.microsoft.com/office/drawing/2014/main" id="{98F4EBEA-D813-BD4B-A935-62BE008865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4738" y="174783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76" name="Line 64">
            <a:extLst>
              <a:ext uri="{FF2B5EF4-FFF2-40B4-BE49-F238E27FC236}">
                <a16:creationId xmlns:a16="http://schemas.microsoft.com/office/drawing/2014/main" id="{9E911A52-923B-D140-BBF8-7EE9027396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9025" y="2025650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77" name="Line 65">
            <a:extLst>
              <a:ext uri="{FF2B5EF4-FFF2-40B4-BE49-F238E27FC236}">
                <a16:creationId xmlns:a16="http://schemas.microsoft.com/office/drawing/2014/main" id="{6916C410-503D-6C41-B200-373D78F42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8813" y="1770063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3533" name="Text Box 61">
            <a:extLst>
              <a:ext uri="{FF2B5EF4-FFF2-40B4-BE49-F238E27FC236}">
                <a16:creationId xmlns:a16="http://schemas.microsoft.com/office/drawing/2014/main" id="{93C7343F-7630-B44B-A863-C8CF1F6D3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2044700"/>
            <a:ext cx="370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CC0000"/>
                </a:solidFill>
              </a:rPr>
              <a:t>138.76.29.7, 5001   10.0.0.1, 3345</a:t>
            </a:r>
          </a:p>
          <a:p>
            <a:pPr algn="ctr"/>
            <a:r>
              <a:rPr lang="en-US" altLang="en-US"/>
              <a:t>……                                         ……</a:t>
            </a:r>
          </a:p>
        </p:txBody>
      </p:sp>
      <p:grpSp>
        <p:nvGrpSpPr>
          <p:cNvPr id="8" name="Group 135">
            <a:extLst>
              <a:ext uri="{FF2B5EF4-FFF2-40B4-BE49-F238E27FC236}">
                <a16:creationId xmlns:a16="http://schemas.microsoft.com/office/drawing/2014/main" id="{69D94A5A-BB54-7C4B-8650-2F8DAF9262F0}"/>
              </a:ext>
            </a:extLst>
          </p:cNvPr>
          <p:cNvGrpSpPr>
            <a:grpSpLocks/>
          </p:cNvGrpSpPr>
          <p:nvPr/>
        </p:nvGrpSpPr>
        <p:grpSpPr bwMode="auto">
          <a:xfrm>
            <a:off x="4765675" y="3435350"/>
            <a:ext cx="2784475" cy="1631950"/>
            <a:chOff x="3002" y="2417"/>
            <a:chExt cx="1754" cy="1028"/>
          </a:xfrm>
        </p:grpSpPr>
        <p:sp>
          <p:nvSpPr>
            <p:cNvPr id="96343" name="Rectangle 91">
              <a:extLst>
                <a:ext uri="{FF2B5EF4-FFF2-40B4-BE49-F238E27FC236}">
                  <a16:creationId xmlns:a16="http://schemas.microsoft.com/office/drawing/2014/main" id="{B582B584-A61E-604B-9874-FADE25E29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344" name="Text Box 92">
              <a:extLst>
                <a:ext uri="{FF2B5EF4-FFF2-40B4-BE49-F238E27FC236}">
                  <a16:creationId xmlns:a16="http://schemas.microsoft.com/office/drawing/2014/main" id="{358C776C-DBCE-B740-8F06-9D98FDD45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S: 128.119.40.186, 80 </a:t>
              </a:r>
            </a:p>
            <a:p>
              <a:r>
                <a:rPr lang="en-US" altLang="en-US" sz="1200"/>
                <a:t>D: 10.0.0.1, 3345</a:t>
              </a:r>
            </a:p>
            <a:p>
              <a:endParaRPr lang="en-US" altLang="en-US" sz="1200"/>
            </a:p>
          </p:txBody>
        </p:sp>
        <p:grpSp>
          <p:nvGrpSpPr>
            <p:cNvPr id="96345" name="Group 93">
              <a:extLst>
                <a:ext uri="{FF2B5EF4-FFF2-40B4-BE49-F238E27FC236}">
                  <a16:creationId xmlns:a16="http://schemas.microsoft.com/office/drawing/2014/main" id="{F1BC083A-F6EB-5243-B816-EA627711EA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96354" name="Freeform 94">
                <a:extLst>
                  <a:ext uri="{FF2B5EF4-FFF2-40B4-BE49-F238E27FC236}">
                    <a16:creationId xmlns:a16="http://schemas.microsoft.com/office/drawing/2014/main" id="{C39DEF73-E848-0140-891F-F431A91E4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55" name="Line 95">
                <a:extLst>
                  <a:ext uri="{FF2B5EF4-FFF2-40B4-BE49-F238E27FC236}">
                    <a16:creationId xmlns:a16="http://schemas.microsoft.com/office/drawing/2014/main" id="{2C38D48F-64F6-5D44-9905-1E37B8C46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56" name="Line 96">
                <a:extLst>
                  <a:ext uri="{FF2B5EF4-FFF2-40B4-BE49-F238E27FC236}">
                    <a16:creationId xmlns:a16="http://schemas.microsoft.com/office/drawing/2014/main" id="{3BDB11CD-2034-2942-A034-17D8049CD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6346" name="Group 97">
              <a:extLst>
                <a:ext uri="{FF2B5EF4-FFF2-40B4-BE49-F238E27FC236}">
                  <a16:creationId xmlns:a16="http://schemas.microsoft.com/office/drawing/2014/main" id="{06A995A0-2E3D-5F4E-951F-062E5685F3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96351" name="Freeform 98">
                <a:extLst>
                  <a:ext uri="{FF2B5EF4-FFF2-40B4-BE49-F238E27FC236}">
                    <a16:creationId xmlns:a16="http://schemas.microsoft.com/office/drawing/2014/main" id="{1929CCD9-09CA-9A4D-9855-8480BB1BF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52" name="Line 99">
                <a:extLst>
                  <a:ext uri="{FF2B5EF4-FFF2-40B4-BE49-F238E27FC236}">
                    <a16:creationId xmlns:a16="http://schemas.microsoft.com/office/drawing/2014/main" id="{0D6FB8C1-F9CD-FE42-A72D-AC5712249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53" name="Line 100">
                <a:extLst>
                  <a:ext uri="{FF2B5EF4-FFF2-40B4-BE49-F238E27FC236}">
                    <a16:creationId xmlns:a16="http://schemas.microsoft.com/office/drawing/2014/main" id="{24DC8C44-91CB-FE4E-8A1D-3603EB2B0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6347" name="Freeform 101">
              <a:extLst>
                <a:ext uri="{FF2B5EF4-FFF2-40B4-BE49-F238E27FC236}">
                  <a16:creationId xmlns:a16="http://schemas.microsoft.com/office/drawing/2014/main" id="{95EB78E9-F118-3D4D-95D5-7A4E16B79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6348" name="Group 102">
              <a:extLst>
                <a:ext uri="{FF2B5EF4-FFF2-40B4-BE49-F238E27FC236}">
                  <a16:creationId xmlns:a16="http://schemas.microsoft.com/office/drawing/2014/main" id="{AD45A3E9-4674-284D-8B61-C5F8CF732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96349" name="Oval 103">
                <a:extLst>
                  <a:ext uri="{FF2B5EF4-FFF2-40B4-BE49-F238E27FC236}">
                    <a16:creationId xmlns:a16="http://schemas.microsoft.com/office/drawing/2014/main" id="{2C06EC1E-855D-4B41-812B-42896C629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50" name="Text Box 104">
                <a:extLst>
                  <a:ext uri="{FF2B5EF4-FFF2-40B4-BE49-F238E27FC236}">
                    <a16:creationId xmlns:a16="http://schemas.microsoft.com/office/drawing/2014/main" id="{DB4A26EC-95DD-2144-809B-9D41AC1525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CC0000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2" name="Group 108">
            <a:extLst>
              <a:ext uri="{FF2B5EF4-FFF2-40B4-BE49-F238E27FC236}">
                <a16:creationId xmlns:a16="http://schemas.microsoft.com/office/drawing/2014/main" id="{7955DAB7-4AAB-374B-8614-CF8EEAD4D8A7}"/>
              </a:ext>
            </a:extLst>
          </p:cNvPr>
          <p:cNvGrpSpPr>
            <a:grpSpLocks/>
          </p:cNvGrpSpPr>
          <p:nvPr/>
        </p:nvGrpSpPr>
        <p:grpSpPr bwMode="auto">
          <a:xfrm>
            <a:off x="1531938" y="3652838"/>
            <a:ext cx="2497137" cy="566737"/>
            <a:chOff x="1026" y="3559"/>
            <a:chExt cx="1573" cy="357"/>
          </a:xfrm>
        </p:grpSpPr>
        <p:grpSp>
          <p:nvGrpSpPr>
            <p:cNvPr id="96328" name="Group 68">
              <a:extLst>
                <a:ext uri="{FF2B5EF4-FFF2-40B4-BE49-F238E27FC236}">
                  <a16:creationId xmlns:a16="http://schemas.microsoft.com/office/drawing/2014/main" id="{D68952FE-1164-5641-97E5-0F9FCDE81D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96333" name="Rectangle 69">
                <a:extLst>
                  <a:ext uri="{FF2B5EF4-FFF2-40B4-BE49-F238E27FC236}">
                    <a16:creationId xmlns:a16="http://schemas.microsoft.com/office/drawing/2014/main" id="{009B07CC-C1E8-F241-8FC2-C8FA8BF29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34" name="Text Box 70">
                <a:extLst>
                  <a:ext uri="{FF2B5EF4-FFF2-40B4-BE49-F238E27FC236}">
                    <a16:creationId xmlns:a16="http://schemas.microsoft.com/office/drawing/2014/main" id="{3C4E99CD-B59F-2148-93D3-3B616CEBE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/>
                  <a:t>S: 138.76.29.7, 5001</a:t>
                </a:r>
              </a:p>
              <a:p>
                <a:r>
                  <a:rPr lang="en-US" altLang="en-US" sz="1200"/>
                  <a:t>D: 128.119.40.186, 80</a:t>
                </a:r>
              </a:p>
            </p:txBody>
          </p:sp>
          <p:grpSp>
            <p:nvGrpSpPr>
              <p:cNvPr id="96335" name="Group 71">
                <a:extLst>
                  <a:ext uri="{FF2B5EF4-FFF2-40B4-BE49-F238E27FC236}">
                    <a16:creationId xmlns:a16="http://schemas.microsoft.com/office/drawing/2014/main" id="{FBA183AF-EC55-6947-B7C0-8A7533369D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96340" name="Freeform 72">
                  <a:extLst>
                    <a:ext uri="{FF2B5EF4-FFF2-40B4-BE49-F238E27FC236}">
                      <a16:creationId xmlns:a16="http://schemas.microsoft.com/office/drawing/2014/main" id="{93064635-8B7A-C54C-A546-7F74F87BE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41" name="Line 73">
                  <a:extLst>
                    <a:ext uri="{FF2B5EF4-FFF2-40B4-BE49-F238E27FC236}">
                      <a16:creationId xmlns:a16="http://schemas.microsoft.com/office/drawing/2014/main" id="{C31933D3-7AD7-9F4A-A082-7F99524AA8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42" name="Line 74">
                  <a:extLst>
                    <a:ext uri="{FF2B5EF4-FFF2-40B4-BE49-F238E27FC236}">
                      <a16:creationId xmlns:a16="http://schemas.microsoft.com/office/drawing/2014/main" id="{7246ED4F-FF25-4A43-A283-EE710B19FB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6336" name="Group 75">
                <a:extLst>
                  <a:ext uri="{FF2B5EF4-FFF2-40B4-BE49-F238E27FC236}">
                    <a16:creationId xmlns:a16="http://schemas.microsoft.com/office/drawing/2014/main" id="{E7AB7E3D-B7A6-214B-BC93-7D30D7DD1A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96337" name="Freeform 76">
                  <a:extLst>
                    <a:ext uri="{FF2B5EF4-FFF2-40B4-BE49-F238E27FC236}">
                      <a16:creationId xmlns:a16="http://schemas.microsoft.com/office/drawing/2014/main" id="{04DFDAFF-B748-E749-8DB6-2FB8E3596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38" name="Line 77">
                  <a:extLst>
                    <a:ext uri="{FF2B5EF4-FFF2-40B4-BE49-F238E27FC236}">
                      <a16:creationId xmlns:a16="http://schemas.microsoft.com/office/drawing/2014/main" id="{B19F9813-2DBF-5842-8076-6E92F87C6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6339" name="Line 78">
                  <a:extLst>
                    <a:ext uri="{FF2B5EF4-FFF2-40B4-BE49-F238E27FC236}">
                      <a16:creationId xmlns:a16="http://schemas.microsoft.com/office/drawing/2014/main" id="{A5553438-1564-C144-8A06-BBF06AC6FF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6329" name="Line 79">
              <a:extLst>
                <a:ext uri="{FF2B5EF4-FFF2-40B4-BE49-F238E27FC236}">
                  <a16:creationId xmlns:a16="http://schemas.microsoft.com/office/drawing/2014/main" id="{3F8AA8C3-E93E-3340-8423-896CAD93B2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6330" name="Group 105">
              <a:extLst>
                <a:ext uri="{FF2B5EF4-FFF2-40B4-BE49-F238E27FC236}">
                  <a16:creationId xmlns:a16="http://schemas.microsoft.com/office/drawing/2014/main" id="{3332EA51-F400-4E40-8B7B-4F1C6D42F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96331" name="Oval 106">
                <a:extLst>
                  <a:ext uri="{FF2B5EF4-FFF2-40B4-BE49-F238E27FC236}">
                    <a16:creationId xmlns:a16="http://schemas.microsoft.com/office/drawing/2014/main" id="{5DE80225-52EA-9544-A949-8ECF7F619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32" name="Text Box 107">
                <a:extLst>
                  <a:ext uri="{FF2B5EF4-FFF2-40B4-BE49-F238E27FC236}">
                    <a16:creationId xmlns:a16="http://schemas.microsoft.com/office/drawing/2014/main" id="{AF0050BB-EFCD-E142-97E7-CCA26141A2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CC000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7" name="Group 112">
            <a:extLst>
              <a:ext uri="{FF2B5EF4-FFF2-40B4-BE49-F238E27FC236}">
                <a16:creationId xmlns:a16="http://schemas.microsoft.com/office/drawing/2014/main" id="{E2065AAD-18D2-124C-8E84-6CAC1C802C1F}"/>
              </a:ext>
            </a:extLst>
          </p:cNvPr>
          <p:cNvGrpSpPr>
            <a:grpSpLocks/>
          </p:cNvGrpSpPr>
          <p:nvPr/>
        </p:nvGrpSpPr>
        <p:grpSpPr bwMode="auto">
          <a:xfrm>
            <a:off x="0" y="1671638"/>
            <a:ext cx="5154613" cy="2052637"/>
            <a:chOff x="0" y="1306"/>
            <a:chExt cx="3247" cy="1293"/>
          </a:xfrm>
        </p:grpSpPr>
        <p:sp>
          <p:nvSpPr>
            <p:cNvPr id="96324" name="Text Box 82">
              <a:extLst>
                <a:ext uri="{FF2B5EF4-FFF2-40B4-BE49-F238E27FC236}">
                  <a16:creationId xmlns:a16="http://schemas.microsoft.com/office/drawing/2014/main" id="{53892DBC-E57F-5642-B239-46350AC36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06"/>
              <a:ext cx="1316" cy="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b="1" i="1">
                  <a:solidFill>
                    <a:srgbClr val="CC0000"/>
                  </a:solidFill>
                </a:rPr>
                <a:t>2:</a:t>
              </a:r>
              <a:r>
                <a:rPr lang="en-US" altLang="en-US">
                  <a:solidFill>
                    <a:srgbClr val="FF0000"/>
                  </a:solidFill>
                </a:rPr>
                <a:t> </a:t>
              </a:r>
              <a:r>
                <a:rPr lang="en-US" altLang="en-US">
                  <a:solidFill>
                    <a:srgbClr val="000099"/>
                  </a:solidFill>
                </a:rPr>
                <a:t>NAT router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changes datagram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source addr from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10.0.0.1, 3345 to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138.76.29.7, 5001,</a:t>
              </a:r>
            </a:p>
            <a:p>
              <a:pPr>
                <a:lnSpc>
                  <a:spcPct val="85000"/>
                </a:lnSpc>
              </a:pPr>
              <a:r>
                <a:rPr lang="en-US" altLang="en-US">
                  <a:solidFill>
                    <a:srgbClr val="000099"/>
                  </a:solidFill>
                </a:rPr>
                <a:t>updates table</a:t>
              </a:r>
            </a:p>
          </p:txBody>
        </p:sp>
        <p:sp>
          <p:nvSpPr>
            <p:cNvPr id="96325" name="Line 83">
              <a:extLst>
                <a:ext uri="{FF2B5EF4-FFF2-40B4-BE49-F238E27FC236}">
                  <a16:creationId xmlns:a16="http://schemas.microsoft.com/office/drawing/2014/main" id="{946A4437-B145-6245-94BA-A41336718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326" name="Line 110">
              <a:extLst>
                <a:ext uri="{FF2B5EF4-FFF2-40B4-BE49-F238E27FC236}">
                  <a16:creationId xmlns:a16="http://schemas.microsoft.com/office/drawing/2014/main" id="{5B0D7292-77C2-BC4A-978D-2360A7EE9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327" name="Line 111">
              <a:extLst>
                <a:ext uri="{FF2B5EF4-FFF2-40B4-BE49-F238E27FC236}">
                  <a16:creationId xmlns:a16="http://schemas.microsoft.com/office/drawing/2014/main" id="{3BF100C9-03FF-8A41-A83D-4BC33DD40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29">
            <a:extLst>
              <a:ext uri="{FF2B5EF4-FFF2-40B4-BE49-F238E27FC236}">
                <a16:creationId xmlns:a16="http://schemas.microsoft.com/office/drawing/2014/main" id="{F72C2A8A-A115-D642-B28E-CA529C2C7DFA}"/>
              </a:ext>
            </a:extLst>
          </p:cNvPr>
          <p:cNvGrpSpPr>
            <a:grpSpLocks/>
          </p:cNvGrpSpPr>
          <p:nvPr/>
        </p:nvGrpSpPr>
        <p:grpSpPr bwMode="auto">
          <a:xfrm>
            <a:off x="1360488" y="4681538"/>
            <a:ext cx="2471737" cy="696912"/>
            <a:chOff x="1163" y="3752"/>
            <a:chExt cx="1557" cy="439"/>
          </a:xfrm>
        </p:grpSpPr>
        <p:sp>
          <p:nvSpPr>
            <p:cNvPr id="96310" name="Rectangle 115">
              <a:extLst>
                <a:ext uri="{FF2B5EF4-FFF2-40B4-BE49-F238E27FC236}">
                  <a16:creationId xmlns:a16="http://schemas.microsoft.com/office/drawing/2014/main" id="{6AAF5790-3167-3041-9AAB-023B9DED8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311" name="Text Box 116">
              <a:extLst>
                <a:ext uri="{FF2B5EF4-FFF2-40B4-BE49-F238E27FC236}">
                  <a16:creationId xmlns:a16="http://schemas.microsoft.com/office/drawing/2014/main" id="{7BAAA0B4-3882-DE44-906F-444CE5AAD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S: 128.119.40.186, 80 </a:t>
              </a:r>
            </a:p>
            <a:p>
              <a:r>
                <a:rPr lang="en-US" altLang="en-US" sz="1200"/>
                <a:t>D: 138.76.29.7, 5001</a:t>
              </a:r>
            </a:p>
            <a:p>
              <a:endParaRPr lang="en-US" altLang="en-US" sz="1200"/>
            </a:p>
          </p:txBody>
        </p:sp>
        <p:grpSp>
          <p:nvGrpSpPr>
            <p:cNvPr id="96312" name="Group 117">
              <a:extLst>
                <a:ext uri="{FF2B5EF4-FFF2-40B4-BE49-F238E27FC236}">
                  <a16:creationId xmlns:a16="http://schemas.microsoft.com/office/drawing/2014/main" id="{1A3B2D00-362F-0A4C-85C5-4A59D3098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96321" name="Freeform 118">
                <a:extLst>
                  <a:ext uri="{FF2B5EF4-FFF2-40B4-BE49-F238E27FC236}">
                    <a16:creationId xmlns:a16="http://schemas.microsoft.com/office/drawing/2014/main" id="{00ECB758-05B3-1F42-9D87-0D203469F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22" name="Line 119">
                <a:extLst>
                  <a:ext uri="{FF2B5EF4-FFF2-40B4-BE49-F238E27FC236}">
                    <a16:creationId xmlns:a16="http://schemas.microsoft.com/office/drawing/2014/main" id="{4CE2551F-2115-084D-9A15-79AA2D59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23" name="Line 120">
                <a:extLst>
                  <a:ext uri="{FF2B5EF4-FFF2-40B4-BE49-F238E27FC236}">
                    <a16:creationId xmlns:a16="http://schemas.microsoft.com/office/drawing/2014/main" id="{52DA6C75-40D7-7E49-BE4B-7083044EF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6313" name="Group 121">
              <a:extLst>
                <a:ext uri="{FF2B5EF4-FFF2-40B4-BE49-F238E27FC236}">
                  <a16:creationId xmlns:a16="http://schemas.microsoft.com/office/drawing/2014/main" id="{60F33362-E2F3-4445-84A0-1100A25E9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96318" name="Freeform 122">
                <a:extLst>
                  <a:ext uri="{FF2B5EF4-FFF2-40B4-BE49-F238E27FC236}">
                    <a16:creationId xmlns:a16="http://schemas.microsoft.com/office/drawing/2014/main" id="{462D8DD9-3E18-C646-8FF8-857CF03CA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19" name="Line 123">
                <a:extLst>
                  <a:ext uri="{FF2B5EF4-FFF2-40B4-BE49-F238E27FC236}">
                    <a16:creationId xmlns:a16="http://schemas.microsoft.com/office/drawing/2014/main" id="{46A739D8-B3F5-964B-8744-3BAA253F8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320" name="Line 124">
                <a:extLst>
                  <a:ext uri="{FF2B5EF4-FFF2-40B4-BE49-F238E27FC236}">
                    <a16:creationId xmlns:a16="http://schemas.microsoft.com/office/drawing/2014/main" id="{6A22FF1E-2C7D-354C-96FE-DC5B7B507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6314" name="Line 125">
              <a:extLst>
                <a:ext uri="{FF2B5EF4-FFF2-40B4-BE49-F238E27FC236}">
                  <a16:creationId xmlns:a16="http://schemas.microsoft.com/office/drawing/2014/main" id="{E86F61BA-6060-3A42-89B9-54C7E9CA2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96315" name="Group 126">
              <a:extLst>
                <a:ext uri="{FF2B5EF4-FFF2-40B4-BE49-F238E27FC236}">
                  <a16:creationId xmlns:a16="http://schemas.microsoft.com/office/drawing/2014/main" id="{DA653198-A77C-7A47-8CCD-CA7A7B939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96316" name="Oval 127">
                <a:extLst>
                  <a:ext uri="{FF2B5EF4-FFF2-40B4-BE49-F238E27FC236}">
                    <a16:creationId xmlns:a16="http://schemas.microsoft.com/office/drawing/2014/main" id="{4DF27024-416D-9247-9EC0-D0D363DE5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6317" name="Text Box 128">
                <a:extLst>
                  <a:ext uri="{FF2B5EF4-FFF2-40B4-BE49-F238E27FC236}">
                    <a16:creationId xmlns:a16="http://schemas.microsoft.com/office/drawing/2014/main" id="{78887165-807B-C343-8410-10D1FDC51C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CC0000"/>
                    </a:solidFill>
                  </a:rPr>
                  <a:t>3</a:t>
                </a:r>
              </a:p>
            </p:txBody>
          </p:sp>
        </p:grpSp>
      </p:grpSp>
      <p:sp>
        <p:nvSpPr>
          <p:cNvPr id="233603" name="Text Box 131">
            <a:extLst>
              <a:ext uri="{FF2B5EF4-FFF2-40B4-BE49-F238E27FC236}">
                <a16:creationId xmlns:a16="http://schemas.microsoft.com/office/drawing/2014/main" id="{F4C5F345-4D58-E749-BB9F-2C011C9C5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5170488"/>
            <a:ext cx="20891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b="1" i="1">
                <a:solidFill>
                  <a:srgbClr val="CC0000"/>
                </a:solidFill>
              </a:rPr>
              <a:t>3: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000099"/>
                </a:solidFill>
              </a:rPr>
              <a:t>reply arrives</a:t>
            </a:r>
          </a:p>
          <a:p>
            <a:pPr>
              <a:lnSpc>
                <a:spcPct val="85000"/>
              </a:lnSpc>
            </a:pPr>
            <a:r>
              <a:rPr lang="en-US" altLang="en-US">
                <a:solidFill>
                  <a:srgbClr val="000099"/>
                </a:solidFill>
              </a:rPr>
              <a:t> dest. address:</a:t>
            </a:r>
          </a:p>
          <a:p>
            <a:pPr>
              <a:lnSpc>
                <a:spcPct val="85000"/>
              </a:lnSpc>
            </a:pPr>
            <a:r>
              <a:rPr lang="en-US" altLang="en-US">
                <a:solidFill>
                  <a:srgbClr val="000099"/>
                </a:solidFill>
              </a:rPr>
              <a:t> 138.76.29.7, 5001</a:t>
            </a:r>
          </a:p>
        </p:txBody>
      </p:sp>
      <p:sp>
        <p:nvSpPr>
          <p:cNvPr id="233608" name="Text Box 136">
            <a:extLst>
              <a:ext uri="{FF2B5EF4-FFF2-40B4-BE49-F238E27FC236}">
                <a16:creationId xmlns:a16="http://schemas.microsoft.com/office/drawing/2014/main" id="{21CD6BE5-6424-5840-9400-3E6DC22D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863" y="5005388"/>
            <a:ext cx="38671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b="1" i="1">
                <a:solidFill>
                  <a:srgbClr val="CC0000"/>
                </a:solidFill>
              </a:rPr>
              <a:t>4: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000099"/>
                </a:solidFill>
              </a:rPr>
              <a:t>NAT router</a:t>
            </a:r>
          </a:p>
          <a:p>
            <a:pPr>
              <a:lnSpc>
                <a:spcPct val="85000"/>
              </a:lnSpc>
            </a:pPr>
            <a:r>
              <a:rPr lang="en-US" altLang="en-US">
                <a:solidFill>
                  <a:srgbClr val="000099"/>
                </a:solidFill>
              </a:rPr>
              <a:t>changes datagram</a:t>
            </a:r>
          </a:p>
          <a:p>
            <a:pPr>
              <a:lnSpc>
                <a:spcPct val="85000"/>
              </a:lnSpc>
            </a:pPr>
            <a:r>
              <a:rPr lang="en-US" altLang="en-US">
                <a:solidFill>
                  <a:srgbClr val="000099"/>
                </a:solidFill>
              </a:rPr>
              <a:t>dest addr from</a:t>
            </a:r>
          </a:p>
          <a:p>
            <a:pPr>
              <a:lnSpc>
                <a:spcPct val="85000"/>
              </a:lnSpc>
            </a:pPr>
            <a:r>
              <a:rPr lang="en-US" altLang="en-US">
                <a:solidFill>
                  <a:srgbClr val="000099"/>
                </a:solidFill>
              </a:rPr>
              <a:t>138.76.29.7, 5001 to 10.0.0.1, 3345 </a:t>
            </a:r>
          </a:p>
          <a:p>
            <a:endParaRPr lang="en-US" altLang="en-US">
              <a:solidFill>
                <a:srgbClr val="000099"/>
              </a:solidFill>
            </a:endParaRPr>
          </a:p>
        </p:txBody>
      </p:sp>
      <p:sp>
        <p:nvSpPr>
          <p:cNvPr id="96285" name="Line 138">
            <a:extLst>
              <a:ext uri="{FF2B5EF4-FFF2-40B4-BE49-F238E27FC236}">
                <a16:creationId xmlns:a16="http://schemas.microsoft.com/office/drawing/2014/main" id="{9E3C27C2-BC25-3942-812E-FB6CA1B5C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2735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425" name="Rectangle 141">
            <a:extLst>
              <a:ext uri="{FF2B5EF4-FFF2-40B4-BE49-F238E27FC236}">
                <a16:creationId xmlns:a16="http://schemas.microsoft.com/office/drawing/2014/main" id="{E0ACD579-22CB-2541-8B47-C53B22E63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96287" name="Picture 142" descr="underline_base">
            <a:extLst>
              <a:ext uri="{FF2B5EF4-FFF2-40B4-BE49-F238E27FC236}">
                <a16:creationId xmlns:a16="http://schemas.microsoft.com/office/drawing/2014/main" id="{DC9BDA90-5B4A-BB4E-8956-ECA9C3CAE46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88" name="Group 143">
            <a:extLst>
              <a:ext uri="{FF2B5EF4-FFF2-40B4-BE49-F238E27FC236}">
                <a16:creationId xmlns:a16="http://schemas.microsoft.com/office/drawing/2014/main" id="{4ACA01A0-036E-D848-8C09-E944575E9A0D}"/>
              </a:ext>
            </a:extLst>
          </p:cNvPr>
          <p:cNvGrpSpPr>
            <a:grpSpLocks/>
          </p:cNvGrpSpPr>
          <p:nvPr/>
        </p:nvGrpSpPr>
        <p:grpSpPr bwMode="auto">
          <a:xfrm>
            <a:off x="4035425" y="4095750"/>
            <a:ext cx="587375" cy="323850"/>
            <a:chOff x="4396" y="1245"/>
            <a:chExt cx="672" cy="248"/>
          </a:xfrm>
        </p:grpSpPr>
        <p:sp>
          <p:nvSpPr>
            <p:cNvPr id="96302" name="Oval 407">
              <a:extLst>
                <a:ext uri="{FF2B5EF4-FFF2-40B4-BE49-F238E27FC236}">
                  <a16:creationId xmlns:a16="http://schemas.microsoft.com/office/drawing/2014/main" id="{10FB2571-FCF7-E341-9AB1-850BA309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6303" name="Rectangle 410">
              <a:extLst>
                <a:ext uri="{FF2B5EF4-FFF2-40B4-BE49-F238E27FC236}">
                  <a16:creationId xmlns:a16="http://schemas.microsoft.com/office/drawing/2014/main" id="{76A92FB1-ECE7-4446-AA9E-9179E47FF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6304" name="Oval 411">
              <a:extLst>
                <a:ext uri="{FF2B5EF4-FFF2-40B4-BE49-F238E27FC236}">
                  <a16:creationId xmlns:a16="http://schemas.microsoft.com/office/drawing/2014/main" id="{5B994288-6ACD-FB43-BC0E-0B702824A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6305" name="Group 147">
              <a:extLst>
                <a:ext uri="{FF2B5EF4-FFF2-40B4-BE49-F238E27FC236}">
                  <a16:creationId xmlns:a16="http://schemas.microsoft.com/office/drawing/2014/main" id="{11D761A8-D9D4-1743-93F2-1C284B093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96308" name="Freeform 148">
                <a:extLst>
                  <a:ext uri="{FF2B5EF4-FFF2-40B4-BE49-F238E27FC236}">
                    <a16:creationId xmlns:a16="http://schemas.microsoft.com/office/drawing/2014/main" id="{7C9EA43F-1C84-A84F-AC69-DA7DD2D23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09" name="Freeform 149">
                <a:extLst>
                  <a:ext uri="{FF2B5EF4-FFF2-40B4-BE49-F238E27FC236}">
                    <a16:creationId xmlns:a16="http://schemas.microsoft.com/office/drawing/2014/main" id="{6885D9C0-2B84-D74F-8E03-A376BCE4B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306" name="Line 150">
              <a:extLst>
                <a:ext uri="{FF2B5EF4-FFF2-40B4-BE49-F238E27FC236}">
                  <a16:creationId xmlns:a16="http://schemas.microsoft.com/office/drawing/2014/main" id="{561E3D00-3E3E-AA43-8048-4BC2DEBF5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1322"/>
              <a:ext cx="0" cy="1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307" name="Line 151">
              <a:extLst>
                <a:ext uri="{FF2B5EF4-FFF2-40B4-BE49-F238E27FC236}">
                  <a16:creationId xmlns:a16="http://schemas.microsoft.com/office/drawing/2014/main" id="{318A8D63-08B6-6C40-B857-7DCCA5845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289" name="Group 156">
            <a:extLst>
              <a:ext uri="{FF2B5EF4-FFF2-40B4-BE49-F238E27FC236}">
                <a16:creationId xmlns:a16="http://schemas.microsoft.com/office/drawing/2014/main" id="{6E3E69B3-DB99-FE48-A99B-FE9DEE3CFA8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29513" y="3311525"/>
            <a:ext cx="641350" cy="558800"/>
            <a:chOff x="-44" y="1473"/>
            <a:chExt cx="981" cy="1105"/>
          </a:xfrm>
        </p:grpSpPr>
        <p:pic>
          <p:nvPicPr>
            <p:cNvPr id="96300" name="Picture 157" descr="desktop_computer_stylized_medium">
              <a:extLst>
                <a:ext uri="{FF2B5EF4-FFF2-40B4-BE49-F238E27FC236}">
                  <a16:creationId xmlns:a16="http://schemas.microsoft.com/office/drawing/2014/main" id="{30D870B2-50D7-8E4B-9B76-939E0ED19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301" name="Freeform 158">
              <a:extLst>
                <a:ext uri="{FF2B5EF4-FFF2-40B4-BE49-F238E27FC236}">
                  <a16:creationId xmlns:a16="http://schemas.microsoft.com/office/drawing/2014/main" id="{5A0EE8DA-0915-7143-8F7E-255639F1E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290" name="Group 159">
            <a:extLst>
              <a:ext uri="{FF2B5EF4-FFF2-40B4-BE49-F238E27FC236}">
                <a16:creationId xmlns:a16="http://schemas.microsoft.com/office/drawing/2014/main" id="{54705A8A-F0DF-C649-B2CD-DC8082D4C54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0625" y="4054475"/>
            <a:ext cx="641350" cy="558800"/>
            <a:chOff x="-44" y="1473"/>
            <a:chExt cx="981" cy="1105"/>
          </a:xfrm>
        </p:grpSpPr>
        <p:pic>
          <p:nvPicPr>
            <p:cNvPr id="96298" name="Picture 160" descr="desktop_computer_stylized_medium">
              <a:extLst>
                <a:ext uri="{FF2B5EF4-FFF2-40B4-BE49-F238E27FC236}">
                  <a16:creationId xmlns:a16="http://schemas.microsoft.com/office/drawing/2014/main" id="{F02A83B8-C4F9-674F-84D9-61959CBCA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299" name="Freeform 161">
              <a:extLst>
                <a:ext uri="{FF2B5EF4-FFF2-40B4-BE49-F238E27FC236}">
                  <a16:creationId xmlns:a16="http://schemas.microsoft.com/office/drawing/2014/main" id="{F5943140-2E37-3A40-9C3F-143378566F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6291" name="Group 162">
            <a:extLst>
              <a:ext uri="{FF2B5EF4-FFF2-40B4-BE49-F238E27FC236}">
                <a16:creationId xmlns:a16="http://schemas.microsoft.com/office/drawing/2014/main" id="{EC9E0BDE-1F96-D34E-91CA-A6085BA653E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8563" y="4808538"/>
            <a:ext cx="641350" cy="558800"/>
            <a:chOff x="-44" y="1473"/>
            <a:chExt cx="981" cy="1105"/>
          </a:xfrm>
        </p:grpSpPr>
        <p:pic>
          <p:nvPicPr>
            <p:cNvPr id="96296" name="Picture 163" descr="desktop_computer_stylized_medium">
              <a:extLst>
                <a:ext uri="{FF2B5EF4-FFF2-40B4-BE49-F238E27FC236}">
                  <a16:creationId xmlns:a16="http://schemas.microsoft.com/office/drawing/2014/main" id="{9AAD40C3-28C2-C444-B78C-85EFC17DC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297" name="Freeform 164">
              <a:extLst>
                <a:ext uri="{FF2B5EF4-FFF2-40B4-BE49-F238E27FC236}">
                  <a16:creationId xmlns:a16="http://schemas.microsoft.com/office/drawing/2014/main" id="{F12BAD7A-E6A2-AB4A-8DDE-F685063815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6292" name="Line 32">
            <a:extLst>
              <a:ext uri="{FF2B5EF4-FFF2-40B4-BE49-F238E27FC236}">
                <a16:creationId xmlns:a16="http://schemas.microsoft.com/office/drawing/2014/main" id="{DF01E645-3587-6E42-994D-D99300DD2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6638" y="4238625"/>
            <a:ext cx="219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293" name="Slide Number Placeholder 5">
            <a:extLst>
              <a:ext uri="{FF2B5EF4-FFF2-40B4-BE49-F238E27FC236}">
                <a16:creationId xmlns:a16="http://schemas.microsoft.com/office/drawing/2014/main" id="{94659EC5-C79C-F448-AD08-C906C6BE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687387" cy="246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0A002186-B8C8-C745-A01E-39BC350A33BC}" type="slidenum">
              <a:rPr lang="en-US" altLang="en-US">
                <a:latin typeface="Tahoma" panose="020B0604030504040204" pitchFamily="34" charset="0"/>
              </a:rPr>
              <a:pPr/>
              <a:t>121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96295" name="TextBox 1">
            <a:extLst>
              <a:ext uri="{FF2B5EF4-FFF2-40B4-BE49-F238E27FC236}">
                <a16:creationId xmlns:a16="http://schemas.microsoft.com/office/drawing/2014/main" id="{50FCDF6F-E737-0949-8C33-8B8C0C914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366352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33" grpId="0"/>
      <p:bldP spid="233603" grpId="0"/>
      <p:bldP spid="23360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>
            <a:extLst>
              <a:ext uri="{FF2B5EF4-FFF2-40B4-BE49-F238E27FC236}">
                <a16:creationId xmlns:a16="http://schemas.microsoft.com/office/drawing/2014/main" id="{EDF3214D-D0B2-4F42-B6F8-4B2521ECD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73200"/>
            <a:ext cx="7772400" cy="46482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16-bit port-number field: </a:t>
            </a:r>
          </a:p>
          <a:p>
            <a:pPr lvl="1"/>
            <a:r>
              <a:rPr lang="en-US" altLang="en-US" sz="2800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60,000 simultaneous connections with a single LAN-side address!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NAT is controversial:</a:t>
            </a:r>
          </a:p>
          <a:p>
            <a:pPr lvl="1"/>
            <a:r>
              <a:rPr lang="en-US" altLang="en-US" sz="2800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routers should only process up to layer 3</a:t>
            </a:r>
          </a:p>
          <a:p>
            <a:pPr lvl="1"/>
            <a:r>
              <a:rPr lang="en-US" altLang="en-US" sz="2800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address shortage should be solved by IPv6</a:t>
            </a:r>
          </a:p>
          <a:p>
            <a:pPr lvl="1"/>
            <a:r>
              <a:rPr lang="en-US" altLang="en-US" sz="2800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violates end-to-end argument</a:t>
            </a:r>
          </a:p>
          <a:p>
            <a:pPr lvl="2"/>
            <a:r>
              <a:rPr lang="en-US" altLang="en-US" sz="2400" dirty="0"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rPr>
              <a:t>NAT possibility must be taken into account by app designers, e.g., P2P applications</a:t>
            </a:r>
          </a:p>
          <a:p>
            <a:pPr lvl="1"/>
            <a:r>
              <a:rPr lang="en-US" altLang="en-US" sz="2800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NAT traversal: what if client wants to connect to server behind NAT?</a:t>
            </a:r>
          </a:p>
          <a:p>
            <a:endParaRPr lang="en-US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53D5EAC2-308F-964A-A201-EB8303348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8091488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NAT: network address translation</a:t>
            </a:r>
          </a:p>
        </p:txBody>
      </p:sp>
      <p:pic>
        <p:nvPicPr>
          <p:cNvPr id="97284" name="Picture 6" descr="underline_base">
            <a:extLst>
              <a:ext uri="{FF2B5EF4-FFF2-40B4-BE49-F238E27FC236}">
                <a16:creationId xmlns:a16="http://schemas.microsoft.com/office/drawing/2014/main" id="{6E3C180E-E6B2-9644-A402-77CA8A78B28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223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Slide Number Placeholder 5">
            <a:extLst>
              <a:ext uri="{FF2B5EF4-FFF2-40B4-BE49-F238E27FC236}">
                <a16:creationId xmlns:a16="http://schemas.microsoft.com/office/drawing/2014/main" id="{460920B0-8AF0-2548-B6CC-5719F7D7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831766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12E5CC06-0C2A-D64B-B88F-E9B6E0A50153}" type="slidenum">
              <a:rPr lang="en-US" altLang="en-US">
                <a:latin typeface="Tahoma" panose="020B0604030504040204" pitchFamily="34" charset="0"/>
              </a:rPr>
              <a:pPr/>
              <a:t>122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9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underline_base">
            <a:extLst>
              <a:ext uri="{FF2B5EF4-FFF2-40B4-BE49-F238E27FC236}">
                <a16:creationId xmlns:a16="http://schemas.microsoft.com/office/drawing/2014/main" id="{8FCDA647-72B3-134A-A35E-14EE0BC46D9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Rectangle 3">
            <a:extLst>
              <a:ext uri="{FF2B5EF4-FFF2-40B4-BE49-F238E27FC236}">
                <a16:creationId xmlns:a16="http://schemas.microsoft.com/office/drawing/2014/main" id="{14923639-BD7C-7F46-AC55-9D8ED661C2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657173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    input ports, switching, output ports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IPv4 addressing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network address translation (NAT)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IPv6</a:t>
            </a:r>
          </a:p>
          <a:p>
            <a:pPr marL="111125" indent="0">
              <a:buNone/>
            </a:pPr>
            <a:r>
              <a:rPr lang="en-MY" sz="2400" dirty="0">
                <a:solidFill>
                  <a:srgbClr val="00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solidFill>
                <a:srgbClr val="000000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38E14A3-C773-274A-A351-0A83DF3D6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98310" name="Slide Number Placeholder 5">
            <a:extLst>
              <a:ext uri="{FF2B5EF4-FFF2-40B4-BE49-F238E27FC236}">
                <a16:creationId xmlns:a16="http://schemas.microsoft.com/office/drawing/2014/main" id="{90805100-4CE5-FA40-A536-1CF949E0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687387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1EA39130-1C38-4049-9555-8D70E59A75FA}" type="slidenum">
              <a:rPr lang="en-US" altLang="en-US">
                <a:latin typeface="Tahoma" panose="020B0604030504040204" pitchFamily="34" charset="0"/>
              </a:rPr>
              <a:pPr/>
              <a:t>123</a:t>
            </a:fld>
            <a:endParaRPr lang="en-US" altLang="en-US">
              <a:latin typeface="Tahoma" panose="020B0604030504040204" pitchFamily="34" charset="0"/>
            </a:endParaRP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32B2F7B8-6738-CE43-AAA3-D6A18489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806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3A8B7BF5-9AEF-ED44-91BB-EE104EB1D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IPv6: motivation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06C28CD8-0958-D442-A78E-594747138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1401763"/>
            <a:ext cx="8205788" cy="4027487"/>
          </a:xfrm>
        </p:spPr>
        <p:txBody>
          <a:bodyPr/>
          <a:lstStyle/>
          <a:p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initial motivation:</a:t>
            </a:r>
            <a:r>
              <a:rPr lang="en-US" altLang="en-US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32-bit address space soon to be completely allocated. </a:t>
            </a:r>
            <a:r>
              <a:rPr lang="en-US" dirty="0">
                <a:sym typeface="Wingdings" pitchFamily="2" charset="2"/>
              </a:rPr>
              <a:t>IPv6 provided a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larger IP address space </a:t>
            </a:r>
            <a:r>
              <a:rPr lang="en-US" dirty="0">
                <a:sym typeface="Wingdings" pitchFamily="2" charset="2"/>
              </a:rPr>
              <a:t> more IP address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endParaRPr lang="en-US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additional motivation: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header format helps speed processing/forwarding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header changes to facilitate </a:t>
            </a:r>
            <a:r>
              <a:rPr lang="en-US" altLang="en-US" dirty="0" err="1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QoS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</a:t>
            </a:r>
          </a:p>
          <a:p>
            <a:pPr lvl="1"/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</p:txBody>
      </p:sp>
      <p:pic>
        <p:nvPicPr>
          <p:cNvPr id="99332" name="Picture 4" descr="underline_base">
            <a:extLst>
              <a:ext uri="{FF2B5EF4-FFF2-40B4-BE49-F238E27FC236}">
                <a16:creationId xmlns:a16="http://schemas.microsoft.com/office/drawing/2014/main" id="{F9BD8EBA-ED28-8B44-B1F1-7BA9F4C6260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10556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Slide Number Placeholder 5">
            <a:extLst>
              <a:ext uri="{FF2B5EF4-FFF2-40B4-BE49-F238E27FC236}">
                <a16:creationId xmlns:a16="http://schemas.microsoft.com/office/drawing/2014/main" id="{C630E41B-0353-E64E-8CFD-9EFAE4C8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3EF65D15-5377-4545-BF37-9575C70A14BD}" type="slidenum">
              <a:rPr lang="en-US" altLang="en-US">
                <a:latin typeface="Tahoma" panose="020B0604030504040204" pitchFamily="34" charset="0"/>
              </a:rPr>
              <a:pPr/>
              <a:t>124</a:t>
            </a:fld>
            <a:endParaRPr lang="en-US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5503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82" descr="underline_base">
            <a:extLst>
              <a:ext uri="{FF2B5EF4-FFF2-40B4-BE49-F238E27FC236}">
                <a16:creationId xmlns:a16="http://schemas.microsoft.com/office/drawing/2014/main" id="{33A00285-7B53-4947-8723-5592D2E2AA2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62621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Rectangle 2">
            <a:extLst>
              <a:ext uri="{FF2B5EF4-FFF2-40B4-BE49-F238E27FC236}">
                <a16:creationId xmlns:a16="http://schemas.microsoft.com/office/drawing/2014/main" id="{615DA7CC-8D1C-354A-8217-3A6711C35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381"/>
            <a:ext cx="7772400" cy="691307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IPv6 datagram format</a:t>
            </a:r>
          </a:p>
        </p:txBody>
      </p:sp>
      <p:sp>
        <p:nvSpPr>
          <p:cNvPr id="100357" name="Rectangle 4">
            <a:extLst>
              <a:ext uri="{FF2B5EF4-FFF2-40B4-BE49-F238E27FC236}">
                <a16:creationId xmlns:a16="http://schemas.microsoft.com/office/drawing/2014/main" id="{0C54C675-568B-F74E-9F77-A27ABE459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79" y="805605"/>
            <a:ext cx="8428241" cy="635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 dirty="0">
                <a:solidFill>
                  <a:srgbClr val="CC0000"/>
                </a:solidFill>
                <a:latin typeface="Gill Sans MT" panose="020B0502020104020203" pitchFamily="34" charset="77"/>
              </a:rPr>
              <a:t>priority:</a:t>
            </a:r>
            <a:r>
              <a:rPr lang="en-US" altLang="en-US" sz="2000" dirty="0">
                <a:latin typeface="Gill Sans MT" panose="020B0502020104020203" pitchFamily="34" charset="77"/>
              </a:rPr>
              <a:t>  identify priority among datagrams in flow</a:t>
            </a:r>
          </a:p>
          <a:p>
            <a:r>
              <a:rPr lang="en-US" altLang="en-US" sz="2000" i="1" dirty="0">
                <a:solidFill>
                  <a:srgbClr val="CC0000"/>
                </a:solidFill>
                <a:latin typeface="Gill Sans MT" panose="020B0502020104020203" pitchFamily="34" charset="77"/>
              </a:rPr>
              <a:t>flow Label:</a:t>
            </a:r>
            <a:r>
              <a:rPr lang="en-US" altLang="en-US" sz="2000" dirty="0">
                <a:latin typeface="Gill Sans MT" panose="020B0502020104020203" pitchFamily="34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Gill Sans MT" panose="020B0502020104020203" pitchFamily="34" charset="77"/>
              </a:rPr>
              <a:t>labeling of packets belonging to particular flows for which the sender requests special handling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Gill Sans MT" panose="020B0502020104020203" pitchFamily="34" charset="77"/>
              </a:rPr>
              <a:t>Example: real-time service, media streaming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Gill Sans MT" panose="020B0502020104020203" pitchFamily="34" charset="77"/>
              </a:rPr>
              <a:t>But the real definition of flow is still vague (unclear)</a:t>
            </a:r>
            <a:endParaRPr lang="en-US" altLang="en-US" sz="2000" i="1" dirty="0">
              <a:solidFill>
                <a:srgbClr val="CC0000"/>
              </a:solidFill>
              <a:latin typeface="Gill Sans MT" panose="020B0502020104020203" pitchFamily="34" charset="77"/>
            </a:endParaRPr>
          </a:p>
          <a:p>
            <a:pPr>
              <a:spcBef>
                <a:spcPts val="672"/>
              </a:spcBef>
              <a:spcAft>
                <a:spcPts val="600"/>
              </a:spcAft>
            </a:pPr>
            <a:r>
              <a:rPr lang="en-US" altLang="en-US" sz="2000" i="1" dirty="0">
                <a:solidFill>
                  <a:srgbClr val="CC0000"/>
                </a:solidFill>
                <a:latin typeface="Gill Sans MT" panose="020B0502020104020203" pitchFamily="34" charset="77"/>
              </a:rPr>
              <a:t>next header:</a:t>
            </a:r>
            <a:r>
              <a:rPr lang="en-US" altLang="en-US" sz="2000" dirty="0">
                <a:latin typeface="Gill Sans MT" panose="020B0502020104020203" pitchFamily="34" charset="77"/>
              </a:rPr>
              <a:t> identify upper layer protocol for data</a:t>
            </a:r>
            <a:endParaRPr lang="en-US" altLang="en-US" sz="2000" dirty="0">
              <a:latin typeface="Comic Sans MS" panose="030F0902030302020204" pitchFamily="66" charset="0"/>
            </a:endParaRPr>
          </a:p>
          <a:p>
            <a:pPr>
              <a:spcBef>
                <a:spcPts val="672"/>
              </a:spcBef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</a:rPr>
              <a:t>Traffic class</a:t>
            </a:r>
            <a:r>
              <a:rPr lang="en-US" sz="2000" dirty="0"/>
              <a:t>:</a:t>
            </a:r>
          </a:p>
          <a:p>
            <a:pPr lvl="1">
              <a:spcBef>
                <a:spcPts val="672"/>
              </a:spcBef>
              <a:spcAft>
                <a:spcPts val="600"/>
              </a:spcAft>
            </a:pPr>
            <a:r>
              <a:rPr lang="en-US" sz="2000" dirty="0"/>
              <a:t>used to give priority to datagrams</a:t>
            </a:r>
          </a:p>
          <a:p>
            <a:pPr lvl="2">
              <a:spcBef>
                <a:spcPts val="672"/>
              </a:spcBef>
              <a:spcAft>
                <a:spcPts val="600"/>
              </a:spcAft>
            </a:pPr>
            <a:r>
              <a:rPr lang="en-US" sz="2000" dirty="0"/>
              <a:t>certain datagrams within a flow</a:t>
            </a:r>
          </a:p>
          <a:p>
            <a:pPr lvl="2">
              <a:spcBef>
                <a:spcPts val="672"/>
              </a:spcBef>
              <a:spcAft>
                <a:spcPts val="600"/>
              </a:spcAft>
            </a:pPr>
            <a:r>
              <a:rPr lang="en-US" sz="2000" dirty="0"/>
              <a:t>datagrams from certain applications (for example, ICMP) over others </a:t>
            </a:r>
          </a:p>
          <a:p>
            <a:pPr>
              <a:spcBef>
                <a:spcPts val="672"/>
              </a:spcBef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</a:rPr>
              <a:t>Payload length</a:t>
            </a:r>
            <a:r>
              <a:rPr lang="en-US" sz="2000" dirty="0"/>
              <a:t>:</a:t>
            </a:r>
          </a:p>
          <a:p>
            <a:pPr lvl="1">
              <a:spcBef>
                <a:spcPts val="672"/>
              </a:spcBef>
              <a:spcAft>
                <a:spcPts val="600"/>
              </a:spcAft>
            </a:pPr>
            <a:r>
              <a:rPr lang="en-US" sz="2000" dirty="0"/>
              <a:t>What size of data sent (not including header)</a:t>
            </a:r>
          </a:p>
          <a:p>
            <a:pPr lvl="1">
              <a:spcBef>
                <a:spcPts val="672"/>
              </a:spcBef>
              <a:spcAft>
                <a:spcPts val="600"/>
              </a:spcAft>
            </a:pPr>
            <a:r>
              <a:rPr lang="en-US" sz="2000" dirty="0"/>
              <a:t>If payload is 4bytes </a:t>
            </a:r>
            <a:r>
              <a:rPr lang="en-US" sz="2000" dirty="0">
                <a:sym typeface="Wingdings" pitchFamily="2" charset="2"/>
              </a:rPr>
              <a:t> total datagram size = 40 + 4 = 44 bytes</a:t>
            </a:r>
            <a:endParaRPr lang="en-US" sz="2000" dirty="0"/>
          </a:p>
          <a:p>
            <a:endParaRPr lang="en-US" altLang="en-US" sz="2000" dirty="0">
              <a:latin typeface="Comic Sans MS" panose="030F0902030302020204" pitchFamily="66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104" y="6558463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125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5790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82" descr="underline_base">
            <a:extLst>
              <a:ext uri="{FF2B5EF4-FFF2-40B4-BE49-F238E27FC236}">
                <a16:creationId xmlns:a16="http://schemas.microsoft.com/office/drawing/2014/main" id="{33A00285-7B53-4947-8723-5592D2E2AA2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62621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Rectangle 80">
            <a:extLst>
              <a:ext uri="{FF2B5EF4-FFF2-40B4-BE49-F238E27FC236}">
                <a16:creationId xmlns:a16="http://schemas.microsoft.com/office/drawing/2014/main" id="{7D51E023-0752-8A47-9CED-943657157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466" y="2499626"/>
            <a:ext cx="4748213" cy="2817813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8614" name="Rectangle 2">
            <a:extLst>
              <a:ext uri="{FF2B5EF4-FFF2-40B4-BE49-F238E27FC236}">
                <a16:creationId xmlns:a16="http://schemas.microsoft.com/office/drawing/2014/main" id="{615DA7CC-8D1C-354A-8217-3A6711C35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381"/>
            <a:ext cx="7772400" cy="691307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IPv6 datagram format</a:t>
            </a:r>
          </a:p>
        </p:txBody>
      </p:sp>
      <p:sp>
        <p:nvSpPr>
          <p:cNvPr id="100358" name="Rectangle 56">
            <a:extLst>
              <a:ext uri="{FF2B5EF4-FFF2-40B4-BE49-F238E27FC236}">
                <a16:creationId xmlns:a16="http://schemas.microsoft.com/office/drawing/2014/main" id="{909CBA0E-043A-E045-B11A-9B0CC75D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854" y="2580589"/>
            <a:ext cx="4748212" cy="28178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0359" name="Line 60">
            <a:extLst>
              <a:ext uri="{FF2B5EF4-FFF2-40B4-BE49-F238E27FC236}">
                <a16:creationId xmlns:a16="http://schemas.microsoft.com/office/drawing/2014/main" id="{4A07CB81-030E-A740-B167-D5E23E871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3441" y="2890151"/>
            <a:ext cx="4727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0" name="Line 61">
            <a:extLst>
              <a:ext uri="{FF2B5EF4-FFF2-40B4-BE49-F238E27FC236}">
                <a16:creationId xmlns:a16="http://schemas.microsoft.com/office/drawing/2014/main" id="{2F361EDB-EFA3-CD48-A1CC-FEC599596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4316" y="2590114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1" name="Line 63">
            <a:extLst>
              <a:ext uri="{FF2B5EF4-FFF2-40B4-BE49-F238E27FC236}">
                <a16:creationId xmlns:a16="http://schemas.microsoft.com/office/drawing/2014/main" id="{2B3AE57B-4783-BD48-8C3A-B192DFA2A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291" y="2586939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2" name="Line 64">
            <a:extLst>
              <a:ext uri="{FF2B5EF4-FFF2-40B4-BE49-F238E27FC236}">
                <a16:creationId xmlns:a16="http://schemas.microsoft.com/office/drawing/2014/main" id="{8623E46E-14BD-FF48-9158-54B4AA139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0391" y="2885389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3" name="Line 65">
            <a:extLst>
              <a:ext uri="{FF2B5EF4-FFF2-40B4-BE49-F238E27FC236}">
                <a16:creationId xmlns:a16="http://schemas.microsoft.com/office/drawing/2014/main" id="{0244C450-998E-E34B-8A06-56898A44C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6566" y="2888564"/>
            <a:ext cx="0" cy="293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4" name="Line 66">
            <a:extLst>
              <a:ext uri="{FF2B5EF4-FFF2-40B4-BE49-F238E27FC236}">
                <a16:creationId xmlns:a16="http://schemas.microsoft.com/office/drawing/2014/main" id="{6CD41D1E-DFAB-B547-84AC-06C55B3E9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0741" y="4410976"/>
            <a:ext cx="4760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5" name="Line 67">
            <a:extLst>
              <a:ext uri="{FF2B5EF4-FFF2-40B4-BE49-F238E27FC236}">
                <a16:creationId xmlns:a16="http://schemas.microsoft.com/office/drawing/2014/main" id="{515A75D4-A0B2-7047-8048-DF1D1740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8204" y="3771214"/>
            <a:ext cx="4760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6" name="Line 68">
            <a:extLst>
              <a:ext uri="{FF2B5EF4-FFF2-40B4-BE49-F238E27FC236}">
                <a16:creationId xmlns:a16="http://schemas.microsoft.com/office/drawing/2014/main" id="{6A091E60-4266-954A-840C-3DD28418E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3916" y="3188601"/>
            <a:ext cx="4760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67" name="Text Box 69">
            <a:extLst>
              <a:ext uri="{FF2B5EF4-FFF2-40B4-BE49-F238E27FC236}">
                <a16:creationId xmlns:a16="http://schemas.microsoft.com/office/drawing/2014/main" id="{1CBAE421-C5A3-7A4F-8371-050171A7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854" y="4676089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data</a:t>
            </a:r>
          </a:p>
        </p:txBody>
      </p:sp>
      <p:sp>
        <p:nvSpPr>
          <p:cNvPr id="100368" name="Text Box 70">
            <a:extLst>
              <a:ext uri="{FF2B5EF4-FFF2-40B4-BE49-F238E27FC236}">
                <a16:creationId xmlns:a16="http://schemas.microsoft.com/office/drawing/2014/main" id="{F5C9A057-07AF-6446-A1B2-AC4C491D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16" y="3814076"/>
            <a:ext cx="2165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/>
              <a:t>destination address</a:t>
            </a:r>
          </a:p>
          <a:p>
            <a:pPr algn="ctr">
              <a:lnSpc>
                <a:spcPct val="85000"/>
              </a:lnSpc>
            </a:pPr>
            <a:r>
              <a:rPr lang="en-US" altLang="en-US"/>
              <a:t>(128 bits)</a:t>
            </a:r>
          </a:p>
        </p:txBody>
      </p:sp>
      <p:sp>
        <p:nvSpPr>
          <p:cNvPr id="100369" name="Text Box 71">
            <a:extLst>
              <a:ext uri="{FF2B5EF4-FFF2-40B4-BE49-F238E27FC236}">
                <a16:creationId xmlns:a16="http://schemas.microsoft.com/office/drawing/2014/main" id="{B8FE78DD-B343-0C42-8883-6EB6FE068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16" y="3207651"/>
            <a:ext cx="1746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/>
              <a:t>source address</a:t>
            </a:r>
          </a:p>
          <a:p>
            <a:pPr algn="ctr">
              <a:lnSpc>
                <a:spcPct val="85000"/>
              </a:lnSpc>
            </a:pPr>
            <a:r>
              <a:rPr lang="en-US" altLang="en-US"/>
              <a:t>(128 bits)</a:t>
            </a:r>
          </a:p>
        </p:txBody>
      </p:sp>
      <p:sp>
        <p:nvSpPr>
          <p:cNvPr id="100370" name="Text Box 72">
            <a:extLst>
              <a:ext uri="{FF2B5EF4-FFF2-40B4-BE49-F238E27FC236}">
                <a16:creationId xmlns:a16="http://schemas.microsoft.com/office/drawing/2014/main" id="{79C2376F-4E90-A34E-A29D-D3430B7C1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629" y="2855226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payload len</a:t>
            </a:r>
          </a:p>
        </p:txBody>
      </p:sp>
      <p:sp>
        <p:nvSpPr>
          <p:cNvPr id="100371" name="Text Box 73">
            <a:extLst>
              <a:ext uri="{FF2B5EF4-FFF2-40B4-BE49-F238E27FC236}">
                <a16:creationId xmlns:a16="http://schemas.microsoft.com/office/drawing/2014/main" id="{241BFAE3-81E3-3342-93FD-0BA779987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04" y="2863164"/>
            <a:ext cx="1009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next hdr</a:t>
            </a:r>
          </a:p>
        </p:txBody>
      </p:sp>
      <p:sp>
        <p:nvSpPr>
          <p:cNvPr id="100372" name="Text Box 74">
            <a:extLst>
              <a:ext uri="{FF2B5EF4-FFF2-40B4-BE49-F238E27FC236}">
                <a16:creationId xmlns:a16="http://schemas.microsoft.com/office/drawing/2014/main" id="{4062085A-FC47-134F-B0A0-8ADAE46CA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16" y="2848876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hop limit</a:t>
            </a:r>
          </a:p>
        </p:txBody>
      </p:sp>
      <p:sp>
        <p:nvSpPr>
          <p:cNvPr id="100373" name="Text Box 75">
            <a:extLst>
              <a:ext uri="{FF2B5EF4-FFF2-40B4-BE49-F238E27FC236}">
                <a16:creationId xmlns:a16="http://schemas.microsoft.com/office/drawing/2014/main" id="{013DF5F9-0ACD-854C-AC19-858A3905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216" y="2555189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flow label</a:t>
            </a:r>
          </a:p>
        </p:txBody>
      </p:sp>
      <p:sp>
        <p:nvSpPr>
          <p:cNvPr id="100374" name="Text Box 76">
            <a:extLst>
              <a:ext uri="{FF2B5EF4-FFF2-40B4-BE49-F238E27FC236}">
                <a16:creationId xmlns:a16="http://schemas.microsoft.com/office/drawing/2014/main" id="{6F883A72-C4FA-2C4E-90C6-6D0C8445A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379" y="2540901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pri</a:t>
            </a:r>
          </a:p>
        </p:txBody>
      </p:sp>
      <p:sp>
        <p:nvSpPr>
          <p:cNvPr id="100375" name="Text Box 77">
            <a:extLst>
              <a:ext uri="{FF2B5EF4-FFF2-40B4-BE49-F238E27FC236}">
                <a16:creationId xmlns:a16="http://schemas.microsoft.com/office/drawing/2014/main" id="{88D5026F-2B4C-E247-8A25-557E6E92A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41" y="2548839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ver</a:t>
            </a:r>
          </a:p>
        </p:txBody>
      </p:sp>
      <p:sp>
        <p:nvSpPr>
          <p:cNvPr id="100376" name="Line 79">
            <a:extLst>
              <a:ext uri="{FF2B5EF4-FFF2-40B4-BE49-F238E27FC236}">
                <a16:creationId xmlns:a16="http://schemas.microsoft.com/office/drawing/2014/main" id="{FE4124C7-B652-C84C-AA7B-745C8BEF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629" y="5636526"/>
            <a:ext cx="4816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77" name="Text Box 78">
            <a:extLst>
              <a:ext uri="{FF2B5EF4-FFF2-40B4-BE49-F238E27FC236}">
                <a16:creationId xmlns:a16="http://schemas.microsoft.com/office/drawing/2014/main" id="{1143E584-686B-6B4B-AC16-D8614550C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591" y="5446026"/>
            <a:ext cx="857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32 bits</a:t>
            </a:r>
          </a:p>
        </p:txBody>
      </p:sp>
      <p:sp>
        <p:nvSpPr>
          <p:cNvPr id="100378" name="Slide Number Placeholder 5">
            <a:extLst>
              <a:ext uri="{FF2B5EF4-FFF2-40B4-BE49-F238E27FC236}">
                <a16:creationId xmlns:a16="http://schemas.microsoft.com/office/drawing/2014/main" id="{779B0DE7-CFAA-1344-B569-5DE46D15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6929" y="5711139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16AEB784-21EC-A943-BC68-01B3428BC454}" type="slidenum">
              <a:rPr lang="en-US" altLang="en-US">
                <a:latin typeface="Tahoma" panose="020B0604030504040204" pitchFamily="34" charset="0"/>
              </a:rPr>
              <a:pPr/>
              <a:t>126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00379" name="Footer Placeholder 2">
            <a:extLst>
              <a:ext uri="{FF2B5EF4-FFF2-40B4-BE49-F238E27FC236}">
                <a16:creationId xmlns:a16="http://schemas.microsoft.com/office/drawing/2014/main" id="{BAC50069-AE13-FB4E-B049-5D7A8F8D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665716" y="5711139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1877272" y="1673321"/>
            <a:ext cx="2088232" cy="792088"/>
          </a:xfrm>
          <a:prstGeom prst="wedgeRoundRectCallout">
            <a:avLst>
              <a:gd name="adj1" fmla="val -15605"/>
              <a:gd name="adj2" fmla="val 76284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to give priority to certain </a:t>
            </a:r>
            <a:r>
              <a:rPr lang="en-US" dirty="0" err="1"/>
              <a:t>datagrams</a:t>
            </a:r>
            <a:endParaRPr lang="ms-MY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5619889" y="3579127"/>
            <a:ext cx="2952328" cy="1008112"/>
          </a:xfrm>
          <a:prstGeom prst="wedgeRoundRectCallout">
            <a:avLst>
              <a:gd name="adj1" fmla="val -69834"/>
              <a:gd name="adj2" fmla="val 5641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increased the size of the IP address from 32 to </a:t>
            </a:r>
            <a:r>
              <a:rPr lang="en-US" b="1" dirty="0">
                <a:solidFill>
                  <a:srgbClr val="C00000"/>
                </a:solidFill>
              </a:rPr>
              <a:t>128 bits</a:t>
            </a:r>
            <a:endParaRPr lang="ms-MY" b="1" dirty="0">
              <a:solidFill>
                <a:srgbClr val="C00000"/>
              </a:solidFill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 txBox="1">
            <a:spLocks/>
          </p:cNvSpPr>
          <p:nvPr/>
        </p:nvSpPr>
        <p:spPr bwMode="auto">
          <a:xfrm>
            <a:off x="8319542" y="6439419"/>
            <a:ext cx="717896" cy="29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 smtClean="0">
                <a:latin typeface="Tahoma" panose="020B0604030504040204" pitchFamily="34" charset="0"/>
              </a:rPr>
              <a:pPr/>
              <a:t>126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2">
            <a:extLst>
              <a:ext uri="{FF2B5EF4-FFF2-40B4-BE49-F238E27FC236}">
                <a16:creationId xmlns:a16="http://schemas.microsoft.com/office/drawing/2014/main" id="{EBCF887E-2A76-664F-AE67-8D1EEDDD7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130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IPv6 datagram format and </a:t>
            </a:r>
            <a:r>
              <a:rPr lang="en-US" dirty="0">
                <a:cs typeface="+mj-cs"/>
              </a:rPr>
              <a:t>other changes from IPv4</a:t>
            </a:r>
          </a:p>
        </p:txBody>
      </p:sp>
      <p:sp>
        <p:nvSpPr>
          <p:cNvPr id="101381" name="Slide Number Placeholder 5">
            <a:extLst>
              <a:ext uri="{FF2B5EF4-FFF2-40B4-BE49-F238E27FC236}">
                <a16:creationId xmlns:a16="http://schemas.microsoft.com/office/drawing/2014/main" id="{BF5766C7-E1FA-0F4F-A69E-D029E62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687387" cy="34883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D2129B01-E98A-B94D-B03D-FB05E4215B95}" type="slidenum">
              <a:rPr lang="en-US" altLang="en-US">
                <a:latin typeface="Tahoma" panose="020B0604030504040204" pitchFamily="34" charset="0"/>
              </a:rPr>
              <a:pPr/>
              <a:t>127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"/>
          </p:nvPr>
        </p:nvSpPr>
        <p:spPr>
          <a:xfrm>
            <a:off x="233680" y="1693141"/>
            <a:ext cx="8503920" cy="47822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IPv6 datagram format: 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</a:rPr>
              <a:t>Header</a:t>
            </a:r>
            <a:r>
              <a:rPr lang="en-US" sz="2200" dirty="0"/>
              <a:t> : 40-byte </a:t>
            </a:r>
            <a:r>
              <a:rPr lang="en-US" sz="2200" dirty="0">
                <a:solidFill>
                  <a:srgbClr val="FF0000"/>
                </a:solidFill>
              </a:rPr>
              <a:t>fixed-length</a:t>
            </a:r>
            <a:r>
              <a:rPr lang="en-US" sz="2200" dirty="0"/>
              <a:t> header </a:t>
            </a:r>
            <a:r>
              <a:rPr lang="en-US" sz="2200" dirty="0">
                <a:sym typeface="Wingdings" pitchFamily="2" charset="2"/>
              </a:rPr>
              <a:t> </a:t>
            </a:r>
            <a:r>
              <a:rPr lang="en-US" sz="2200" dirty="0"/>
              <a:t>allows </a:t>
            </a:r>
            <a:r>
              <a:rPr lang="en-US" sz="2200" dirty="0">
                <a:solidFill>
                  <a:srgbClr val="FF0000"/>
                </a:solidFill>
              </a:rPr>
              <a:t>faster processing </a:t>
            </a:r>
            <a:r>
              <a:rPr lang="en-US" sz="2200" dirty="0"/>
              <a:t>of the IP datagram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</a:rPr>
              <a:t>Fragmentation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FF0000"/>
                </a:solidFill>
              </a:rPr>
              <a:t>NO</a:t>
            </a:r>
            <a:r>
              <a:rPr lang="en-US" sz="2200" dirty="0">
                <a:solidFill>
                  <a:srgbClr val="FF0000"/>
                </a:solidFill>
              </a:rPr>
              <a:t> fragmentation </a:t>
            </a:r>
            <a:r>
              <a:rPr lang="en-US" sz="2200" dirty="0"/>
              <a:t>allowed</a:t>
            </a:r>
          </a:p>
          <a:p>
            <a:pPr lvl="1">
              <a:spcAft>
                <a:spcPts val="600"/>
              </a:spcAft>
            </a:pPr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options:</a:t>
            </a: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allowed, but outside of header, indicated by </a:t>
            </a:r>
            <a:r>
              <a:rPr lang="ja-JP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“</a:t>
            </a:r>
            <a:r>
              <a:rPr lang="en-US" altLang="ja-JP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Next Header</a:t>
            </a:r>
            <a:r>
              <a:rPr lang="ja-JP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”</a:t>
            </a:r>
            <a:r>
              <a:rPr lang="en-US" altLang="ja-JP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field</a:t>
            </a:r>
            <a:endParaRPr lang="en-US" sz="2200" dirty="0"/>
          </a:p>
          <a:p>
            <a:pPr lvl="1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</a:rPr>
              <a:t>Checksum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FF0000"/>
                </a:solidFill>
              </a:rPr>
              <a:t>NO</a:t>
            </a:r>
            <a:r>
              <a:rPr lang="en-US" sz="2200" dirty="0">
                <a:solidFill>
                  <a:srgbClr val="FF0000"/>
                </a:solidFill>
              </a:rPr>
              <a:t> checksum</a:t>
            </a:r>
            <a:r>
              <a:rPr lang="en-US" sz="2200" dirty="0"/>
              <a:t> at Network Layer for </a:t>
            </a:r>
            <a:r>
              <a:rPr lang="en-US" sz="2200" dirty="0">
                <a:sym typeface="Wingdings" pitchFamily="2" charset="2"/>
              </a:rPr>
              <a:t>faster processing at each hop  use checksum on Transport Layer</a:t>
            </a:r>
            <a:endParaRPr lang="en-US" altLang="ja-JP" sz="2200" dirty="0">
              <a:ea typeface="ＭＳ Ｐゴシック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altLang="en-US" sz="2200" i="1" dirty="0">
                <a:solidFill>
                  <a:srgbClr val="CC0000"/>
                </a:solidFill>
                <a:ea typeface="ＭＳ Ｐゴシック" pitchFamily="34" charset="-128"/>
              </a:rPr>
              <a:t>ICMPv6:</a:t>
            </a:r>
            <a:r>
              <a:rPr lang="en-US" altLang="en-US" sz="2200" dirty="0">
                <a:ea typeface="ＭＳ Ｐゴシック" pitchFamily="34" charset="-128"/>
              </a:rPr>
              <a:t> new version of ICMP</a:t>
            </a:r>
          </a:p>
          <a:p>
            <a:pPr lvl="2">
              <a:spcAft>
                <a:spcPts val="600"/>
              </a:spcAft>
            </a:pPr>
            <a:r>
              <a:rPr lang="en-US" altLang="en-US" dirty="0">
                <a:ea typeface="ＭＳ Ｐゴシック" pitchFamily="34" charset="-128"/>
              </a:rPr>
              <a:t>additional message types, e.g.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Packet Too Big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pPr lvl="2">
              <a:spcAft>
                <a:spcPts val="600"/>
              </a:spcAft>
            </a:pPr>
            <a:r>
              <a:rPr lang="en-US" altLang="en-US" dirty="0">
                <a:ea typeface="ＭＳ Ｐゴシック" pitchFamily="34" charset="-128"/>
              </a:rPr>
              <a:t>multicast group management functions</a:t>
            </a:r>
          </a:p>
          <a:p>
            <a:pPr lvl="1">
              <a:spcAft>
                <a:spcPts val="600"/>
              </a:spcAft>
            </a:pPr>
            <a:endParaRPr lang="en-US" sz="1900" dirty="0"/>
          </a:p>
          <a:p>
            <a:pPr>
              <a:spcAft>
                <a:spcPts val="600"/>
              </a:spcAft>
            </a:pPr>
            <a:endParaRPr lang="ms-MY" sz="2400" dirty="0"/>
          </a:p>
        </p:txBody>
      </p:sp>
    </p:spTree>
    <p:extLst>
      <p:ext uri="{BB962C8B-B14F-4D97-AF65-F5344CB8AC3E}">
        <p14:creationId xmlns:p14="http://schemas.microsoft.com/office/powerpoint/2010/main" val="25976343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>
            <a:extLst>
              <a:ext uri="{FF2B5EF4-FFF2-40B4-BE49-F238E27FC236}">
                <a16:creationId xmlns:a16="http://schemas.microsoft.com/office/drawing/2014/main" id="{9E24E3E1-5C80-D74B-A9CF-F150E51CA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Transition from IPv4 to IPv6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31449403-CEC0-3B44-AA94-E010302C6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500188"/>
            <a:ext cx="8256587" cy="2487612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not all routers can be upgraded simultaneously</a:t>
            </a:r>
          </a:p>
          <a:p>
            <a:pPr lvl="1">
              <a:lnSpc>
                <a:spcPct val="75000"/>
              </a:lnSpc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no </a:t>
            </a:r>
            <a:r>
              <a:rPr lang="ja-JP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“</a:t>
            </a:r>
            <a:r>
              <a:rPr lang="en-US" altLang="ja-JP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flag days</a:t>
            </a:r>
            <a:r>
              <a:rPr lang="ja-JP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”</a:t>
            </a:r>
            <a:endParaRPr lang="en-US" altLang="ja-JP" sz="2800"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  <a:p>
            <a:pPr lvl="1">
              <a:lnSpc>
                <a:spcPct val="75000"/>
              </a:lnSpc>
            </a:pPr>
            <a:r>
              <a:rPr lang="en-US" altLang="en-US" sz="280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how will network operate with mixed IPv4 and IPv6 routers? </a:t>
            </a:r>
          </a:p>
          <a:p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tunneling: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IPv6 datagram carried as </a:t>
            </a:r>
            <a:r>
              <a:rPr lang="en-US" altLang="en-US" i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payload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in IPv4 datagram among IPv4 routers</a:t>
            </a:r>
          </a:p>
        </p:txBody>
      </p:sp>
      <p:pic>
        <p:nvPicPr>
          <p:cNvPr id="102404" name="Picture 4" descr="underline_base">
            <a:extLst>
              <a:ext uri="{FF2B5EF4-FFF2-40B4-BE49-F238E27FC236}">
                <a16:creationId xmlns:a16="http://schemas.microsoft.com/office/drawing/2014/main" id="{D6D05B0A-13A1-224A-AE08-AFB1A782908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255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05" name="Group 47">
            <a:extLst>
              <a:ext uri="{FF2B5EF4-FFF2-40B4-BE49-F238E27FC236}">
                <a16:creationId xmlns:a16="http://schemas.microsoft.com/office/drawing/2014/main" id="{A0F532C9-9B40-0F43-BB2D-EFB1E78CA4F0}"/>
              </a:ext>
            </a:extLst>
          </p:cNvPr>
          <p:cNvGrpSpPr>
            <a:grpSpLocks/>
          </p:cNvGrpSpPr>
          <p:nvPr/>
        </p:nvGrpSpPr>
        <p:grpSpPr bwMode="auto">
          <a:xfrm>
            <a:off x="2101850" y="5176838"/>
            <a:ext cx="4854575" cy="473075"/>
            <a:chOff x="1163" y="3504"/>
            <a:chExt cx="3058" cy="298"/>
          </a:xfrm>
        </p:grpSpPr>
        <p:sp>
          <p:nvSpPr>
            <p:cNvPr id="102440" name="Rectangle 26">
              <a:extLst>
                <a:ext uri="{FF2B5EF4-FFF2-40B4-BE49-F238E27FC236}">
                  <a16:creationId xmlns:a16="http://schemas.microsoft.com/office/drawing/2014/main" id="{3F543FD9-C9D0-3A4E-885C-4781C2026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505"/>
              <a:ext cx="3058" cy="295"/>
            </a:xfrm>
            <a:prstGeom prst="rect">
              <a:avLst/>
            </a:prstGeom>
            <a:gradFill rotWithShape="1">
              <a:gsLst>
                <a:gs pos="0">
                  <a:srgbClr val="CC0000">
                    <a:alpha val="40999"/>
                  </a:srgbClr>
                </a:gs>
                <a:gs pos="100000">
                  <a:srgbClr val="CC0000">
                    <a:alpha val="37999"/>
                  </a:srgbClr>
                </a:gs>
              </a:gsLst>
              <a:lin ang="540000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441" name="Line 27">
              <a:extLst>
                <a:ext uri="{FF2B5EF4-FFF2-40B4-BE49-F238E27FC236}">
                  <a16:creationId xmlns:a16="http://schemas.microsoft.com/office/drawing/2014/main" id="{89470E57-744A-3A4D-B0F0-669DADF10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3504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2" name="Line 28">
              <a:extLst>
                <a:ext uri="{FF2B5EF4-FFF2-40B4-BE49-F238E27FC236}">
                  <a16:creationId xmlns:a16="http://schemas.microsoft.com/office/drawing/2014/main" id="{A244155E-AE0F-9B4F-9878-B9E2368F6D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3507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3" name="Line 29">
              <a:extLst>
                <a:ext uri="{FF2B5EF4-FFF2-40B4-BE49-F238E27FC236}">
                  <a16:creationId xmlns:a16="http://schemas.microsoft.com/office/drawing/2014/main" id="{B91E7257-FD56-C343-9B65-1F5CD9DCD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2" y="3504"/>
              <a:ext cx="0" cy="2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4" name="Line 31">
              <a:extLst>
                <a:ext uri="{FF2B5EF4-FFF2-40B4-BE49-F238E27FC236}">
                  <a16:creationId xmlns:a16="http://schemas.microsoft.com/office/drawing/2014/main" id="{67025DE2-D1C9-374F-9AEA-3BB25905A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5" name="Line 32">
              <a:extLst>
                <a:ext uri="{FF2B5EF4-FFF2-40B4-BE49-F238E27FC236}">
                  <a16:creationId xmlns:a16="http://schemas.microsoft.com/office/drawing/2014/main" id="{5529779A-3842-B241-B685-0FFC46180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6" name="Line 33">
              <a:extLst>
                <a:ext uri="{FF2B5EF4-FFF2-40B4-BE49-F238E27FC236}">
                  <a16:creationId xmlns:a16="http://schemas.microsoft.com/office/drawing/2014/main" id="{D1CB89AA-A588-514B-86C5-EEC2ECB9F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3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7" name="Line 34">
              <a:extLst>
                <a:ext uri="{FF2B5EF4-FFF2-40B4-BE49-F238E27FC236}">
                  <a16:creationId xmlns:a16="http://schemas.microsoft.com/office/drawing/2014/main" id="{F96827E4-26D7-6047-A89A-24A913796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3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8" name="Line 35">
              <a:extLst>
                <a:ext uri="{FF2B5EF4-FFF2-40B4-BE49-F238E27FC236}">
                  <a16:creationId xmlns:a16="http://schemas.microsoft.com/office/drawing/2014/main" id="{9C387E0A-22B8-DB43-9D98-0A91A696A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49" name="Line 36">
              <a:extLst>
                <a:ext uri="{FF2B5EF4-FFF2-40B4-BE49-F238E27FC236}">
                  <a16:creationId xmlns:a16="http://schemas.microsoft.com/office/drawing/2014/main" id="{5AD8C7ED-48E2-7640-8EC7-41D7672F1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0" name="Line 37">
              <a:extLst>
                <a:ext uri="{FF2B5EF4-FFF2-40B4-BE49-F238E27FC236}">
                  <a16:creationId xmlns:a16="http://schemas.microsoft.com/office/drawing/2014/main" id="{75697E3C-4434-6247-9BFE-543F55AE1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350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1" name="Line 38">
              <a:extLst>
                <a:ext uri="{FF2B5EF4-FFF2-40B4-BE49-F238E27FC236}">
                  <a16:creationId xmlns:a16="http://schemas.microsoft.com/office/drawing/2014/main" id="{814E5D1D-98B2-4440-A371-464D8E4A0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3742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2" name="Line 39">
              <a:extLst>
                <a:ext uri="{FF2B5EF4-FFF2-40B4-BE49-F238E27FC236}">
                  <a16:creationId xmlns:a16="http://schemas.microsoft.com/office/drawing/2014/main" id="{A29B61BA-88FC-E642-A0BF-E3293D026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506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3" name="Line 40">
              <a:extLst>
                <a:ext uri="{FF2B5EF4-FFF2-40B4-BE49-F238E27FC236}">
                  <a16:creationId xmlns:a16="http://schemas.microsoft.com/office/drawing/2014/main" id="{BD5E24F6-0084-7E43-ABF5-9E5AF5A6E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" y="3744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4" name="Line 41">
              <a:extLst>
                <a:ext uri="{FF2B5EF4-FFF2-40B4-BE49-F238E27FC236}">
                  <a16:creationId xmlns:a16="http://schemas.microsoft.com/office/drawing/2014/main" id="{3157C0DA-E24C-6D44-BC87-65F5DC943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" y="3508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55" name="Line 42">
              <a:extLst>
                <a:ext uri="{FF2B5EF4-FFF2-40B4-BE49-F238E27FC236}">
                  <a16:creationId xmlns:a16="http://schemas.microsoft.com/office/drawing/2014/main" id="{00CB2E45-1B7F-5842-A18E-C558F70D8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" y="3746"/>
              <a:ext cx="0" cy="5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2406" name="Text Box 48">
            <a:extLst>
              <a:ext uri="{FF2B5EF4-FFF2-40B4-BE49-F238E27FC236}">
                <a16:creationId xmlns:a16="http://schemas.microsoft.com/office/drawing/2014/main" id="{254800D2-414B-2F41-B73C-25C2D1BAF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4375150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IPv4 source, dest addr </a:t>
            </a:r>
          </a:p>
        </p:txBody>
      </p:sp>
      <p:sp>
        <p:nvSpPr>
          <p:cNvPr id="102407" name="Text Box 50">
            <a:extLst>
              <a:ext uri="{FF2B5EF4-FFF2-40B4-BE49-F238E27FC236}">
                <a16:creationId xmlns:a16="http://schemas.microsoft.com/office/drawing/2014/main" id="{66637FB0-BF69-2F4C-BC68-360E696A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4143375"/>
            <a:ext cx="1652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IPv4 header fields </a:t>
            </a:r>
          </a:p>
        </p:txBody>
      </p:sp>
      <p:sp>
        <p:nvSpPr>
          <p:cNvPr id="102408" name="Line 55">
            <a:extLst>
              <a:ext uri="{FF2B5EF4-FFF2-40B4-BE49-F238E27FC236}">
                <a16:creationId xmlns:a16="http://schemas.microsoft.com/office/drawing/2014/main" id="{2DE47EE8-F4AD-DA45-BB4E-C0FDB1225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4633913"/>
            <a:ext cx="0" cy="7381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09" name="Line 56">
            <a:extLst>
              <a:ext uri="{FF2B5EF4-FFF2-40B4-BE49-F238E27FC236}">
                <a16:creationId xmlns:a16="http://schemas.microsoft.com/office/drawing/2014/main" id="{253FA86F-FC7B-1446-8398-16990FA9F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0675" y="4629150"/>
            <a:ext cx="381000" cy="7381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10" name="Line 57">
            <a:extLst>
              <a:ext uri="{FF2B5EF4-FFF2-40B4-BE49-F238E27FC236}">
                <a16:creationId xmlns:a16="http://schemas.microsoft.com/office/drawing/2014/main" id="{24F53241-EBD5-2D40-B667-E4DAA30CF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0600" y="4386263"/>
            <a:ext cx="0" cy="9763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11" name="Text Box 23">
            <a:extLst>
              <a:ext uri="{FF2B5EF4-FFF2-40B4-BE49-F238E27FC236}">
                <a16:creationId xmlns:a16="http://schemas.microsoft.com/office/drawing/2014/main" id="{B135EED2-8A3B-4B49-AAA0-048F4AB0A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600392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IPv4 datagram</a:t>
            </a:r>
          </a:p>
        </p:txBody>
      </p:sp>
      <p:sp>
        <p:nvSpPr>
          <p:cNvPr id="102412" name="Line 24">
            <a:extLst>
              <a:ext uri="{FF2B5EF4-FFF2-40B4-BE49-F238E27FC236}">
                <a16:creationId xmlns:a16="http://schemas.microsoft.com/office/drawing/2014/main" id="{8AF64CB8-BFD1-2D41-9192-4715DDC49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788" y="6192838"/>
            <a:ext cx="169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13" name="Line 25">
            <a:extLst>
              <a:ext uri="{FF2B5EF4-FFF2-40B4-BE49-F238E27FC236}">
                <a16:creationId xmlns:a16="http://schemas.microsoft.com/office/drawing/2014/main" id="{08BB0C02-A1EB-284E-B651-AADA45FFA4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5500" y="6192838"/>
            <a:ext cx="1606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8880" name="Text Box 64">
            <a:extLst>
              <a:ext uri="{FF2B5EF4-FFF2-40B4-BE49-F238E27FC236}">
                <a16:creationId xmlns:a16="http://schemas.microsoft.com/office/drawing/2014/main" id="{1321CF6A-CC9B-7B4E-8B46-3EE793DB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56546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IPv6 datagram</a:t>
            </a:r>
          </a:p>
        </p:txBody>
      </p:sp>
      <p:sp>
        <p:nvSpPr>
          <p:cNvPr id="418881" name="Line 65">
            <a:extLst>
              <a:ext uri="{FF2B5EF4-FFF2-40B4-BE49-F238E27FC236}">
                <a16:creationId xmlns:a16="http://schemas.microsoft.com/office/drawing/2014/main" id="{290B7872-9B85-8647-8EB8-0BC8E1804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388" y="5824538"/>
            <a:ext cx="85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8882" name="Line 66">
            <a:extLst>
              <a:ext uri="{FF2B5EF4-FFF2-40B4-BE49-F238E27FC236}">
                <a16:creationId xmlns:a16="http://schemas.microsoft.com/office/drawing/2014/main" id="{E3F5A1DB-7C88-3346-BCCE-F8AF4087C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2663" y="5824538"/>
            <a:ext cx="925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17" name="Rectangle 69">
            <a:extLst>
              <a:ext uri="{FF2B5EF4-FFF2-40B4-BE49-F238E27FC236}">
                <a16:creationId xmlns:a16="http://schemas.microsoft.com/office/drawing/2014/main" id="{6CDBD152-AEFB-C344-8737-35BA3EE6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913" y="5211763"/>
            <a:ext cx="3422650" cy="40163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" name="Group 70">
            <a:extLst>
              <a:ext uri="{FF2B5EF4-FFF2-40B4-BE49-F238E27FC236}">
                <a16:creationId xmlns:a16="http://schemas.microsoft.com/office/drawing/2014/main" id="{D275509A-8154-0C40-9214-CF48C918025E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4241800"/>
            <a:ext cx="3379788" cy="1109663"/>
            <a:chOff x="2868" y="2782"/>
            <a:chExt cx="2129" cy="699"/>
          </a:xfrm>
        </p:grpSpPr>
        <p:sp>
          <p:nvSpPr>
            <p:cNvPr id="102438" name="Text Box 51">
              <a:extLst>
                <a:ext uri="{FF2B5EF4-FFF2-40B4-BE49-F238E27FC236}">
                  <a16:creationId xmlns:a16="http://schemas.microsoft.com/office/drawing/2014/main" id="{7CBD3A08-A424-764D-9E71-198F3E0FA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4" y="2782"/>
              <a:ext cx="7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IPv4 payload </a:t>
              </a:r>
            </a:p>
          </p:txBody>
        </p:sp>
        <p:sp>
          <p:nvSpPr>
            <p:cNvPr id="102439" name="Line 54">
              <a:extLst>
                <a:ext uri="{FF2B5EF4-FFF2-40B4-BE49-F238E27FC236}">
                  <a16:creationId xmlns:a16="http://schemas.microsoft.com/office/drawing/2014/main" id="{FECDC318-E1FA-C048-9C32-A368F1C53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8" y="2979"/>
              <a:ext cx="1532" cy="50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71">
            <a:extLst>
              <a:ext uri="{FF2B5EF4-FFF2-40B4-BE49-F238E27FC236}">
                <a16:creationId xmlns:a16="http://schemas.microsoft.com/office/drawing/2014/main" id="{804EE707-A166-4745-917D-F41A80E073E2}"/>
              </a:ext>
            </a:extLst>
          </p:cNvPr>
          <p:cNvGrpSpPr>
            <a:grpSpLocks/>
          </p:cNvGrpSpPr>
          <p:nvPr/>
        </p:nvGrpSpPr>
        <p:grpSpPr bwMode="auto">
          <a:xfrm>
            <a:off x="3506788" y="4146550"/>
            <a:ext cx="3402012" cy="1476375"/>
            <a:chOff x="2280" y="1247"/>
            <a:chExt cx="2143" cy="930"/>
          </a:xfrm>
        </p:grpSpPr>
        <p:sp>
          <p:nvSpPr>
            <p:cNvPr id="102422" name="Rectangle 5">
              <a:extLst>
                <a:ext uri="{FF2B5EF4-FFF2-40B4-BE49-F238E27FC236}">
                  <a16:creationId xmlns:a16="http://schemas.microsoft.com/office/drawing/2014/main" id="{54870CCE-4C89-AB4E-91C1-C504AEEBB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918"/>
              <a:ext cx="2143" cy="253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423" name="Line 8">
              <a:extLst>
                <a:ext uri="{FF2B5EF4-FFF2-40B4-BE49-F238E27FC236}">
                  <a16:creationId xmlns:a16="http://schemas.microsoft.com/office/drawing/2014/main" id="{96000D11-62DF-1642-9A0B-84825BFBF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4" name="Line 9">
              <a:extLst>
                <a:ext uri="{FF2B5EF4-FFF2-40B4-BE49-F238E27FC236}">
                  <a16:creationId xmlns:a16="http://schemas.microsoft.com/office/drawing/2014/main" id="{B16FDD18-DA73-1443-BE2C-FD7D62A5E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1917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5" name="Line 10">
              <a:extLst>
                <a:ext uri="{FF2B5EF4-FFF2-40B4-BE49-F238E27FC236}">
                  <a16:creationId xmlns:a16="http://schemas.microsoft.com/office/drawing/2014/main" id="{03B3E1A5-B1A0-794D-B75C-D61AB1B11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191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6" name="Line 11">
              <a:extLst>
                <a:ext uri="{FF2B5EF4-FFF2-40B4-BE49-F238E27FC236}">
                  <a16:creationId xmlns:a16="http://schemas.microsoft.com/office/drawing/2014/main" id="{501224FE-BB8A-584D-9927-32CFB334E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7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7" name="Line 12">
              <a:extLst>
                <a:ext uri="{FF2B5EF4-FFF2-40B4-BE49-F238E27FC236}">
                  <a16:creationId xmlns:a16="http://schemas.microsoft.com/office/drawing/2014/main" id="{3F6A65E6-1865-5745-B0A3-64A9D047C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1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8" name="Line 13">
              <a:extLst>
                <a:ext uri="{FF2B5EF4-FFF2-40B4-BE49-F238E27FC236}">
                  <a16:creationId xmlns:a16="http://schemas.microsoft.com/office/drawing/2014/main" id="{4B4C88DA-A830-D84A-86E3-B50794AAC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3" y="1916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29" name="Line 14">
              <a:extLst>
                <a:ext uri="{FF2B5EF4-FFF2-40B4-BE49-F238E27FC236}">
                  <a16:creationId xmlns:a16="http://schemas.microsoft.com/office/drawing/2014/main" id="{C430A8DD-CBC0-4D41-9705-A58FE3494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30" name="Line 15">
              <a:extLst>
                <a:ext uri="{FF2B5EF4-FFF2-40B4-BE49-F238E27FC236}">
                  <a16:creationId xmlns:a16="http://schemas.microsoft.com/office/drawing/2014/main" id="{427601CE-84A5-3B49-B577-601F76833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5" y="1923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31" name="Text Box 16">
              <a:extLst>
                <a:ext uri="{FF2B5EF4-FFF2-40B4-BE49-F238E27FC236}">
                  <a16:creationId xmlns:a16="http://schemas.microsoft.com/office/drawing/2014/main" id="{FECE9833-F891-6E45-83D3-81547A78E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2" y="1557"/>
              <a:ext cx="103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UDP/TCP payload</a:t>
              </a:r>
            </a:p>
          </p:txBody>
        </p:sp>
        <p:sp>
          <p:nvSpPr>
            <p:cNvPr id="102432" name="Text Box 17">
              <a:extLst>
                <a:ext uri="{FF2B5EF4-FFF2-40B4-BE49-F238E27FC236}">
                  <a16:creationId xmlns:a16="http://schemas.microsoft.com/office/drawing/2014/main" id="{46F8327A-F305-884F-B326-814824046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" y="1396"/>
              <a:ext cx="1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400"/>
                <a:t>IPv6 source dest addr</a:t>
              </a:r>
            </a:p>
          </p:txBody>
        </p:sp>
        <p:sp>
          <p:nvSpPr>
            <p:cNvPr id="102433" name="Text Box 18">
              <a:extLst>
                <a:ext uri="{FF2B5EF4-FFF2-40B4-BE49-F238E27FC236}">
                  <a16:creationId xmlns:a16="http://schemas.microsoft.com/office/drawing/2014/main" id="{F0F1E0F4-DB74-B044-B4A6-8963B50E8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" y="1247"/>
              <a:ext cx="1010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400"/>
                <a:t>IPv6 header fields</a:t>
              </a:r>
            </a:p>
          </p:txBody>
        </p:sp>
        <p:sp>
          <p:nvSpPr>
            <p:cNvPr id="102434" name="Line 19">
              <a:extLst>
                <a:ext uri="{FF2B5EF4-FFF2-40B4-BE49-F238E27FC236}">
                  <a16:creationId xmlns:a16="http://schemas.microsoft.com/office/drawing/2014/main" id="{BD22505A-5CC3-0F47-BCFE-4AB7DAC07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" y="1543"/>
              <a:ext cx="3" cy="44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35" name="Line 20">
              <a:extLst>
                <a:ext uri="{FF2B5EF4-FFF2-40B4-BE49-F238E27FC236}">
                  <a16:creationId xmlns:a16="http://schemas.microsoft.com/office/drawing/2014/main" id="{7BB71967-B4A9-BB4E-83D1-4DE7AB9C7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4" y="1546"/>
              <a:ext cx="174" cy="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36" name="Line 58">
              <a:extLst>
                <a:ext uri="{FF2B5EF4-FFF2-40B4-BE49-F238E27FC236}">
                  <a16:creationId xmlns:a16="http://schemas.microsoft.com/office/drawing/2014/main" id="{7CFDE65E-1718-6B4D-8CF3-7F9D8B8C0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6" y="1399"/>
              <a:ext cx="0" cy="5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37" name="Line 59">
              <a:extLst>
                <a:ext uri="{FF2B5EF4-FFF2-40B4-BE49-F238E27FC236}">
                  <a16:creationId xmlns:a16="http://schemas.microsoft.com/office/drawing/2014/main" id="{53F91FCF-3C66-B549-9598-13B53845D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720"/>
              <a:ext cx="0" cy="25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2420" name="Slide Number Placeholder 5">
            <a:extLst>
              <a:ext uri="{FF2B5EF4-FFF2-40B4-BE49-F238E27FC236}">
                <a16:creationId xmlns:a16="http://schemas.microsoft.com/office/drawing/2014/main" id="{EF691FB8-FF20-8149-B211-80AF17B1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799682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4E057B27-D018-B744-8C0D-F4B0C929EF84}" type="slidenum">
              <a:rPr lang="en-US" altLang="en-US">
                <a:latin typeface="Tahoma" panose="020B0604030504040204" pitchFamily="34" charset="0"/>
              </a:rPr>
              <a:pPr/>
              <a:t>128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8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353" descr="underline_base">
            <a:extLst>
              <a:ext uri="{FF2B5EF4-FFF2-40B4-BE49-F238E27FC236}">
                <a16:creationId xmlns:a16="http://schemas.microsoft.com/office/drawing/2014/main" id="{A0E9EBE7-D85A-1E4A-9D8A-B63D51DC605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966788"/>
            <a:ext cx="2741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AC691E02-7371-B549-9E47-D47F6EE07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75" y="214313"/>
            <a:ext cx="7772400" cy="9906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Tunneling</a:t>
            </a:r>
          </a:p>
        </p:txBody>
      </p:sp>
      <p:sp>
        <p:nvSpPr>
          <p:cNvPr id="103428" name="Text Box 76">
            <a:extLst>
              <a:ext uri="{FF2B5EF4-FFF2-40B4-BE49-F238E27FC236}">
                <a16:creationId xmlns:a16="http://schemas.microsoft.com/office/drawing/2014/main" id="{5D910F0B-551D-E94A-B6FD-6C5BECA6B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physical view:</a:t>
            </a:r>
          </a:p>
        </p:txBody>
      </p:sp>
      <p:sp>
        <p:nvSpPr>
          <p:cNvPr id="103429" name="Line 147">
            <a:extLst>
              <a:ext uri="{FF2B5EF4-FFF2-40B4-BE49-F238E27FC236}">
                <a16:creationId xmlns:a16="http://schemas.microsoft.com/office/drawing/2014/main" id="{372FF573-758C-A040-B144-D0E7E36DC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30" name="Text Box 180">
            <a:extLst>
              <a:ext uri="{FF2B5EF4-FFF2-40B4-BE49-F238E27FC236}">
                <a16:creationId xmlns:a16="http://schemas.microsoft.com/office/drawing/2014/main" id="{7CF96FCA-3BC7-564A-94E5-02F79F00E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103431" name="Text Box 181">
            <a:extLst>
              <a:ext uri="{FF2B5EF4-FFF2-40B4-BE49-F238E27FC236}">
                <a16:creationId xmlns:a16="http://schemas.microsoft.com/office/drawing/2014/main" id="{55843B4F-A0CE-8440-AEED-400BD19C7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grpSp>
        <p:nvGrpSpPr>
          <p:cNvPr id="103432" name="Group 254">
            <a:extLst>
              <a:ext uri="{FF2B5EF4-FFF2-40B4-BE49-F238E27FC236}">
                <a16:creationId xmlns:a16="http://schemas.microsoft.com/office/drawing/2014/main" id="{6439DF91-8B39-1547-8A93-3CED027E4DF1}"/>
              </a:ext>
            </a:extLst>
          </p:cNvPr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03546" name="Oval 407">
              <a:extLst>
                <a:ext uri="{FF2B5EF4-FFF2-40B4-BE49-F238E27FC236}">
                  <a16:creationId xmlns:a16="http://schemas.microsoft.com/office/drawing/2014/main" id="{127A195D-B698-6C46-98C4-84B89AE9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3547" name="Rectangle 410">
              <a:extLst>
                <a:ext uri="{FF2B5EF4-FFF2-40B4-BE49-F238E27FC236}">
                  <a16:creationId xmlns:a16="http://schemas.microsoft.com/office/drawing/2014/main" id="{626CF76A-FB77-5945-8BCC-DB574F688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3548" name="Oval 411">
              <a:extLst>
                <a:ext uri="{FF2B5EF4-FFF2-40B4-BE49-F238E27FC236}">
                  <a16:creationId xmlns:a16="http://schemas.microsoft.com/office/drawing/2014/main" id="{CCC46146-43A2-6E49-B844-5FEB3D79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3549" name="Group 258">
              <a:extLst>
                <a:ext uri="{FF2B5EF4-FFF2-40B4-BE49-F238E27FC236}">
                  <a16:creationId xmlns:a16="http://schemas.microsoft.com/office/drawing/2014/main" id="{7F59F6C4-CF5E-7A44-8754-D8FB9AD2D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3552" name="Freeform 259">
                <a:extLst>
                  <a:ext uri="{FF2B5EF4-FFF2-40B4-BE49-F238E27FC236}">
                    <a16:creationId xmlns:a16="http://schemas.microsoft.com/office/drawing/2014/main" id="{645B05D0-41E6-BE40-9447-DE50C1F1E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53" name="Freeform 260">
                <a:extLst>
                  <a:ext uri="{FF2B5EF4-FFF2-40B4-BE49-F238E27FC236}">
                    <a16:creationId xmlns:a16="http://schemas.microsoft.com/office/drawing/2014/main" id="{723548DF-FE98-B842-9DF2-DB05FDAF2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550" name="Line 261">
              <a:extLst>
                <a:ext uri="{FF2B5EF4-FFF2-40B4-BE49-F238E27FC236}">
                  <a16:creationId xmlns:a16="http://schemas.microsoft.com/office/drawing/2014/main" id="{277A55DC-9020-4C4D-AA8F-DFF873F14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551" name="Line 262">
              <a:extLst>
                <a:ext uri="{FF2B5EF4-FFF2-40B4-BE49-F238E27FC236}">
                  <a16:creationId xmlns:a16="http://schemas.microsoft.com/office/drawing/2014/main" id="{35E8E411-971F-934F-8619-4FD729F3F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433" name="Group 328">
            <a:extLst>
              <a:ext uri="{FF2B5EF4-FFF2-40B4-BE49-F238E27FC236}">
                <a16:creationId xmlns:a16="http://schemas.microsoft.com/office/drawing/2014/main" id="{74AD1206-724F-E142-9161-FD71D16E40E9}"/>
              </a:ext>
            </a:extLst>
          </p:cNvPr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03523" name="Text Box 92">
              <a:extLst>
                <a:ext uri="{FF2B5EF4-FFF2-40B4-BE49-F238E27FC236}">
                  <a16:creationId xmlns:a16="http://schemas.microsoft.com/office/drawing/2014/main" id="{FEB23FFE-0858-CF44-A788-34B6DDDA7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A</a:t>
              </a:r>
            </a:p>
          </p:txBody>
        </p:sp>
        <p:sp>
          <p:nvSpPr>
            <p:cNvPr id="103524" name="Text Box 108">
              <a:extLst>
                <a:ext uri="{FF2B5EF4-FFF2-40B4-BE49-F238E27FC236}">
                  <a16:creationId xmlns:a16="http://schemas.microsoft.com/office/drawing/2014/main" id="{5FC48B05-126A-4D43-801B-2B428AC2D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sp>
          <p:nvSpPr>
            <p:cNvPr id="103525" name="Line 141">
              <a:extLst>
                <a:ext uri="{FF2B5EF4-FFF2-40B4-BE49-F238E27FC236}">
                  <a16:creationId xmlns:a16="http://schemas.microsoft.com/office/drawing/2014/main" id="{D99CE8A0-D542-A24A-9048-353EFF0BA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526" name="Text Box 143">
              <a:extLst>
                <a:ext uri="{FF2B5EF4-FFF2-40B4-BE49-F238E27FC236}">
                  <a16:creationId xmlns:a16="http://schemas.microsoft.com/office/drawing/2014/main" id="{986A5F5E-2839-7E40-AED4-0553F5FFF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03527" name="Text Box 144">
              <a:extLst>
                <a:ext uri="{FF2B5EF4-FFF2-40B4-BE49-F238E27FC236}">
                  <a16:creationId xmlns:a16="http://schemas.microsoft.com/office/drawing/2014/main" id="{C9B7F1E7-6AA9-8746-B855-27F71BB50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03528" name="Group 245">
              <a:extLst>
                <a:ext uri="{FF2B5EF4-FFF2-40B4-BE49-F238E27FC236}">
                  <a16:creationId xmlns:a16="http://schemas.microsoft.com/office/drawing/2014/main" id="{FE0D71EE-542B-7D4F-A2A5-9F2D9FBB60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03538" name="Oval 407">
                <a:extLst>
                  <a:ext uri="{FF2B5EF4-FFF2-40B4-BE49-F238E27FC236}">
                    <a16:creationId xmlns:a16="http://schemas.microsoft.com/office/drawing/2014/main" id="{2101C1DA-216B-1443-A668-B189235E3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39" name="Rectangle 410">
                <a:extLst>
                  <a:ext uri="{FF2B5EF4-FFF2-40B4-BE49-F238E27FC236}">
                    <a16:creationId xmlns:a16="http://schemas.microsoft.com/office/drawing/2014/main" id="{5E570AB2-6438-0A48-9097-02FA424B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40" name="Oval 411">
                <a:extLst>
                  <a:ext uri="{FF2B5EF4-FFF2-40B4-BE49-F238E27FC236}">
                    <a16:creationId xmlns:a16="http://schemas.microsoft.com/office/drawing/2014/main" id="{8F209753-317C-844B-B69E-1D8661D14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541" name="Group 249">
                <a:extLst>
                  <a:ext uri="{FF2B5EF4-FFF2-40B4-BE49-F238E27FC236}">
                    <a16:creationId xmlns:a16="http://schemas.microsoft.com/office/drawing/2014/main" id="{AA8E5598-12B2-E947-86C2-516C01BEBF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3544" name="Freeform 250">
                  <a:extLst>
                    <a:ext uri="{FF2B5EF4-FFF2-40B4-BE49-F238E27FC236}">
                      <a16:creationId xmlns:a16="http://schemas.microsoft.com/office/drawing/2014/main" id="{A4633D94-2195-104D-B97C-B63B60A2D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45" name="Freeform 251">
                  <a:extLst>
                    <a:ext uri="{FF2B5EF4-FFF2-40B4-BE49-F238E27FC236}">
                      <a16:creationId xmlns:a16="http://schemas.microsoft.com/office/drawing/2014/main" id="{9A1918E8-9716-6A44-8835-B900F6ABA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42" name="Line 252">
                <a:extLst>
                  <a:ext uri="{FF2B5EF4-FFF2-40B4-BE49-F238E27FC236}">
                    <a16:creationId xmlns:a16="http://schemas.microsoft.com/office/drawing/2014/main" id="{EA915823-94DA-0E42-A72F-43BE28AAF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43" name="Line 253">
                <a:extLst>
                  <a:ext uri="{FF2B5EF4-FFF2-40B4-BE49-F238E27FC236}">
                    <a16:creationId xmlns:a16="http://schemas.microsoft.com/office/drawing/2014/main" id="{2E217B2D-6575-4F46-9BC7-BD7FBA448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529" name="Group 263">
              <a:extLst>
                <a:ext uri="{FF2B5EF4-FFF2-40B4-BE49-F238E27FC236}">
                  <a16:creationId xmlns:a16="http://schemas.microsoft.com/office/drawing/2014/main" id="{2C319613-AE71-1940-82C0-DA3884A70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03530" name="Oval 407">
                <a:extLst>
                  <a:ext uri="{FF2B5EF4-FFF2-40B4-BE49-F238E27FC236}">
                    <a16:creationId xmlns:a16="http://schemas.microsoft.com/office/drawing/2014/main" id="{0FFB3688-EDC1-984F-AD6E-5C72D5FBE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31" name="Rectangle 410">
                <a:extLst>
                  <a:ext uri="{FF2B5EF4-FFF2-40B4-BE49-F238E27FC236}">
                    <a16:creationId xmlns:a16="http://schemas.microsoft.com/office/drawing/2014/main" id="{0072DC49-0E74-9641-8E76-B1B772A4E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32" name="Oval 411">
                <a:extLst>
                  <a:ext uri="{FF2B5EF4-FFF2-40B4-BE49-F238E27FC236}">
                    <a16:creationId xmlns:a16="http://schemas.microsoft.com/office/drawing/2014/main" id="{95BD1841-EBA7-8142-B3E1-D8F63B723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533" name="Group 267">
                <a:extLst>
                  <a:ext uri="{FF2B5EF4-FFF2-40B4-BE49-F238E27FC236}">
                    <a16:creationId xmlns:a16="http://schemas.microsoft.com/office/drawing/2014/main" id="{2E820711-3A7F-F548-B53B-55B80B3C9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3536" name="Freeform 268">
                  <a:extLst>
                    <a:ext uri="{FF2B5EF4-FFF2-40B4-BE49-F238E27FC236}">
                      <a16:creationId xmlns:a16="http://schemas.microsoft.com/office/drawing/2014/main" id="{C652DD5C-E66A-744E-A1BD-BBACE7FA32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37" name="Freeform 269">
                  <a:extLst>
                    <a:ext uri="{FF2B5EF4-FFF2-40B4-BE49-F238E27FC236}">
                      <a16:creationId xmlns:a16="http://schemas.microsoft.com/office/drawing/2014/main" id="{F8069FD4-DEF2-2F4A-88D5-38B38A752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34" name="Line 270">
                <a:extLst>
                  <a:ext uri="{FF2B5EF4-FFF2-40B4-BE49-F238E27FC236}">
                    <a16:creationId xmlns:a16="http://schemas.microsoft.com/office/drawing/2014/main" id="{DDC97A0E-B8CB-6449-8151-A7B9172CD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35" name="Line 271">
                <a:extLst>
                  <a:ext uri="{FF2B5EF4-FFF2-40B4-BE49-F238E27FC236}">
                    <a16:creationId xmlns:a16="http://schemas.microsoft.com/office/drawing/2014/main" id="{F5551785-1A5A-CC42-86A8-44F0C5E80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434" name="Group 272">
            <a:extLst>
              <a:ext uri="{FF2B5EF4-FFF2-40B4-BE49-F238E27FC236}">
                <a16:creationId xmlns:a16="http://schemas.microsoft.com/office/drawing/2014/main" id="{7236AD95-6848-5C47-866A-C191E90F27B8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03515" name="Oval 407">
              <a:extLst>
                <a:ext uri="{FF2B5EF4-FFF2-40B4-BE49-F238E27FC236}">
                  <a16:creationId xmlns:a16="http://schemas.microsoft.com/office/drawing/2014/main" id="{663C1F84-2296-3A40-889D-CC6C3AB71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3516" name="Rectangle 410">
              <a:extLst>
                <a:ext uri="{FF2B5EF4-FFF2-40B4-BE49-F238E27FC236}">
                  <a16:creationId xmlns:a16="http://schemas.microsoft.com/office/drawing/2014/main" id="{D9CFEFEE-873D-6946-9B40-B8664519C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3517" name="Oval 411">
              <a:extLst>
                <a:ext uri="{FF2B5EF4-FFF2-40B4-BE49-F238E27FC236}">
                  <a16:creationId xmlns:a16="http://schemas.microsoft.com/office/drawing/2014/main" id="{8430ADCC-DB1F-4E4D-B3C2-294AB546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3518" name="Group 276">
              <a:extLst>
                <a:ext uri="{FF2B5EF4-FFF2-40B4-BE49-F238E27FC236}">
                  <a16:creationId xmlns:a16="http://schemas.microsoft.com/office/drawing/2014/main" id="{AA3A0C84-4E79-3C4C-BC60-BE4F89BA8D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3521" name="Freeform 277">
                <a:extLst>
                  <a:ext uri="{FF2B5EF4-FFF2-40B4-BE49-F238E27FC236}">
                    <a16:creationId xmlns:a16="http://schemas.microsoft.com/office/drawing/2014/main" id="{3E5D534C-142A-B042-813E-ECED5B034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22" name="Freeform 278">
                <a:extLst>
                  <a:ext uri="{FF2B5EF4-FFF2-40B4-BE49-F238E27FC236}">
                    <a16:creationId xmlns:a16="http://schemas.microsoft.com/office/drawing/2014/main" id="{0EBD724D-82CF-7A4D-A6A8-2C747E5BD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519" name="Line 279">
              <a:extLst>
                <a:ext uri="{FF2B5EF4-FFF2-40B4-BE49-F238E27FC236}">
                  <a16:creationId xmlns:a16="http://schemas.microsoft.com/office/drawing/2014/main" id="{13E960BC-D0D0-0F40-ACC5-F33EAD5BA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520" name="Line 280">
              <a:extLst>
                <a:ext uri="{FF2B5EF4-FFF2-40B4-BE49-F238E27FC236}">
                  <a16:creationId xmlns:a16="http://schemas.microsoft.com/office/drawing/2014/main" id="{6DAD77D8-3F76-714F-8E3F-B09F3AF2B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435" name="Group 303">
            <a:extLst>
              <a:ext uri="{FF2B5EF4-FFF2-40B4-BE49-F238E27FC236}">
                <a16:creationId xmlns:a16="http://schemas.microsoft.com/office/drawing/2014/main" id="{7FA7695A-8FD3-3B41-B83A-4B347A644366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03492" name="Text Box 50">
              <a:extLst>
                <a:ext uri="{FF2B5EF4-FFF2-40B4-BE49-F238E27FC236}">
                  <a16:creationId xmlns:a16="http://schemas.microsoft.com/office/drawing/2014/main" id="{331BFCEB-FBBD-E448-B9B6-41A49DEA0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E</a:t>
              </a:r>
            </a:p>
          </p:txBody>
        </p:sp>
        <p:sp>
          <p:nvSpPr>
            <p:cNvPr id="103493" name="Line 142">
              <a:extLst>
                <a:ext uri="{FF2B5EF4-FFF2-40B4-BE49-F238E27FC236}">
                  <a16:creationId xmlns:a16="http://schemas.microsoft.com/office/drawing/2014/main" id="{AB749856-F02C-4D43-B584-3FF698DB9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494" name="Text Box 145">
              <a:extLst>
                <a:ext uri="{FF2B5EF4-FFF2-40B4-BE49-F238E27FC236}">
                  <a16:creationId xmlns:a16="http://schemas.microsoft.com/office/drawing/2014/main" id="{302DAD55-FA82-654F-8AC3-9F32D0A0B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03495" name="Text Box 146">
              <a:extLst>
                <a:ext uri="{FF2B5EF4-FFF2-40B4-BE49-F238E27FC236}">
                  <a16:creationId xmlns:a16="http://schemas.microsoft.com/office/drawing/2014/main" id="{8E758883-3054-774D-957E-028E669AE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03496" name="Group 281">
              <a:extLst>
                <a:ext uri="{FF2B5EF4-FFF2-40B4-BE49-F238E27FC236}">
                  <a16:creationId xmlns:a16="http://schemas.microsoft.com/office/drawing/2014/main" id="{5941B465-6584-A34D-8777-12B9B05CAF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03507" name="Oval 407">
                <a:extLst>
                  <a:ext uri="{FF2B5EF4-FFF2-40B4-BE49-F238E27FC236}">
                    <a16:creationId xmlns:a16="http://schemas.microsoft.com/office/drawing/2014/main" id="{D183B122-FC41-E745-8D39-9C95CD02A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08" name="Rectangle 410">
                <a:extLst>
                  <a:ext uri="{FF2B5EF4-FFF2-40B4-BE49-F238E27FC236}">
                    <a16:creationId xmlns:a16="http://schemas.microsoft.com/office/drawing/2014/main" id="{853641ED-5401-4E49-BAF1-0FAD36C51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09" name="Oval 411">
                <a:extLst>
                  <a:ext uri="{FF2B5EF4-FFF2-40B4-BE49-F238E27FC236}">
                    <a16:creationId xmlns:a16="http://schemas.microsoft.com/office/drawing/2014/main" id="{DB696208-A0EA-A948-946A-973DDE3BF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510" name="Group 285">
                <a:extLst>
                  <a:ext uri="{FF2B5EF4-FFF2-40B4-BE49-F238E27FC236}">
                    <a16:creationId xmlns:a16="http://schemas.microsoft.com/office/drawing/2014/main" id="{181F7E3D-C6EC-E140-890E-26CE8890BE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3513" name="Freeform 286">
                  <a:extLst>
                    <a:ext uri="{FF2B5EF4-FFF2-40B4-BE49-F238E27FC236}">
                      <a16:creationId xmlns:a16="http://schemas.microsoft.com/office/drawing/2014/main" id="{EE6B981C-FF08-114F-9EE2-89A1E0A26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14" name="Freeform 287">
                  <a:extLst>
                    <a:ext uri="{FF2B5EF4-FFF2-40B4-BE49-F238E27FC236}">
                      <a16:creationId xmlns:a16="http://schemas.microsoft.com/office/drawing/2014/main" id="{4B9919AD-324C-3848-8174-9C4907DFF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11" name="Line 288">
                <a:extLst>
                  <a:ext uri="{FF2B5EF4-FFF2-40B4-BE49-F238E27FC236}">
                    <a16:creationId xmlns:a16="http://schemas.microsoft.com/office/drawing/2014/main" id="{5166B73F-0DD5-EF45-B62C-BDB606C45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12" name="Line 289">
                <a:extLst>
                  <a:ext uri="{FF2B5EF4-FFF2-40B4-BE49-F238E27FC236}">
                    <a16:creationId xmlns:a16="http://schemas.microsoft.com/office/drawing/2014/main" id="{50714CE8-F82F-6747-A9E6-97390DCCB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497" name="Group 290">
              <a:extLst>
                <a:ext uri="{FF2B5EF4-FFF2-40B4-BE49-F238E27FC236}">
                  <a16:creationId xmlns:a16="http://schemas.microsoft.com/office/drawing/2014/main" id="{8CFF9EED-5A89-DC47-B1C7-2F3C9077F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03499" name="Oval 407">
                <a:extLst>
                  <a:ext uri="{FF2B5EF4-FFF2-40B4-BE49-F238E27FC236}">
                    <a16:creationId xmlns:a16="http://schemas.microsoft.com/office/drawing/2014/main" id="{43255D74-69CA-0D4B-ABC4-64CE77034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00" name="Rectangle 410">
                <a:extLst>
                  <a:ext uri="{FF2B5EF4-FFF2-40B4-BE49-F238E27FC236}">
                    <a16:creationId xmlns:a16="http://schemas.microsoft.com/office/drawing/2014/main" id="{E656D0EB-46AA-0E40-AECA-782EA3C4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501" name="Oval 411">
                <a:extLst>
                  <a:ext uri="{FF2B5EF4-FFF2-40B4-BE49-F238E27FC236}">
                    <a16:creationId xmlns:a16="http://schemas.microsoft.com/office/drawing/2014/main" id="{E369194F-3870-EB4E-9F8C-3FC13989A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502" name="Group 294">
                <a:extLst>
                  <a:ext uri="{FF2B5EF4-FFF2-40B4-BE49-F238E27FC236}">
                    <a16:creationId xmlns:a16="http://schemas.microsoft.com/office/drawing/2014/main" id="{63B3F80C-1D59-FB46-9829-562A0FB74D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3505" name="Freeform 295">
                  <a:extLst>
                    <a:ext uri="{FF2B5EF4-FFF2-40B4-BE49-F238E27FC236}">
                      <a16:creationId xmlns:a16="http://schemas.microsoft.com/office/drawing/2014/main" id="{2F494BB1-73BE-684A-939A-B1F3506DA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06" name="Freeform 296">
                  <a:extLst>
                    <a:ext uri="{FF2B5EF4-FFF2-40B4-BE49-F238E27FC236}">
                      <a16:creationId xmlns:a16="http://schemas.microsoft.com/office/drawing/2014/main" id="{AFAA6AF7-995C-6940-B67A-B54AFE981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503" name="Line 297">
                <a:extLst>
                  <a:ext uri="{FF2B5EF4-FFF2-40B4-BE49-F238E27FC236}">
                    <a16:creationId xmlns:a16="http://schemas.microsoft.com/office/drawing/2014/main" id="{5D5BB1BB-80CF-304F-917E-129DF375B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04" name="Line 298">
                <a:extLst>
                  <a:ext uri="{FF2B5EF4-FFF2-40B4-BE49-F238E27FC236}">
                    <a16:creationId xmlns:a16="http://schemas.microsoft.com/office/drawing/2014/main" id="{62BDAF6F-1E3B-FF48-9C8A-960A7E58F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498" name="Text Box 299">
              <a:extLst>
                <a:ext uri="{FF2B5EF4-FFF2-40B4-BE49-F238E27FC236}">
                  <a16:creationId xmlns:a16="http://schemas.microsoft.com/office/drawing/2014/main" id="{0C3046CE-2783-2448-83C8-31CF17296E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F</a:t>
              </a:r>
            </a:p>
          </p:txBody>
        </p:sp>
      </p:grpSp>
      <p:sp>
        <p:nvSpPr>
          <p:cNvPr id="103436" name="Text Box 300">
            <a:extLst>
              <a:ext uri="{FF2B5EF4-FFF2-40B4-BE49-F238E27FC236}">
                <a16:creationId xmlns:a16="http://schemas.microsoft.com/office/drawing/2014/main" id="{9BF34F0C-4F93-F944-B377-5D159FF9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</a:p>
        </p:txBody>
      </p:sp>
      <p:sp>
        <p:nvSpPr>
          <p:cNvPr id="103437" name="Text Box 301">
            <a:extLst>
              <a:ext uri="{FF2B5EF4-FFF2-40B4-BE49-F238E27FC236}">
                <a16:creationId xmlns:a16="http://schemas.microsoft.com/office/drawing/2014/main" id="{9E7EBE6F-6A9D-CC41-8FFB-0FBCF2FC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</a:p>
        </p:txBody>
      </p:sp>
      <p:grpSp>
        <p:nvGrpSpPr>
          <p:cNvPr id="16" name="Group 354">
            <a:extLst>
              <a:ext uri="{FF2B5EF4-FFF2-40B4-BE49-F238E27FC236}">
                <a16:creationId xmlns:a16="http://schemas.microsoft.com/office/drawing/2014/main" id="{920F102D-C04C-234F-B987-F1441595E04E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03441" name="Rectangle 67">
              <a:extLst>
                <a:ext uri="{FF2B5EF4-FFF2-40B4-BE49-F238E27FC236}">
                  <a16:creationId xmlns:a16="http://schemas.microsoft.com/office/drawing/2014/main" id="{A038CFCE-8F17-5E4D-9F11-DEB3AA02D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2" name="Text Box 75">
              <a:extLst>
                <a:ext uri="{FF2B5EF4-FFF2-40B4-BE49-F238E27FC236}">
                  <a16:creationId xmlns:a16="http://schemas.microsoft.com/office/drawing/2014/main" id="{BDD55151-C499-E840-9153-23F1D1A5F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logical view:</a:t>
              </a:r>
            </a:p>
          </p:txBody>
        </p:sp>
        <p:sp>
          <p:nvSpPr>
            <p:cNvPr id="103443" name="Text Box 244">
              <a:extLst>
                <a:ext uri="{FF2B5EF4-FFF2-40B4-BE49-F238E27FC236}">
                  <a16:creationId xmlns:a16="http://schemas.microsoft.com/office/drawing/2014/main" id="{7B88FC3A-BC42-D844-9AB6-221FD119A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IPv4 tunnel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connecting IPv6 routers</a:t>
              </a:r>
            </a:p>
          </p:txBody>
        </p:sp>
        <p:grpSp>
          <p:nvGrpSpPr>
            <p:cNvPr id="103444" name="Group 304">
              <a:extLst>
                <a:ext uri="{FF2B5EF4-FFF2-40B4-BE49-F238E27FC236}">
                  <a16:creationId xmlns:a16="http://schemas.microsoft.com/office/drawing/2014/main" id="{A40D143F-E75D-5145-91AE-8AD045F789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03469" name="Text Box 305">
                <a:extLst>
                  <a:ext uri="{FF2B5EF4-FFF2-40B4-BE49-F238E27FC236}">
                    <a16:creationId xmlns:a16="http://schemas.microsoft.com/office/drawing/2014/main" id="{5C7C6FD6-F46F-B84E-A467-491F29CDC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E</a:t>
                </a:r>
              </a:p>
            </p:txBody>
          </p:sp>
          <p:sp>
            <p:nvSpPr>
              <p:cNvPr id="103470" name="Line 306">
                <a:extLst>
                  <a:ext uri="{FF2B5EF4-FFF2-40B4-BE49-F238E27FC236}">
                    <a16:creationId xmlns:a16="http://schemas.microsoft.com/office/drawing/2014/main" id="{FCCC7000-0FD6-DC4A-8205-1ECC318A7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471" name="Text Box 307">
                <a:extLst>
                  <a:ext uri="{FF2B5EF4-FFF2-40B4-BE49-F238E27FC236}">
                    <a16:creationId xmlns:a16="http://schemas.microsoft.com/office/drawing/2014/main" id="{9A5BAFF4-E338-544D-8F7D-E58A2AD4CD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03472" name="Text Box 308">
                <a:extLst>
                  <a:ext uri="{FF2B5EF4-FFF2-40B4-BE49-F238E27FC236}">
                    <a16:creationId xmlns:a16="http://schemas.microsoft.com/office/drawing/2014/main" id="{44A78AC2-44D8-F741-9045-F22BBD9FD1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03473" name="Group 309">
                <a:extLst>
                  <a:ext uri="{FF2B5EF4-FFF2-40B4-BE49-F238E27FC236}">
                    <a16:creationId xmlns:a16="http://schemas.microsoft.com/office/drawing/2014/main" id="{133FA55F-83B7-A44E-BBE1-F6172348AB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03484" name="Oval 407">
                  <a:extLst>
                    <a:ext uri="{FF2B5EF4-FFF2-40B4-BE49-F238E27FC236}">
                      <a16:creationId xmlns:a16="http://schemas.microsoft.com/office/drawing/2014/main" id="{E2ECCE42-B337-284B-88A4-3526EA98D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85" name="Rectangle 410">
                  <a:extLst>
                    <a:ext uri="{FF2B5EF4-FFF2-40B4-BE49-F238E27FC236}">
                      <a16:creationId xmlns:a16="http://schemas.microsoft.com/office/drawing/2014/main" id="{672BC534-9051-014C-A805-D7D1FC5EE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86" name="Oval 411">
                  <a:extLst>
                    <a:ext uri="{FF2B5EF4-FFF2-40B4-BE49-F238E27FC236}">
                      <a16:creationId xmlns:a16="http://schemas.microsoft.com/office/drawing/2014/main" id="{A3B44CBE-1DA1-5E47-8D53-92C7E1FD54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3487" name="Group 313">
                  <a:extLst>
                    <a:ext uri="{FF2B5EF4-FFF2-40B4-BE49-F238E27FC236}">
                      <a16:creationId xmlns:a16="http://schemas.microsoft.com/office/drawing/2014/main" id="{1DE4DDDE-6359-0149-B334-9BA5EF74E4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3490" name="Freeform 314">
                    <a:extLst>
                      <a:ext uri="{FF2B5EF4-FFF2-40B4-BE49-F238E27FC236}">
                        <a16:creationId xmlns:a16="http://schemas.microsoft.com/office/drawing/2014/main" id="{EE91BBB9-A445-3441-98AD-63B965F0B4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91" name="Freeform 315">
                    <a:extLst>
                      <a:ext uri="{FF2B5EF4-FFF2-40B4-BE49-F238E27FC236}">
                        <a16:creationId xmlns:a16="http://schemas.microsoft.com/office/drawing/2014/main" id="{B34835E6-B390-6C4C-8F3B-6F03A504A8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488" name="Line 316">
                  <a:extLst>
                    <a:ext uri="{FF2B5EF4-FFF2-40B4-BE49-F238E27FC236}">
                      <a16:creationId xmlns:a16="http://schemas.microsoft.com/office/drawing/2014/main" id="{4A2447C5-D907-954A-8916-4E2A8CD1F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89" name="Line 317">
                  <a:extLst>
                    <a:ext uri="{FF2B5EF4-FFF2-40B4-BE49-F238E27FC236}">
                      <a16:creationId xmlns:a16="http://schemas.microsoft.com/office/drawing/2014/main" id="{944CCC62-0145-434A-979A-66103F8D3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3474" name="Group 318">
                <a:extLst>
                  <a:ext uri="{FF2B5EF4-FFF2-40B4-BE49-F238E27FC236}">
                    <a16:creationId xmlns:a16="http://schemas.microsoft.com/office/drawing/2014/main" id="{CEB0D056-7E80-6246-9B4B-5CE6CFC2CA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03476" name="Oval 407">
                  <a:extLst>
                    <a:ext uri="{FF2B5EF4-FFF2-40B4-BE49-F238E27FC236}">
                      <a16:creationId xmlns:a16="http://schemas.microsoft.com/office/drawing/2014/main" id="{0653B827-40C8-C144-B8AD-0389967F9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77" name="Rectangle 410">
                  <a:extLst>
                    <a:ext uri="{FF2B5EF4-FFF2-40B4-BE49-F238E27FC236}">
                      <a16:creationId xmlns:a16="http://schemas.microsoft.com/office/drawing/2014/main" id="{2069B6B4-8A40-A046-B534-2A11BBCAB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78" name="Oval 411">
                  <a:extLst>
                    <a:ext uri="{FF2B5EF4-FFF2-40B4-BE49-F238E27FC236}">
                      <a16:creationId xmlns:a16="http://schemas.microsoft.com/office/drawing/2014/main" id="{0B2CD17B-BC84-8749-8181-D24D05E6A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3479" name="Group 322">
                  <a:extLst>
                    <a:ext uri="{FF2B5EF4-FFF2-40B4-BE49-F238E27FC236}">
                      <a16:creationId xmlns:a16="http://schemas.microsoft.com/office/drawing/2014/main" id="{DA28154A-8506-8C47-A568-D25221CFBB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3482" name="Freeform 323">
                    <a:extLst>
                      <a:ext uri="{FF2B5EF4-FFF2-40B4-BE49-F238E27FC236}">
                        <a16:creationId xmlns:a16="http://schemas.microsoft.com/office/drawing/2014/main" id="{AFB9339D-CB35-3642-9033-6AB6379B27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83" name="Freeform 324">
                    <a:extLst>
                      <a:ext uri="{FF2B5EF4-FFF2-40B4-BE49-F238E27FC236}">
                        <a16:creationId xmlns:a16="http://schemas.microsoft.com/office/drawing/2014/main" id="{2D10B7F0-A895-8042-854B-FC4B79388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480" name="Line 325">
                  <a:extLst>
                    <a:ext uri="{FF2B5EF4-FFF2-40B4-BE49-F238E27FC236}">
                      <a16:creationId xmlns:a16="http://schemas.microsoft.com/office/drawing/2014/main" id="{103E57C6-440B-7D4D-905C-BE1FA4DBCF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81" name="Line 326">
                  <a:extLst>
                    <a:ext uri="{FF2B5EF4-FFF2-40B4-BE49-F238E27FC236}">
                      <a16:creationId xmlns:a16="http://schemas.microsoft.com/office/drawing/2014/main" id="{469D2BEC-0888-5144-B807-5A2BF91086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475" name="Text Box 327">
                <a:extLst>
                  <a:ext uri="{FF2B5EF4-FFF2-40B4-BE49-F238E27FC236}">
                    <a16:creationId xmlns:a16="http://schemas.microsoft.com/office/drawing/2014/main" id="{E7DF5C3C-5073-8A41-98CF-AD165074A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F</a:t>
                </a:r>
              </a:p>
            </p:txBody>
          </p:sp>
        </p:grpSp>
        <p:grpSp>
          <p:nvGrpSpPr>
            <p:cNvPr id="103445" name="Group 329">
              <a:extLst>
                <a:ext uri="{FF2B5EF4-FFF2-40B4-BE49-F238E27FC236}">
                  <a16:creationId xmlns:a16="http://schemas.microsoft.com/office/drawing/2014/main" id="{2D333AB0-C42C-624F-8AC8-3A8D0870DC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03446" name="Text Box 330">
                <a:extLst>
                  <a:ext uri="{FF2B5EF4-FFF2-40B4-BE49-F238E27FC236}">
                    <a16:creationId xmlns:a16="http://schemas.microsoft.com/office/drawing/2014/main" id="{A3533809-E342-9744-ACD0-1BA565F783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A</a:t>
                </a:r>
              </a:p>
            </p:txBody>
          </p:sp>
          <p:sp>
            <p:nvSpPr>
              <p:cNvPr id="103447" name="Text Box 331">
                <a:extLst>
                  <a:ext uri="{FF2B5EF4-FFF2-40B4-BE49-F238E27FC236}">
                    <a16:creationId xmlns:a16="http://schemas.microsoft.com/office/drawing/2014/main" id="{C4CA7EAA-EFC6-7640-ACB8-AE179066B3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B</a:t>
                </a:r>
              </a:p>
            </p:txBody>
          </p:sp>
          <p:sp>
            <p:nvSpPr>
              <p:cNvPr id="103448" name="Line 332">
                <a:extLst>
                  <a:ext uri="{FF2B5EF4-FFF2-40B4-BE49-F238E27FC236}">
                    <a16:creationId xmlns:a16="http://schemas.microsoft.com/office/drawing/2014/main" id="{390D161E-75EA-BE4C-9367-33DBB848C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3449" name="Text Box 333">
                <a:extLst>
                  <a:ext uri="{FF2B5EF4-FFF2-40B4-BE49-F238E27FC236}">
                    <a16:creationId xmlns:a16="http://schemas.microsoft.com/office/drawing/2014/main" id="{B4FAD3AA-B895-784C-936F-84445B5461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03450" name="Text Box 334">
                <a:extLst>
                  <a:ext uri="{FF2B5EF4-FFF2-40B4-BE49-F238E27FC236}">
                    <a16:creationId xmlns:a16="http://schemas.microsoft.com/office/drawing/2014/main" id="{45F9F20A-142F-ED47-B6C4-B8B18DA1FE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03451" name="Group 335">
                <a:extLst>
                  <a:ext uri="{FF2B5EF4-FFF2-40B4-BE49-F238E27FC236}">
                    <a16:creationId xmlns:a16="http://schemas.microsoft.com/office/drawing/2014/main" id="{C76F98E0-42DF-054A-B8E3-56E3442A23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03461" name="Oval 407">
                  <a:extLst>
                    <a:ext uri="{FF2B5EF4-FFF2-40B4-BE49-F238E27FC236}">
                      <a16:creationId xmlns:a16="http://schemas.microsoft.com/office/drawing/2014/main" id="{4DD0C5BC-BD00-9A40-AFD0-B8BD1B41B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62" name="Rectangle 410">
                  <a:extLst>
                    <a:ext uri="{FF2B5EF4-FFF2-40B4-BE49-F238E27FC236}">
                      <a16:creationId xmlns:a16="http://schemas.microsoft.com/office/drawing/2014/main" id="{E1042042-3026-1C4B-9C24-B949E0114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63" name="Oval 411">
                  <a:extLst>
                    <a:ext uri="{FF2B5EF4-FFF2-40B4-BE49-F238E27FC236}">
                      <a16:creationId xmlns:a16="http://schemas.microsoft.com/office/drawing/2014/main" id="{73E69794-B366-7F4D-BF2B-30BC254A0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3464" name="Group 339">
                  <a:extLst>
                    <a:ext uri="{FF2B5EF4-FFF2-40B4-BE49-F238E27FC236}">
                      <a16:creationId xmlns:a16="http://schemas.microsoft.com/office/drawing/2014/main" id="{87B92217-A2F5-D34A-B79E-3E682AAB2F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3467" name="Freeform 340">
                    <a:extLst>
                      <a:ext uri="{FF2B5EF4-FFF2-40B4-BE49-F238E27FC236}">
                        <a16:creationId xmlns:a16="http://schemas.microsoft.com/office/drawing/2014/main" id="{2242CAA5-9532-874B-B93A-9D0337D1B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68" name="Freeform 341">
                    <a:extLst>
                      <a:ext uri="{FF2B5EF4-FFF2-40B4-BE49-F238E27FC236}">
                        <a16:creationId xmlns:a16="http://schemas.microsoft.com/office/drawing/2014/main" id="{3D8D2136-877B-D345-8387-D79E208E42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465" name="Line 342">
                  <a:extLst>
                    <a:ext uri="{FF2B5EF4-FFF2-40B4-BE49-F238E27FC236}">
                      <a16:creationId xmlns:a16="http://schemas.microsoft.com/office/drawing/2014/main" id="{E64380A6-E6F0-FE49-B2BA-2E4779738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66" name="Line 343">
                  <a:extLst>
                    <a:ext uri="{FF2B5EF4-FFF2-40B4-BE49-F238E27FC236}">
                      <a16:creationId xmlns:a16="http://schemas.microsoft.com/office/drawing/2014/main" id="{6AED150F-D43F-DD44-951D-5314F3D5F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3452" name="Group 344">
                <a:extLst>
                  <a:ext uri="{FF2B5EF4-FFF2-40B4-BE49-F238E27FC236}">
                    <a16:creationId xmlns:a16="http://schemas.microsoft.com/office/drawing/2014/main" id="{26769389-1C8E-164F-AC77-F6FDA8EFFC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03453" name="Oval 407">
                  <a:extLst>
                    <a:ext uri="{FF2B5EF4-FFF2-40B4-BE49-F238E27FC236}">
                      <a16:creationId xmlns:a16="http://schemas.microsoft.com/office/drawing/2014/main" id="{266EFE1C-9528-B049-AA29-B089F3F29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54" name="Rectangle 410">
                  <a:extLst>
                    <a:ext uri="{FF2B5EF4-FFF2-40B4-BE49-F238E27FC236}">
                      <a16:creationId xmlns:a16="http://schemas.microsoft.com/office/drawing/2014/main" id="{21B635B7-A2A1-BC4C-82E0-6EE24A799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455" name="Oval 411">
                  <a:extLst>
                    <a:ext uri="{FF2B5EF4-FFF2-40B4-BE49-F238E27FC236}">
                      <a16:creationId xmlns:a16="http://schemas.microsoft.com/office/drawing/2014/main" id="{9DA3C18C-D473-AB44-9195-221BB316C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3456" name="Group 348">
                  <a:extLst>
                    <a:ext uri="{FF2B5EF4-FFF2-40B4-BE49-F238E27FC236}">
                      <a16:creationId xmlns:a16="http://schemas.microsoft.com/office/drawing/2014/main" id="{694692FD-139D-6A4E-969C-8581898702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3459" name="Freeform 349">
                    <a:extLst>
                      <a:ext uri="{FF2B5EF4-FFF2-40B4-BE49-F238E27FC236}">
                        <a16:creationId xmlns:a16="http://schemas.microsoft.com/office/drawing/2014/main" id="{FC178648-FE9B-D047-AB65-20703FB9BD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460" name="Freeform 350">
                    <a:extLst>
                      <a:ext uri="{FF2B5EF4-FFF2-40B4-BE49-F238E27FC236}">
                        <a16:creationId xmlns:a16="http://schemas.microsoft.com/office/drawing/2014/main" id="{778C6C35-2126-9145-BF26-FF3C6ECB82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457" name="Line 351">
                  <a:extLst>
                    <a:ext uri="{FF2B5EF4-FFF2-40B4-BE49-F238E27FC236}">
                      <a16:creationId xmlns:a16="http://schemas.microsoft.com/office/drawing/2014/main" id="{A25C5C96-34AD-D547-A1F3-0BA15B0C72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58" name="Line 352">
                  <a:extLst>
                    <a:ext uri="{FF2B5EF4-FFF2-40B4-BE49-F238E27FC236}">
                      <a16:creationId xmlns:a16="http://schemas.microsoft.com/office/drawing/2014/main" id="{76D6C1D2-263A-554B-B48B-7F2FA8866D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3439" name="Slide Number Placeholder 5">
            <a:extLst>
              <a:ext uri="{FF2B5EF4-FFF2-40B4-BE49-F238E27FC236}">
                <a16:creationId xmlns:a16="http://schemas.microsoft.com/office/drawing/2014/main" id="{440F5043-46C7-C44A-8866-0A0BFDC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B0E2A4F4-3653-E948-8411-369B9F8DC84B}" type="slidenum">
              <a:rPr lang="en-US" altLang="en-US">
                <a:latin typeface="Tahoma" panose="020B0604030504040204" pitchFamily="34" charset="0"/>
              </a:rPr>
              <a:pPr/>
              <a:t>129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16957197-A92E-41E2-AE65-0548DEAA4D78}" type="slidenum">
              <a:rPr lang="en-US" altLang="en-US" smtClean="0">
                <a:latin typeface="Tahoma" pitchFamily="34" charset="0"/>
              </a:rPr>
              <a:pPr/>
              <a:t>13</a:t>
            </a:fld>
            <a:endParaRPr lang="en-US" altLang="en-US">
              <a:latin typeface="Tahoma" pitchFamily="34" charset="0"/>
            </a:endParaRPr>
          </a:p>
        </p:txBody>
      </p:sp>
      <p:sp>
        <p:nvSpPr>
          <p:cNvPr id="10245" name="Rectangle 13"/>
          <p:cNvSpPr>
            <a:spLocks noChangeArrowheads="1"/>
          </p:cNvSpPr>
          <p:nvPr/>
        </p:nvSpPr>
        <p:spPr bwMode="auto">
          <a:xfrm>
            <a:off x="2185264" y="1426234"/>
            <a:ext cx="65271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en-US" sz="2200" i="1" dirty="0">
                <a:solidFill>
                  <a:srgbClr val="CC0000"/>
                </a:solidFill>
                <a:latin typeface="Arial"/>
                <a:cs typeface="Arial"/>
              </a:rPr>
              <a:t>Q:</a:t>
            </a:r>
            <a:r>
              <a:rPr lang="en-US" altLang="en-US" sz="2200" dirty="0">
                <a:latin typeface="Arial"/>
                <a:cs typeface="Arial"/>
              </a:rPr>
              <a:t>  What possible service models </a:t>
            </a:r>
            <a:r>
              <a:rPr lang="en-MY" sz="2200" dirty="0">
                <a:latin typeface="Arial"/>
                <a:cs typeface="Arial"/>
              </a:rPr>
              <a:t>that the network layer could provide</a:t>
            </a:r>
            <a:r>
              <a:rPr lang="en-US" altLang="ja-JP" sz="2200" dirty="0">
                <a:latin typeface="Arial"/>
                <a:cs typeface="Arial"/>
              </a:rPr>
              <a:t> to transport end-to-end delivery of </a:t>
            </a:r>
            <a:r>
              <a:rPr lang="en-US" altLang="ja-JP" sz="2200" i="1" dirty="0">
                <a:solidFill>
                  <a:srgbClr val="CC0000"/>
                </a:solidFill>
                <a:latin typeface="Arial"/>
                <a:ea typeface="ＭＳ Ｐゴシック" charset="0"/>
                <a:cs typeface="Arial"/>
              </a:rPr>
              <a:t>datagrams</a:t>
            </a:r>
            <a:r>
              <a:rPr lang="en-US" altLang="ja-JP" sz="2200" dirty="0">
                <a:latin typeface="Arial"/>
                <a:cs typeface="Arial"/>
              </a:rPr>
              <a:t> from sender to receiver?</a:t>
            </a:r>
            <a:endParaRPr lang="en-US" altLang="en-US" sz="2200" dirty="0">
              <a:latin typeface="Arial"/>
              <a:cs typeface="Arial"/>
            </a:endParaRPr>
          </a:p>
        </p:txBody>
      </p:sp>
      <p:sp>
        <p:nvSpPr>
          <p:cNvPr id="8198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2037456" y="3157867"/>
            <a:ext cx="6766302" cy="340537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guaranteed delivery.</a:t>
            </a:r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guaranteed delivery with bounded delay (</a:t>
            </a:r>
            <a:r>
              <a:rPr lang="en-US" sz="2200" i="1" dirty="0">
                <a:latin typeface="Arial"/>
                <a:cs typeface="Arial"/>
              </a:rPr>
              <a:t>e.g.</a:t>
            </a:r>
            <a:r>
              <a:rPr lang="en-US" sz="2200" dirty="0">
                <a:latin typeface="Arial"/>
                <a:cs typeface="Arial"/>
              </a:rPr>
              <a:t> less than 40 </a:t>
            </a:r>
            <a:r>
              <a:rPr lang="en-US" sz="2200" i="1" dirty="0" err="1">
                <a:latin typeface="Arial"/>
                <a:cs typeface="Arial"/>
              </a:rPr>
              <a:t>msec</a:t>
            </a:r>
            <a:r>
              <a:rPr lang="en-US" sz="2200" dirty="0">
                <a:latin typeface="Arial"/>
                <a:cs typeface="Arial"/>
              </a:rPr>
              <a:t> delay).</a:t>
            </a:r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In-order packets delivery.</a:t>
            </a:r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Guaranteed minimal bandwidth between hosts (</a:t>
            </a:r>
            <a:r>
              <a:rPr lang="en-US" sz="2200" i="1" dirty="0">
                <a:latin typeface="Arial"/>
                <a:cs typeface="Arial"/>
              </a:rPr>
              <a:t>e.g.</a:t>
            </a:r>
            <a:r>
              <a:rPr lang="en-US" sz="2200" dirty="0">
                <a:latin typeface="Arial"/>
                <a:cs typeface="Arial"/>
              </a:rPr>
              <a:t> 1 </a:t>
            </a:r>
            <a:r>
              <a:rPr lang="en-US" sz="2200" dirty="0" err="1">
                <a:latin typeface="Arial"/>
                <a:cs typeface="Arial"/>
              </a:rPr>
              <a:t>Mbps</a:t>
            </a:r>
            <a:r>
              <a:rPr lang="en-US" sz="2200" dirty="0">
                <a:latin typeface="Arial"/>
                <a:cs typeface="Arial"/>
              </a:rPr>
              <a:t>).</a:t>
            </a:r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Security (</a:t>
            </a:r>
            <a:r>
              <a:rPr lang="en-US" sz="2200" i="1" dirty="0">
                <a:latin typeface="Arial"/>
                <a:cs typeface="Arial"/>
              </a:rPr>
              <a:t>e.g.</a:t>
            </a:r>
            <a:r>
              <a:rPr lang="en-US" sz="2200" dirty="0">
                <a:latin typeface="Arial"/>
                <a:cs typeface="Arial"/>
              </a:rPr>
              <a:t> encryption)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Network Service Models</a:t>
            </a:r>
            <a:endParaRPr lang="en-US" sz="2800" dirty="0">
              <a:solidFill>
                <a:schemeClr val="tx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3" y="1114417"/>
            <a:ext cx="1585969" cy="15789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2037456" y="1395121"/>
            <a:ext cx="6622511" cy="1298215"/>
          </a:xfrm>
          <a:prstGeom prst="rect">
            <a:avLst/>
          </a:prstGeom>
          <a:noFill/>
          <a:ln w="28575" cap="flat" cmpd="sng" algn="ctr">
            <a:solidFill>
              <a:srgbClr val="00BAE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BCFEA-13BC-5F43-8C94-BCEBA4633073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309)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05F3DB-72CF-094E-A7B0-84785370B995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B8CA52B-ED6C-B948-903D-0ADD9C98A9E5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80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2">
            <a:extLst>
              <a:ext uri="{FF2B5EF4-FFF2-40B4-BE49-F238E27FC236}">
                <a16:creationId xmlns:a16="http://schemas.microsoft.com/office/drawing/2014/main" id="{13672F37-D930-734F-868D-45B1029FEFBC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3384550"/>
            <a:ext cx="817562" cy="2981325"/>
            <a:chOff x="1611" y="2132"/>
            <a:chExt cx="515" cy="1878"/>
          </a:xfrm>
        </p:grpSpPr>
        <p:grpSp>
          <p:nvGrpSpPr>
            <p:cNvPr id="104606" name="Group 212">
              <a:extLst>
                <a:ext uri="{FF2B5EF4-FFF2-40B4-BE49-F238E27FC236}">
                  <a16:creationId xmlns:a16="http://schemas.microsoft.com/office/drawing/2014/main" id="{79F225C1-25BC-EA43-AFCC-7B105A9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2200"/>
              <a:ext cx="471" cy="908"/>
              <a:chOff x="643" y="2144"/>
              <a:chExt cx="471" cy="908"/>
            </a:xfrm>
          </p:grpSpPr>
          <p:sp>
            <p:nvSpPr>
              <p:cNvPr id="104610" name="Rectangle 183">
                <a:extLst>
                  <a:ext uri="{FF2B5EF4-FFF2-40B4-BE49-F238E27FC236}">
                    <a16:creationId xmlns:a16="http://schemas.microsoft.com/office/drawing/2014/main" id="{D1AFA3A8-4EA4-0A4E-9D8B-7C920A92A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611" name="Text Box 184">
                <a:extLst>
                  <a:ext uri="{FF2B5EF4-FFF2-40B4-BE49-F238E27FC236}">
                    <a16:creationId xmlns:a16="http://schemas.microsoft.com/office/drawing/2014/main" id="{5B1C733C-D367-4340-8943-3D9F87A6E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/>
                  <a:t>flow: X</a:t>
                </a:r>
              </a:p>
              <a:p>
                <a:r>
                  <a:rPr lang="en-US" altLang="en-US" sz="1400"/>
                  <a:t>src: A</a:t>
                </a:r>
              </a:p>
              <a:p>
                <a:r>
                  <a:rPr lang="en-US" altLang="en-US" sz="1400"/>
                  <a:t>dest: F</a:t>
                </a:r>
              </a:p>
              <a:p>
                <a:endParaRPr lang="en-US" altLang="en-US" sz="1400"/>
              </a:p>
              <a:p>
                <a:endParaRPr lang="en-US" altLang="en-US" sz="1400"/>
              </a:p>
              <a:p>
                <a:r>
                  <a:rPr lang="en-US" altLang="en-US" sz="1400"/>
                  <a:t>data</a:t>
                </a:r>
              </a:p>
            </p:txBody>
          </p:sp>
        </p:grpSp>
        <p:sp>
          <p:nvSpPr>
            <p:cNvPr id="104607" name="Line 194">
              <a:extLst>
                <a:ext uri="{FF2B5EF4-FFF2-40B4-BE49-F238E27FC236}">
                  <a16:creationId xmlns:a16="http://schemas.microsoft.com/office/drawing/2014/main" id="{405163AF-15B0-5C4A-8569-EFEB73C1D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2132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608" name="Text Box 204">
              <a:extLst>
                <a:ext uri="{FF2B5EF4-FFF2-40B4-BE49-F238E27FC236}">
                  <a16:creationId xmlns:a16="http://schemas.microsoft.com/office/drawing/2014/main" id="{DD41D362-8DC8-1E40-B0F0-CB7E2FA44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3690"/>
              <a:ext cx="5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A-to-B: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104609" name="Line 205">
              <a:extLst>
                <a:ext uri="{FF2B5EF4-FFF2-40B4-BE49-F238E27FC236}">
                  <a16:creationId xmlns:a16="http://schemas.microsoft.com/office/drawing/2014/main" id="{D8D8397A-D6AA-8940-90C0-69ED29096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230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353">
            <a:extLst>
              <a:ext uri="{FF2B5EF4-FFF2-40B4-BE49-F238E27FC236}">
                <a16:creationId xmlns:a16="http://schemas.microsoft.com/office/drawing/2014/main" id="{FD5CF582-14A8-DC4F-BB15-066E1EB41344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3376613"/>
            <a:ext cx="1185862" cy="3319462"/>
            <a:chOff x="2225" y="2127"/>
            <a:chExt cx="747" cy="2091"/>
          </a:xfrm>
        </p:grpSpPr>
        <p:grpSp>
          <p:nvGrpSpPr>
            <p:cNvPr id="104597" name="Group 216">
              <a:extLst>
                <a:ext uri="{FF2B5EF4-FFF2-40B4-BE49-F238E27FC236}">
                  <a16:creationId xmlns:a16="http://schemas.microsoft.com/office/drawing/2014/main" id="{37BE6BC0-34B7-044B-AD7C-F7673B03C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5" y="2194"/>
              <a:ext cx="620" cy="1388"/>
              <a:chOff x="441" y="2082"/>
              <a:chExt cx="620" cy="1388"/>
            </a:xfrm>
          </p:grpSpPr>
          <p:sp>
            <p:nvSpPr>
              <p:cNvPr id="104601" name="Rectangle 189">
                <a:extLst>
                  <a:ext uri="{FF2B5EF4-FFF2-40B4-BE49-F238E27FC236}">
                    <a16:creationId xmlns:a16="http://schemas.microsoft.com/office/drawing/2014/main" id="{8DD6BD99-8519-6A43-85E5-978FD4E76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4602" name="Group 190">
                <a:extLst>
                  <a:ext uri="{FF2B5EF4-FFF2-40B4-BE49-F238E27FC236}">
                    <a16:creationId xmlns:a16="http://schemas.microsoft.com/office/drawing/2014/main" id="{2618474A-3769-F54E-ABF7-2467071DE6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04604" name="Rectangle 191">
                  <a:extLst>
                    <a:ext uri="{FF2B5EF4-FFF2-40B4-BE49-F238E27FC236}">
                      <a16:creationId xmlns:a16="http://schemas.microsoft.com/office/drawing/2014/main" id="{CA5107EF-B2BA-C74E-9B68-B0AD94FD5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4605" name="Text Box 192">
                  <a:extLst>
                    <a:ext uri="{FF2B5EF4-FFF2-40B4-BE49-F238E27FC236}">
                      <a16:creationId xmlns:a16="http://schemas.microsoft.com/office/drawing/2014/main" id="{83314DC9-369C-2849-B802-77E814463A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104603" name="Text Box 193">
                <a:extLst>
                  <a:ext uri="{FF2B5EF4-FFF2-40B4-BE49-F238E27FC236}">
                    <a16:creationId xmlns:a16="http://schemas.microsoft.com/office/drawing/2014/main" id="{8B33CEDB-940B-A64F-A0D8-5186F03EF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  <p:sp>
          <p:nvSpPr>
            <p:cNvPr id="104598" name="Line 195">
              <a:extLst>
                <a:ext uri="{FF2B5EF4-FFF2-40B4-BE49-F238E27FC236}">
                  <a16:creationId xmlns:a16="http://schemas.microsoft.com/office/drawing/2014/main" id="{5E47B98E-2F73-4D48-9435-F29556ABD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2127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599" name="Text Box 208">
              <a:extLst>
                <a:ext uri="{FF2B5EF4-FFF2-40B4-BE49-F238E27FC236}">
                  <a16:creationId xmlns:a16="http://schemas.microsoft.com/office/drawing/2014/main" id="{899021D9-DA3D-0C4D-961A-CBBF2A3EF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1" y="3767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104600" name="Line 209">
              <a:extLst>
                <a:ext uri="{FF2B5EF4-FFF2-40B4-BE49-F238E27FC236}">
                  <a16:creationId xmlns:a16="http://schemas.microsoft.com/office/drawing/2014/main" id="{CE8892B7-9FE6-E942-A7B8-6AEB2D2A5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3604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355">
            <a:extLst>
              <a:ext uri="{FF2B5EF4-FFF2-40B4-BE49-F238E27FC236}">
                <a16:creationId xmlns:a16="http://schemas.microsoft.com/office/drawing/2014/main" id="{16A7BB8F-BB42-ED4C-9DB4-4A8FE00851A8}"/>
              </a:ext>
            </a:extLst>
          </p:cNvPr>
          <p:cNvGrpSpPr>
            <a:grpSpLocks/>
          </p:cNvGrpSpPr>
          <p:nvPr/>
        </p:nvGrpSpPr>
        <p:grpSpPr bwMode="auto">
          <a:xfrm>
            <a:off x="6748463" y="3379788"/>
            <a:ext cx="881062" cy="2998787"/>
            <a:chOff x="4251" y="2129"/>
            <a:chExt cx="555" cy="1889"/>
          </a:xfrm>
        </p:grpSpPr>
        <p:sp>
          <p:nvSpPr>
            <p:cNvPr id="104591" name="Line 197">
              <a:extLst>
                <a:ext uri="{FF2B5EF4-FFF2-40B4-BE49-F238E27FC236}">
                  <a16:creationId xmlns:a16="http://schemas.microsoft.com/office/drawing/2014/main" id="{C8D8410E-7218-134C-8612-7EEF0A89A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2129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592" name="Text Box 206">
              <a:extLst>
                <a:ext uri="{FF2B5EF4-FFF2-40B4-BE49-F238E27FC236}">
                  <a16:creationId xmlns:a16="http://schemas.microsoft.com/office/drawing/2014/main" id="{E5FCE0B1-7CF8-3048-8001-7BCC629EB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" y="3698"/>
              <a:ext cx="5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E-to-F: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104593" name="Line 207">
              <a:extLst>
                <a:ext uri="{FF2B5EF4-FFF2-40B4-BE49-F238E27FC236}">
                  <a16:creationId xmlns:a16="http://schemas.microsoft.com/office/drawing/2014/main" id="{D5F09F17-52C2-8240-AA16-8C5F4ED7D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3238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4594" name="Group 213">
              <a:extLst>
                <a:ext uri="{FF2B5EF4-FFF2-40B4-BE49-F238E27FC236}">
                  <a16:creationId xmlns:a16="http://schemas.microsoft.com/office/drawing/2014/main" id="{7B1C6703-72CF-254B-B44D-B22A1F7B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1" y="2205"/>
              <a:ext cx="471" cy="908"/>
              <a:chOff x="643" y="2144"/>
              <a:chExt cx="471" cy="908"/>
            </a:xfrm>
          </p:grpSpPr>
          <p:sp>
            <p:nvSpPr>
              <p:cNvPr id="104595" name="Rectangle 214">
                <a:extLst>
                  <a:ext uri="{FF2B5EF4-FFF2-40B4-BE49-F238E27FC236}">
                    <a16:creationId xmlns:a16="http://schemas.microsoft.com/office/drawing/2014/main" id="{8F4B09BC-2E60-9F45-BC00-5192C4FD6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596" name="Text Box 215">
                <a:extLst>
                  <a:ext uri="{FF2B5EF4-FFF2-40B4-BE49-F238E27FC236}">
                    <a16:creationId xmlns:a16="http://schemas.microsoft.com/office/drawing/2014/main" id="{2B73CFA0-D1C2-7F4A-90E1-96964BC16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/>
                  <a:t>flow: X</a:t>
                </a:r>
              </a:p>
              <a:p>
                <a:r>
                  <a:rPr lang="en-US" altLang="en-US" sz="1400"/>
                  <a:t>src: A</a:t>
                </a:r>
              </a:p>
              <a:p>
                <a:r>
                  <a:rPr lang="en-US" altLang="en-US" sz="1400"/>
                  <a:t>dest: F</a:t>
                </a:r>
              </a:p>
              <a:p>
                <a:endParaRPr lang="en-US" altLang="en-US" sz="1400"/>
              </a:p>
              <a:p>
                <a:endParaRPr lang="en-US" altLang="en-US" sz="1400"/>
              </a:p>
              <a:p>
                <a:r>
                  <a:rPr lang="en-US" altLang="en-US" sz="1400"/>
                  <a:t>data</a:t>
                </a:r>
              </a:p>
            </p:txBody>
          </p:sp>
        </p:grpSp>
      </p:grpSp>
      <p:grpSp>
        <p:nvGrpSpPr>
          <p:cNvPr id="9" name="Group 354">
            <a:extLst>
              <a:ext uri="{FF2B5EF4-FFF2-40B4-BE49-F238E27FC236}">
                <a16:creationId xmlns:a16="http://schemas.microsoft.com/office/drawing/2014/main" id="{C651D0CF-8DDE-C844-9C43-9634B32F2B67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3378200"/>
            <a:ext cx="1176337" cy="3330575"/>
            <a:chOff x="3507" y="2128"/>
            <a:chExt cx="741" cy="2098"/>
          </a:xfrm>
        </p:grpSpPr>
        <p:sp>
          <p:nvSpPr>
            <p:cNvPr id="104582" name="Line 196">
              <a:extLst>
                <a:ext uri="{FF2B5EF4-FFF2-40B4-BE49-F238E27FC236}">
                  <a16:creationId xmlns:a16="http://schemas.microsoft.com/office/drawing/2014/main" id="{CE861F20-CDC8-544E-A355-C12D7B099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583" name="Text Box 210">
              <a:extLst>
                <a:ext uri="{FF2B5EF4-FFF2-40B4-BE49-F238E27FC236}">
                  <a16:creationId xmlns:a16="http://schemas.microsoft.com/office/drawing/2014/main" id="{08CEDBEB-DB9D-1647-A895-9B6B72A54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104584" name="Line 211">
              <a:extLst>
                <a:ext uri="{FF2B5EF4-FFF2-40B4-BE49-F238E27FC236}">
                  <a16:creationId xmlns:a16="http://schemas.microsoft.com/office/drawing/2014/main" id="{9484BA05-87D0-A24B-9EFD-D5A218EE1D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4585" name="Group 217">
              <a:extLst>
                <a:ext uri="{FF2B5EF4-FFF2-40B4-BE49-F238E27FC236}">
                  <a16:creationId xmlns:a16="http://schemas.microsoft.com/office/drawing/2014/main" id="{A9D9A165-DD5D-9D4F-A234-6CC9C8B63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1" y="2220"/>
              <a:ext cx="620" cy="1388"/>
              <a:chOff x="441" y="2082"/>
              <a:chExt cx="620" cy="1388"/>
            </a:xfrm>
          </p:grpSpPr>
          <p:sp>
            <p:nvSpPr>
              <p:cNvPr id="104586" name="Rectangle 218">
                <a:extLst>
                  <a:ext uri="{FF2B5EF4-FFF2-40B4-BE49-F238E27FC236}">
                    <a16:creationId xmlns:a16="http://schemas.microsoft.com/office/drawing/2014/main" id="{8757E600-17BA-0042-A1C2-6BE1AA059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4587" name="Group 219">
                <a:extLst>
                  <a:ext uri="{FF2B5EF4-FFF2-40B4-BE49-F238E27FC236}">
                    <a16:creationId xmlns:a16="http://schemas.microsoft.com/office/drawing/2014/main" id="{F533A0D8-51D0-644A-9B7C-1591E0B59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04589" name="Rectangle 220">
                  <a:extLst>
                    <a:ext uri="{FF2B5EF4-FFF2-40B4-BE49-F238E27FC236}">
                      <a16:creationId xmlns:a16="http://schemas.microsoft.com/office/drawing/2014/main" id="{35B90FD2-84ED-154F-ACB8-3645472E7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4590" name="Text Box 221">
                  <a:extLst>
                    <a:ext uri="{FF2B5EF4-FFF2-40B4-BE49-F238E27FC236}">
                      <a16:creationId xmlns:a16="http://schemas.microsoft.com/office/drawing/2014/main" id="{23892B0C-ABC1-6F42-A9F8-B2AF792204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104588" name="Text Box 222">
                <a:extLst>
                  <a:ext uri="{FF2B5EF4-FFF2-40B4-BE49-F238E27FC236}">
                    <a16:creationId xmlns:a16="http://schemas.microsoft.com/office/drawing/2014/main" id="{C6ECB229-4B21-0442-ABA3-01C842AB80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</p:grpSp>
      <p:sp>
        <p:nvSpPr>
          <p:cNvPr id="104454" name="Text Box 224">
            <a:extLst>
              <a:ext uri="{FF2B5EF4-FFF2-40B4-BE49-F238E27FC236}">
                <a16:creationId xmlns:a16="http://schemas.microsoft.com/office/drawing/2014/main" id="{60439FAB-476C-B34B-AF3C-E6AE175EC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physical view:</a:t>
            </a:r>
          </a:p>
        </p:txBody>
      </p:sp>
      <p:sp>
        <p:nvSpPr>
          <p:cNvPr id="104455" name="Line 225">
            <a:extLst>
              <a:ext uri="{FF2B5EF4-FFF2-40B4-BE49-F238E27FC236}">
                <a16:creationId xmlns:a16="http://schemas.microsoft.com/office/drawing/2014/main" id="{8DED682F-BA7B-EA43-B211-644C5F33CB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04456" name="Group 228">
            <a:extLst>
              <a:ext uri="{FF2B5EF4-FFF2-40B4-BE49-F238E27FC236}">
                <a16:creationId xmlns:a16="http://schemas.microsoft.com/office/drawing/2014/main" id="{4EF8DA0B-4DE2-E845-A397-A6F2298B92C1}"/>
              </a:ext>
            </a:extLst>
          </p:cNvPr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04574" name="Oval 407">
              <a:extLst>
                <a:ext uri="{FF2B5EF4-FFF2-40B4-BE49-F238E27FC236}">
                  <a16:creationId xmlns:a16="http://schemas.microsoft.com/office/drawing/2014/main" id="{C2A6E858-0A36-3A43-B8ED-3CE91CE58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4575" name="Rectangle 410">
              <a:extLst>
                <a:ext uri="{FF2B5EF4-FFF2-40B4-BE49-F238E27FC236}">
                  <a16:creationId xmlns:a16="http://schemas.microsoft.com/office/drawing/2014/main" id="{CC2498D9-0C41-6F48-B35A-C666B6EE3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4576" name="Oval 411">
              <a:extLst>
                <a:ext uri="{FF2B5EF4-FFF2-40B4-BE49-F238E27FC236}">
                  <a16:creationId xmlns:a16="http://schemas.microsoft.com/office/drawing/2014/main" id="{88E68099-7694-2640-9D74-B0341C5B7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4577" name="Group 232">
              <a:extLst>
                <a:ext uri="{FF2B5EF4-FFF2-40B4-BE49-F238E27FC236}">
                  <a16:creationId xmlns:a16="http://schemas.microsoft.com/office/drawing/2014/main" id="{B2A49E90-D1D9-7B4A-A328-67112EEF14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4580" name="Freeform 233">
                <a:extLst>
                  <a:ext uri="{FF2B5EF4-FFF2-40B4-BE49-F238E27FC236}">
                    <a16:creationId xmlns:a16="http://schemas.microsoft.com/office/drawing/2014/main" id="{81C7616A-CF2E-0940-B243-A4F05EB11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81" name="Freeform 234">
                <a:extLst>
                  <a:ext uri="{FF2B5EF4-FFF2-40B4-BE49-F238E27FC236}">
                    <a16:creationId xmlns:a16="http://schemas.microsoft.com/office/drawing/2014/main" id="{7CEAA029-8E34-4943-8950-382FC0DF6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578" name="Line 235">
              <a:extLst>
                <a:ext uri="{FF2B5EF4-FFF2-40B4-BE49-F238E27FC236}">
                  <a16:creationId xmlns:a16="http://schemas.microsoft.com/office/drawing/2014/main" id="{D1B5B700-01D7-B441-B9DE-BEBABCA11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79" name="Line 236">
              <a:extLst>
                <a:ext uri="{FF2B5EF4-FFF2-40B4-BE49-F238E27FC236}">
                  <a16:creationId xmlns:a16="http://schemas.microsoft.com/office/drawing/2014/main" id="{1BAF29D4-027E-204E-ACAE-13D118A82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4457" name="Group 237">
            <a:extLst>
              <a:ext uri="{FF2B5EF4-FFF2-40B4-BE49-F238E27FC236}">
                <a16:creationId xmlns:a16="http://schemas.microsoft.com/office/drawing/2014/main" id="{D557092B-2EFE-0A4E-AE73-F2FEC48C67CF}"/>
              </a:ext>
            </a:extLst>
          </p:cNvPr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04551" name="Text Box 238">
              <a:extLst>
                <a:ext uri="{FF2B5EF4-FFF2-40B4-BE49-F238E27FC236}">
                  <a16:creationId xmlns:a16="http://schemas.microsoft.com/office/drawing/2014/main" id="{89F10BB0-43C0-F644-B0FD-A095E65BE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A</a:t>
              </a:r>
            </a:p>
          </p:txBody>
        </p:sp>
        <p:sp>
          <p:nvSpPr>
            <p:cNvPr id="104552" name="Text Box 239">
              <a:extLst>
                <a:ext uri="{FF2B5EF4-FFF2-40B4-BE49-F238E27FC236}">
                  <a16:creationId xmlns:a16="http://schemas.microsoft.com/office/drawing/2014/main" id="{27056FAF-CF3E-514C-AC3B-E1508AAB8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sp>
          <p:nvSpPr>
            <p:cNvPr id="104553" name="Line 240">
              <a:extLst>
                <a:ext uri="{FF2B5EF4-FFF2-40B4-BE49-F238E27FC236}">
                  <a16:creationId xmlns:a16="http://schemas.microsoft.com/office/drawing/2014/main" id="{B759CC0B-FE92-2043-BFEF-211F5FC2D0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554" name="Text Box 241">
              <a:extLst>
                <a:ext uri="{FF2B5EF4-FFF2-40B4-BE49-F238E27FC236}">
                  <a16:creationId xmlns:a16="http://schemas.microsoft.com/office/drawing/2014/main" id="{70B86EAD-D2D2-F843-AA80-2ECE3EC59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04555" name="Text Box 242">
              <a:extLst>
                <a:ext uri="{FF2B5EF4-FFF2-40B4-BE49-F238E27FC236}">
                  <a16:creationId xmlns:a16="http://schemas.microsoft.com/office/drawing/2014/main" id="{39589CA2-766B-2A44-A3B5-063CD9726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04556" name="Group 243">
              <a:extLst>
                <a:ext uri="{FF2B5EF4-FFF2-40B4-BE49-F238E27FC236}">
                  <a16:creationId xmlns:a16="http://schemas.microsoft.com/office/drawing/2014/main" id="{CB641025-17A2-584F-87F1-75B7688B8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04566" name="Oval 407">
                <a:extLst>
                  <a:ext uri="{FF2B5EF4-FFF2-40B4-BE49-F238E27FC236}">
                    <a16:creationId xmlns:a16="http://schemas.microsoft.com/office/drawing/2014/main" id="{BE927921-1547-8247-BF2A-4174E9B30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67" name="Rectangle 410">
                <a:extLst>
                  <a:ext uri="{FF2B5EF4-FFF2-40B4-BE49-F238E27FC236}">
                    <a16:creationId xmlns:a16="http://schemas.microsoft.com/office/drawing/2014/main" id="{9B556FD4-19A0-1A47-8D0D-0B2F424D1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68" name="Oval 411">
                <a:extLst>
                  <a:ext uri="{FF2B5EF4-FFF2-40B4-BE49-F238E27FC236}">
                    <a16:creationId xmlns:a16="http://schemas.microsoft.com/office/drawing/2014/main" id="{7C434234-20FF-FD40-933F-90BE275AB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569" name="Group 247">
                <a:extLst>
                  <a:ext uri="{FF2B5EF4-FFF2-40B4-BE49-F238E27FC236}">
                    <a16:creationId xmlns:a16="http://schemas.microsoft.com/office/drawing/2014/main" id="{158386A4-4018-CF4F-95C4-34954D6D0E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4572" name="Freeform 248">
                  <a:extLst>
                    <a:ext uri="{FF2B5EF4-FFF2-40B4-BE49-F238E27FC236}">
                      <a16:creationId xmlns:a16="http://schemas.microsoft.com/office/drawing/2014/main" id="{FCBA1814-B4FA-1846-863A-D088B8E63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73" name="Freeform 249">
                  <a:extLst>
                    <a:ext uri="{FF2B5EF4-FFF2-40B4-BE49-F238E27FC236}">
                      <a16:creationId xmlns:a16="http://schemas.microsoft.com/office/drawing/2014/main" id="{251A173C-C368-4D43-B86A-548CE737C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570" name="Line 250">
                <a:extLst>
                  <a:ext uri="{FF2B5EF4-FFF2-40B4-BE49-F238E27FC236}">
                    <a16:creationId xmlns:a16="http://schemas.microsoft.com/office/drawing/2014/main" id="{0517F944-C4F0-944F-9066-4765AF58B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71" name="Line 251">
                <a:extLst>
                  <a:ext uri="{FF2B5EF4-FFF2-40B4-BE49-F238E27FC236}">
                    <a16:creationId xmlns:a16="http://schemas.microsoft.com/office/drawing/2014/main" id="{415053EF-A8A7-FA42-9654-D12527A2A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557" name="Group 252">
              <a:extLst>
                <a:ext uri="{FF2B5EF4-FFF2-40B4-BE49-F238E27FC236}">
                  <a16:creationId xmlns:a16="http://schemas.microsoft.com/office/drawing/2014/main" id="{0F1F86E1-B89B-0C4F-9354-DB17E0432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04558" name="Oval 407">
                <a:extLst>
                  <a:ext uri="{FF2B5EF4-FFF2-40B4-BE49-F238E27FC236}">
                    <a16:creationId xmlns:a16="http://schemas.microsoft.com/office/drawing/2014/main" id="{DB95AF3D-3193-EB44-AC93-D7C6B9667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59" name="Rectangle 410">
                <a:extLst>
                  <a:ext uri="{FF2B5EF4-FFF2-40B4-BE49-F238E27FC236}">
                    <a16:creationId xmlns:a16="http://schemas.microsoft.com/office/drawing/2014/main" id="{A1E1959D-D4F7-604E-A11F-291554730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60" name="Oval 411">
                <a:extLst>
                  <a:ext uri="{FF2B5EF4-FFF2-40B4-BE49-F238E27FC236}">
                    <a16:creationId xmlns:a16="http://schemas.microsoft.com/office/drawing/2014/main" id="{F7A10274-93FA-2642-97F2-4ACF82EDC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561" name="Group 256">
                <a:extLst>
                  <a:ext uri="{FF2B5EF4-FFF2-40B4-BE49-F238E27FC236}">
                    <a16:creationId xmlns:a16="http://schemas.microsoft.com/office/drawing/2014/main" id="{A3DDDA5B-EFBC-8F41-A76D-616F07B05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4564" name="Freeform 257">
                  <a:extLst>
                    <a:ext uri="{FF2B5EF4-FFF2-40B4-BE49-F238E27FC236}">
                      <a16:creationId xmlns:a16="http://schemas.microsoft.com/office/drawing/2014/main" id="{6E2E31C4-12FF-CB4E-8222-65A524D87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65" name="Freeform 258">
                  <a:extLst>
                    <a:ext uri="{FF2B5EF4-FFF2-40B4-BE49-F238E27FC236}">
                      <a16:creationId xmlns:a16="http://schemas.microsoft.com/office/drawing/2014/main" id="{10A1FC42-6B2E-E74E-BC1D-B8F20EE2D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562" name="Line 259">
                <a:extLst>
                  <a:ext uri="{FF2B5EF4-FFF2-40B4-BE49-F238E27FC236}">
                    <a16:creationId xmlns:a16="http://schemas.microsoft.com/office/drawing/2014/main" id="{ADCAD9EA-F733-7A46-BEA5-1D0AC2DA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63" name="Line 260">
                <a:extLst>
                  <a:ext uri="{FF2B5EF4-FFF2-40B4-BE49-F238E27FC236}">
                    <a16:creationId xmlns:a16="http://schemas.microsoft.com/office/drawing/2014/main" id="{E06E39AD-AD71-114E-9C12-8963C734B2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4458" name="Group 261">
            <a:extLst>
              <a:ext uri="{FF2B5EF4-FFF2-40B4-BE49-F238E27FC236}">
                <a16:creationId xmlns:a16="http://schemas.microsoft.com/office/drawing/2014/main" id="{34995C69-834B-604C-992E-71C3113DE614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04543" name="Oval 407">
              <a:extLst>
                <a:ext uri="{FF2B5EF4-FFF2-40B4-BE49-F238E27FC236}">
                  <a16:creationId xmlns:a16="http://schemas.microsoft.com/office/drawing/2014/main" id="{C7D59319-A4DE-B845-ABD5-DB959D3B6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4544" name="Rectangle 410">
              <a:extLst>
                <a:ext uri="{FF2B5EF4-FFF2-40B4-BE49-F238E27FC236}">
                  <a16:creationId xmlns:a16="http://schemas.microsoft.com/office/drawing/2014/main" id="{28A0F3FD-C36F-4D43-A68F-EA87FFA8D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4545" name="Oval 411">
              <a:extLst>
                <a:ext uri="{FF2B5EF4-FFF2-40B4-BE49-F238E27FC236}">
                  <a16:creationId xmlns:a16="http://schemas.microsoft.com/office/drawing/2014/main" id="{21C3E86D-C22F-1D4A-B476-C867CCA6B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4546" name="Group 265">
              <a:extLst>
                <a:ext uri="{FF2B5EF4-FFF2-40B4-BE49-F238E27FC236}">
                  <a16:creationId xmlns:a16="http://schemas.microsoft.com/office/drawing/2014/main" id="{B4901657-D764-FA40-AF73-2D733B33E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4549" name="Freeform 266">
                <a:extLst>
                  <a:ext uri="{FF2B5EF4-FFF2-40B4-BE49-F238E27FC236}">
                    <a16:creationId xmlns:a16="http://schemas.microsoft.com/office/drawing/2014/main" id="{824B5FFD-B0B9-BF42-BC84-39648ED18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50" name="Freeform 267">
                <a:extLst>
                  <a:ext uri="{FF2B5EF4-FFF2-40B4-BE49-F238E27FC236}">
                    <a16:creationId xmlns:a16="http://schemas.microsoft.com/office/drawing/2014/main" id="{C1D4AAEB-E28C-1148-9294-C562B8DFD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547" name="Line 268">
              <a:extLst>
                <a:ext uri="{FF2B5EF4-FFF2-40B4-BE49-F238E27FC236}">
                  <a16:creationId xmlns:a16="http://schemas.microsoft.com/office/drawing/2014/main" id="{93F28BDF-2ED9-6C4B-AFAB-87BC0EBE7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48" name="Line 269">
              <a:extLst>
                <a:ext uri="{FF2B5EF4-FFF2-40B4-BE49-F238E27FC236}">
                  <a16:creationId xmlns:a16="http://schemas.microsoft.com/office/drawing/2014/main" id="{ED02F6C5-A2E9-B941-851C-6C2C21BFE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4459" name="Group 270">
            <a:extLst>
              <a:ext uri="{FF2B5EF4-FFF2-40B4-BE49-F238E27FC236}">
                <a16:creationId xmlns:a16="http://schemas.microsoft.com/office/drawing/2014/main" id="{2E3246A5-BBDB-454D-BE21-2A43F1434354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04520" name="Text Box 271">
              <a:extLst>
                <a:ext uri="{FF2B5EF4-FFF2-40B4-BE49-F238E27FC236}">
                  <a16:creationId xmlns:a16="http://schemas.microsoft.com/office/drawing/2014/main" id="{B7A8714D-E114-4841-B2D7-5DD449953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E</a:t>
              </a:r>
            </a:p>
          </p:txBody>
        </p:sp>
        <p:sp>
          <p:nvSpPr>
            <p:cNvPr id="104521" name="Line 272">
              <a:extLst>
                <a:ext uri="{FF2B5EF4-FFF2-40B4-BE49-F238E27FC236}">
                  <a16:creationId xmlns:a16="http://schemas.microsoft.com/office/drawing/2014/main" id="{EE08E293-02BC-E640-93B2-276785004D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522" name="Text Box 273">
              <a:extLst>
                <a:ext uri="{FF2B5EF4-FFF2-40B4-BE49-F238E27FC236}">
                  <a16:creationId xmlns:a16="http://schemas.microsoft.com/office/drawing/2014/main" id="{241430C3-96F9-3845-9774-B112F7C61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104523" name="Text Box 274">
              <a:extLst>
                <a:ext uri="{FF2B5EF4-FFF2-40B4-BE49-F238E27FC236}">
                  <a16:creationId xmlns:a16="http://schemas.microsoft.com/office/drawing/2014/main" id="{17153F26-541E-7B4B-AE20-A5AB268FC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104524" name="Group 275">
              <a:extLst>
                <a:ext uri="{FF2B5EF4-FFF2-40B4-BE49-F238E27FC236}">
                  <a16:creationId xmlns:a16="http://schemas.microsoft.com/office/drawing/2014/main" id="{AE1AFCA2-73A8-3340-AFE5-9CCB817AA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04535" name="Oval 407">
                <a:extLst>
                  <a:ext uri="{FF2B5EF4-FFF2-40B4-BE49-F238E27FC236}">
                    <a16:creationId xmlns:a16="http://schemas.microsoft.com/office/drawing/2014/main" id="{F718A8DC-0C1C-DF44-9C66-1F92262B1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36" name="Rectangle 410">
                <a:extLst>
                  <a:ext uri="{FF2B5EF4-FFF2-40B4-BE49-F238E27FC236}">
                    <a16:creationId xmlns:a16="http://schemas.microsoft.com/office/drawing/2014/main" id="{018FD081-F7FE-1140-B081-06E9B91C0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37" name="Oval 411">
                <a:extLst>
                  <a:ext uri="{FF2B5EF4-FFF2-40B4-BE49-F238E27FC236}">
                    <a16:creationId xmlns:a16="http://schemas.microsoft.com/office/drawing/2014/main" id="{DA496550-79E2-D940-90B0-8D56299E9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538" name="Group 279">
                <a:extLst>
                  <a:ext uri="{FF2B5EF4-FFF2-40B4-BE49-F238E27FC236}">
                    <a16:creationId xmlns:a16="http://schemas.microsoft.com/office/drawing/2014/main" id="{E8E3FB1E-5A91-904C-8DB4-3E4BF878D8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4541" name="Freeform 280">
                  <a:extLst>
                    <a:ext uri="{FF2B5EF4-FFF2-40B4-BE49-F238E27FC236}">
                      <a16:creationId xmlns:a16="http://schemas.microsoft.com/office/drawing/2014/main" id="{A7C22F5C-E5B3-2D4B-95C8-3962D501D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42" name="Freeform 281">
                  <a:extLst>
                    <a:ext uri="{FF2B5EF4-FFF2-40B4-BE49-F238E27FC236}">
                      <a16:creationId xmlns:a16="http://schemas.microsoft.com/office/drawing/2014/main" id="{FAE2D8F2-9DEC-994F-B4AC-132B15E7F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539" name="Line 282">
                <a:extLst>
                  <a:ext uri="{FF2B5EF4-FFF2-40B4-BE49-F238E27FC236}">
                    <a16:creationId xmlns:a16="http://schemas.microsoft.com/office/drawing/2014/main" id="{DE0CA980-96D8-934C-A497-A2EF7153A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40" name="Line 283">
                <a:extLst>
                  <a:ext uri="{FF2B5EF4-FFF2-40B4-BE49-F238E27FC236}">
                    <a16:creationId xmlns:a16="http://schemas.microsoft.com/office/drawing/2014/main" id="{DE0A6DA3-67E6-8542-A328-C5B23240B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525" name="Group 284">
              <a:extLst>
                <a:ext uri="{FF2B5EF4-FFF2-40B4-BE49-F238E27FC236}">
                  <a16:creationId xmlns:a16="http://schemas.microsoft.com/office/drawing/2014/main" id="{0D3A600A-E041-E946-B677-AD8FCAB79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04527" name="Oval 407">
                <a:extLst>
                  <a:ext uri="{FF2B5EF4-FFF2-40B4-BE49-F238E27FC236}">
                    <a16:creationId xmlns:a16="http://schemas.microsoft.com/office/drawing/2014/main" id="{BB3A4278-D775-6947-8875-5C598B3FD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28" name="Rectangle 410">
                <a:extLst>
                  <a:ext uri="{FF2B5EF4-FFF2-40B4-BE49-F238E27FC236}">
                    <a16:creationId xmlns:a16="http://schemas.microsoft.com/office/drawing/2014/main" id="{A5026786-8C29-C04B-BBBA-7ABD10C20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29" name="Oval 411">
                <a:extLst>
                  <a:ext uri="{FF2B5EF4-FFF2-40B4-BE49-F238E27FC236}">
                    <a16:creationId xmlns:a16="http://schemas.microsoft.com/office/drawing/2014/main" id="{5A926A08-E877-D049-BE97-AAD6D3812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530" name="Group 288">
                <a:extLst>
                  <a:ext uri="{FF2B5EF4-FFF2-40B4-BE49-F238E27FC236}">
                    <a16:creationId xmlns:a16="http://schemas.microsoft.com/office/drawing/2014/main" id="{614F058E-0047-F64D-9226-715998D828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04533" name="Freeform 289">
                  <a:extLst>
                    <a:ext uri="{FF2B5EF4-FFF2-40B4-BE49-F238E27FC236}">
                      <a16:creationId xmlns:a16="http://schemas.microsoft.com/office/drawing/2014/main" id="{7CFD1F5C-45E0-1841-8BFB-383245217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34" name="Freeform 290">
                  <a:extLst>
                    <a:ext uri="{FF2B5EF4-FFF2-40B4-BE49-F238E27FC236}">
                      <a16:creationId xmlns:a16="http://schemas.microsoft.com/office/drawing/2014/main" id="{09A78AD4-81D4-1E49-A3C0-93D88D75F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531" name="Line 291">
                <a:extLst>
                  <a:ext uri="{FF2B5EF4-FFF2-40B4-BE49-F238E27FC236}">
                    <a16:creationId xmlns:a16="http://schemas.microsoft.com/office/drawing/2014/main" id="{DFF17598-5513-3D44-9ADD-28DE61A72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32" name="Line 292">
                <a:extLst>
                  <a:ext uri="{FF2B5EF4-FFF2-40B4-BE49-F238E27FC236}">
                    <a16:creationId xmlns:a16="http://schemas.microsoft.com/office/drawing/2014/main" id="{4F3E90D4-39D4-5E44-82C5-42B20F881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526" name="Text Box 293">
              <a:extLst>
                <a:ext uri="{FF2B5EF4-FFF2-40B4-BE49-F238E27FC236}">
                  <a16:creationId xmlns:a16="http://schemas.microsoft.com/office/drawing/2014/main" id="{C083A9A1-6A11-6848-A88F-A67C8D357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F</a:t>
              </a:r>
            </a:p>
          </p:txBody>
        </p:sp>
      </p:grpSp>
      <p:sp>
        <p:nvSpPr>
          <p:cNvPr id="104460" name="Text Box 294">
            <a:extLst>
              <a:ext uri="{FF2B5EF4-FFF2-40B4-BE49-F238E27FC236}">
                <a16:creationId xmlns:a16="http://schemas.microsoft.com/office/drawing/2014/main" id="{1FFEDA5E-7DA8-6B4C-83ED-AEA735448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</a:p>
        </p:txBody>
      </p:sp>
      <p:sp>
        <p:nvSpPr>
          <p:cNvPr id="104461" name="Text Box 295">
            <a:extLst>
              <a:ext uri="{FF2B5EF4-FFF2-40B4-BE49-F238E27FC236}">
                <a16:creationId xmlns:a16="http://schemas.microsoft.com/office/drawing/2014/main" id="{A58FB1AB-C583-0B4E-AB89-019F8D201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</a:p>
        </p:txBody>
      </p:sp>
      <p:grpSp>
        <p:nvGrpSpPr>
          <p:cNvPr id="104462" name="Group 296">
            <a:extLst>
              <a:ext uri="{FF2B5EF4-FFF2-40B4-BE49-F238E27FC236}">
                <a16:creationId xmlns:a16="http://schemas.microsoft.com/office/drawing/2014/main" id="{C90208CF-9EF1-7C4E-988D-8DFBDB0DDE91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04469" name="Rectangle 297">
              <a:extLst>
                <a:ext uri="{FF2B5EF4-FFF2-40B4-BE49-F238E27FC236}">
                  <a16:creationId xmlns:a16="http://schemas.microsoft.com/office/drawing/2014/main" id="{A00FE1B8-1F95-EF4F-91B7-7AC7C5D83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4470" name="Text Box 298">
              <a:extLst>
                <a:ext uri="{FF2B5EF4-FFF2-40B4-BE49-F238E27FC236}">
                  <a16:creationId xmlns:a16="http://schemas.microsoft.com/office/drawing/2014/main" id="{B61C5E7F-EB6A-2A49-92A5-D177814F6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logical view:</a:t>
              </a:r>
            </a:p>
          </p:txBody>
        </p:sp>
        <p:sp>
          <p:nvSpPr>
            <p:cNvPr id="104471" name="Text Box 299">
              <a:extLst>
                <a:ext uri="{FF2B5EF4-FFF2-40B4-BE49-F238E27FC236}">
                  <a16:creationId xmlns:a16="http://schemas.microsoft.com/office/drawing/2014/main" id="{D6F1F95C-DF58-5E4E-9B02-68EF07817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IPv4 tunnel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connecting IPv6 routers</a:t>
              </a:r>
            </a:p>
          </p:txBody>
        </p:sp>
        <p:grpSp>
          <p:nvGrpSpPr>
            <p:cNvPr id="104472" name="Group 300">
              <a:extLst>
                <a:ext uri="{FF2B5EF4-FFF2-40B4-BE49-F238E27FC236}">
                  <a16:creationId xmlns:a16="http://schemas.microsoft.com/office/drawing/2014/main" id="{D834A83A-9C74-C047-AB1B-B1D81CAED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04497" name="Text Box 301">
                <a:extLst>
                  <a:ext uri="{FF2B5EF4-FFF2-40B4-BE49-F238E27FC236}">
                    <a16:creationId xmlns:a16="http://schemas.microsoft.com/office/drawing/2014/main" id="{DF2B4C09-7D28-F64C-BE79-1DA0670221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E</a:t>
                </a:r>
              </a:p>
            </p:txBody>
          </p:sp>
          <p:sp>
            <p:nvSpPr>
              <p:cNvPr id="104498" name="Line 302">
                <a:extLst>
                  <a:ext uri="{FF2B5EF4-FFF2-40B4-BE49-F238E27FC236}">
                    <a16:creationId xmlns:a16="http://schemas.microsoft.com/office/drawing/2014/main" id="{FE8D8D46-D7F7-DB4A-BE1C-1DD79BFEF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499" name="Text Box 303">
                <a:extLst>
                  <a:ext uri="{FF2B5EF4-FFF2-40B4-BE49-F238E27FC236}">
                    <a16:creationId xmlns:a16="http://schemas.microsoft.com/office/drawing/2014/main" id="{937037F5-767F-9C47-914E-7903A94EEB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04500" name="Text Box 304">
                <a:extLst>
                  <a:ext uri="{FF2B5EF4-FFF2-40B4-BE49-F238E27FC236}">
                    <a16:creationId xmlns:a16="http://schemas.microsoft.com/office/drawing/2014/main" id="{95637D1D-76D7-C445-8B50-4342EACBD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04501" name="Group 305">
                <a:extLst>
                  <a:ext uri="{FF2B5EF4-FFF2-40B4-BE49-F238E27FC236}">
                    <a16:creationId xmlns:a16="http://schemas.microsoft.com/office/drawing/2014/main" id="{B7EB0E31-2ADD-2547-955E-10D9FB9B23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04512" name="Oval 407">
                  <a:extLst>
                    <a:ext uri="{FF2B5EF4-FFF2-40B4-BE49-F238E27FC236}">
                      <a16:creationId xmlns:a16="http://schemas.microsoft.com/office/drawing/2014/main" id="{8E509BC0-7DF6-6148-A82E-1364F1018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513" name="Rectangle 410">
                  <a:extLst>
                    <a:ext uri="{FF2B5EF4-FFF2-40B4-BE49-F238E27FC236}">
                      <a16:creationId xmlns:a16="http://schemas.microsoft.com/office/drawing/2014/main" id="{C97FE61F-8924-2E45-9421-FE1CE0DD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514" name="Oval 411">
                  <a:extLst>
                    <a:ext uri="{FF2B5EF4-FFF2-40B4-BE49-F238E27FC236}">
                      <a16:creationId xmlns:a16="http://schemas.microsoft.com/office/drawing/2014/main" id="{B1B03063-76A3-A646-8265-DB59266039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515" name="Group 309">
                  <a:extLst>
                    <a:ext uri="{FF2B5EF4-FFF2-40B4-BE49-F238E27FC236}">
                      <a16:creationId xmlns:a16="http://schemas.microsoft.com/office/drawing/2014/main" id="{76383059-E675-504C-8F4F-16D2A0903B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4518" name="Freeform 310">
                    <a:extLst>
                      <a:ext uri="{FF2B5EF4-FFF2-40B4-BE49-F238E27FC236}">
                        <a16:creationId xmlns:a16="http://schemas.microsoft.com/office/drawing/2014/main" id="{6DF895CB-D2D4-2242-9E1B-F582BAA40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19" name="Freeform 311">
                    <a:extLst>
                      <a:ext uri="{FF2B5EF4-FFF2-40B4-BE49-F238E27FC236}">
                        <a16:creationId xmlns:a16="http://schemas.microsoft.com/office/drawing/2014/main" id="{B4085DED-C20C-9343-AC47-718A6C446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516" name="Line 312">
                  <a:extLst>
                    <a:ext uri="{FF2B5EF4-FFF2-40B4-BE49-F238E27FC236}">
                      <a16:creationId xmlns:a16="http://schemas.microsoft.com/office/drawing/2014/main" id="{0EB43586-AB70-4A48-9186-D3E35DDF9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17" name="Line 313">
                  <a:extLst>
                    <a:ext uri="{FF2B5EF4-FFF2-40B4-BE49-F238E27FC236}">
                      <a16:creationId xmlns:a16="http://schemas.microsoft.com/office/drawing/2014/main" id="{57F4ED6B-308D-D342-92DB-B21420B37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502" name="Group 314">
                <a:extLst>
                  <a:ext uri="{FF2B5EF4-FFF2-40B4-BE49-F238E27FC236}">
                    <a16:creationId xmlns:a16="http://schemas.microsoft.com/office/drawing/2014/main" id="{54ADE3B6-E5F4-FD40-9AA6-3D1403A81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04504" name="Oval 407">
                  <a:extLst>
                    <a:ext uri="{FF2B5EF4-FFF2-40B4-BE49-F238E27FC236}">
                      <a16:creationId xmlns:a16="http://schemas.microsoft.com/office/drawing/2014/main" id="{26C029D5-A5D0-A142-B110-39528956C8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505" name="Rectangle 410">
                  <a:extLst>
                    <a:ext uri="{FF2B5EF4-FFF2-40B4-BE49-F238E27FC236}">
                      <a16:creationId xmlns:a16="http://schemas.microsoft.com/office/drawing/2014/main" id="{89CA1E90-E9E2-9A4E-ABA0-AC0FA7014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506" name="Oval 411">
                  <a:extLst>
                    <a:ext uri="{FF2B5EF4-FFF2-40B4-BE49-F238E27FC236}">
                      <a16:creationId xmlns:a16="http://schemas.microsoft.com/office/drawing/2014/main" id="{ADA73C62-E9DA-E149-B801-9A32AB04E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507" name="Group 318">
                  <a:extLst>
                    <a:ext uri="{FF2B5EF4-FFF2-40B4-BE49-F238E27FC236}">
                      <a16:creationId xmlns:a16="http://schemas.microsoft.com/office/drawing/2014/main" id="{77EADB46-9243-644C-B731-1DBF0CA8A3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4510" name="Freeform 319">
                    <a:extLst>
                      <a:ext uri="{FF2B5EF4-FFF2-40B4-BE49-F238E27FC236}">
                        <a16:creationId xmlns:a16="http://schemas.microsoft.com/office/drawing/2014/main" id="{62346C89-9DDF-064C-B912-F44F76AD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11" name="Freeform 320">
                    <a:extLst>
                      <a:ext uri="{FF2B5EF4-FFF2-40B4-BE49-F238E27FC236}">
                        <a16:creationId xmlns:a16="http://schemas.microsoft.com/office/drawing/2014/main" id="{D5FB3106-0FB9-A940-BF50-4148059BEA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508" name="Line 321">
                  <a:extLst>
                    <a:ext uri="{FF2B5EF4-FFF2-40B4-BE49-F238E27FC236}">
                      <a16:creationId xmlns:a16="http://schemas.microsoft.com/office/drawing/2014/main" id="{DEFD4F22-45C6-854A-AAC9-0E1986DC38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09" name="Line 322">
                  <a:extLst>
                    <a:ext uri="{FF2B5EF4-FFF2-40B4-BE49-F238E27FC236}">
                      <a16:creationId xmlns:a16="http://schemas.microsoft.com/office/drawing/2014/main" id="{4FDB4A04-B195-F043-9978-DEB4BFED3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503" name="Text Box 323">
                <a:extLst>
                  <a:ext uri="{FF2B5EF4-FFF2-40B4-BE49-F238E27FC236}">
                    <a16:creationId xmlns:a16="http://schemas.microsoft.com/office/drawing/2014/main" id="{1035BE6C-B4B6-8C44-8109-E9272BCD37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F</a:t>
                </a:r>
              </a:p>
            </p:txBody>
          </p:sp>
        </p:grpSp>
        <p:grpSp>
          <p:nvGrpSpPr>
            <p:cNvPr id="104473" name="Group 324">
              <a:extLst>
                <a:ext uri="{FF2B5EF4-FFF2-40B4-BE49-F238E27FC236}">
                  <a16:creationId xmlns:a16="http://schemas.microsoft.com/office/drawing/2014/main" id="{6E011B9F-9925-8F4A-9829-0E6ACD2E2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04474" name="Text Box 325">
                <a:extLst>
                  <a:ext uri="{FF2B5EF4-FFF2-40B4-BE49-F238E27FC236}">
                    <a16:creationId xmlns:a16="http://schemas.microsoft.com/office/drawing/2014/main" id="{98BAF967-FF77-5444-A0A1-E4AFC513E6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A</a:t>
                </a:r>
              </a:p>
            </p:txBody>
          </p:sp>
          <p:sp>
            <p:nvSpPr>
              <p:cNvPr id="104475" name="Text Box 326">
                <a:extLst>
                  <a:ext uri="{FF2B5EF4-FFF2-40B4-BE49-F238E27FC236}">
                    <a16:creationId xmlns:a16="http://schemas.microsoft.com/office/drawing/2014/main" id="{555862A2-4C0E-2D47-9814-6CDEBC38B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B</a:t>
                </a:r>
              </a:p>
            </p:txBody>
          </p:sp>
          <p:sp>
            <p:nvSpPr>
              <p:cNvPr id="104476" name="Line 327">
                <a:extLst>
                  <a:ext uri="{FF2B5EF4-FFF2-40B4-BE49-F238E27FC236}">
                    <a16:creationId xmlns:a16="http://schemas.microsoft.com/office/drawing/2014/main" id="{ADB36ACD-8F07-0B48-9011-BFFF3FD4D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4477" name="Text Box 328">
                <a:extLst>
                  <a:ext uri="{FF2B5EF4-FFF2-40B4-BE49-F238E27FC236}">
                    <a16:creationId xmlns:a16="http://schemas.microsoft.com/office/drawing/2014/main" id="{2799D27C-9A55-9B43-8302-C9BFE90E2B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104478" name="Text Box 329">
                <a:extLst>
                  <a:ext uri="{FF2B5EF4-FFF2-40B4-BE49-F238E27FC236}">
                    <a16:creationId xmlns:a16="http://schemas.microsoft.com/office/drawing/2014/main" id="{C1D205E4-8074-D540-B1FF-4EF3E8CB6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104479" name="Group 330">
                <a:extLst>
                  <a:ext uri="{FF2B5EF4-FFF2-40B4-BE49-F238E27FC236}">
                    <a16:creationId xmlns:a16="http://schemas.microsoft.com/office/drawing/2014/main" id="{862B9D88-9029-7E48-85F9-5224A9B7B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04489" name="Oval 407">
                  <a:extLst>
                    <a:ext uri="{FF2B5EF4-FFF2-40B4-BE49-F238E27FC236}">
                      <a16:creationId xmlns:a16="http://schemas.microsoft.com/office/drawing/2014/main" id="{BFD2A420-424E-614C-9EDA-B38C2EA55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490" name="Rectangle 410">
                  <a:extLst>
                    <a:ext uri="{FF2B5EF4-FFF2-40B4-BE49-F238E27FC236}">
                      <a16:creationId xmlns:a16="http://schemas.microsoft.com/office/drawing/2014/main" id="{008E5848-B60C-F044-B934-90153504C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491" name="Oval 411">
                  <a:extLst>
                    <a:ext uri="{FF2B5EF4-FFF2-40B4-BE49-F238E27FC236}">
                      <a16:creationId xmlns:a16="http://schemas.microsoft.com/office/drawing/2014/main" id="{A48AF55D-7845-B742-8587-992E0BB88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492" name="Group 334">
                  <a:extLst>
                    <a:ext uri="{FF2B5EF4-FFF2-40B4-BE49-F238E27FC236}">
                      <a16:creationId xmlns:a16="http://schemas.microsoft.com/office/drawing/2014/main" id="{E9879755-948D-664C-81FA-4FB3E4E2E6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4495" name="Freeform 335">
                    <a:extLst>
                      <a:ext uri="{FF2B5EF4-FFF2-40B4-BE49-F238E27FC236}">
                        <a16:creationId xmlns:a16="http://schemas.microsoft.com/office/drawing/2014/main" id="{57D886CE-9BA0-534E-84AB-71584A8775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496" name="Freeform 336">
                    <a:extLst>
                      <a:ext uri="{FF2B5EF4-FFF2-40B4-BE49-F238E27FC236}">
                        <a16:creationId xmlns:a16="http://schemas.microsoft.com/office/drawing/2014/main" id="{4F54A178-54F7-BD4C-8799-D33E25DA73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493" name="Line 337">
                  <a:extLst>
                    <a:ext uri="{FF2B5EF4-FFF2-40B4-BE49-F238E27FC236}">
                      <a16:creationId xmlns:a16="http://schemas.microsoft.com/office/drawing/2014/main" id="{786ECD1D-8803-3247-B901-3F0E22351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94" name="Line 338">
                  <a:extLst>
                    <a:ext uri="{FF2B5EF4-FFF2-40B4-BE49-F238E27FC236}">
                      <a16:creationId xmlns:a16="http://schemas.microsoft.com/office/drawing/2014/main" id="{7F072BD1-BFA2-924F-BF8A-4043ECCD3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480" name="Group 339">
                <a:extLst>
                  <a:ext uri="{FF2B5EF4-FFF2-40B4-BE49-F238E27FC236}">
                    <a16:creationId xmlns:a16="http://schemas.microsoft.com/office/drawing/2014/main" id="{1FFFB5E0-251E-4E41-AFA2-A68B5EA41A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04481" name="Oval 407">
                  <a:extLst>
                    <a:ext uri="{FF2B5EF4-FFF2-40B4-BE49-F238E27FC236}">
                      <a16:creationId xmlns:a16="http://schemas.microsoft.com/office/drawing/2014/main" id="{087E2437-06FD-3C4B-82D9-9F11FB29D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482" name="Rectangle 410">
                  <a:extLst>
                    <a:ext uri="{FF2B5EF4-FFF2-40B4-BE49-F238E27FC236}">
                      <a16:creationId xmlns:a16="http://schemas.microsoft.com/office/drawing/2014/main" id="{2D963926-E434-5643-981B-34DE2B518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483" name="Oval 411">
                  <a:extLst>
                    <a:ext uri="{FF2B5EF4-FFF2-40B4-BE49-F238E27FC236}">
                      <a16:creationId xmlns:a16="http://schemas.microsoft.com/office/drawing/2014/main" id="{99378AA1-F701-C745-9C04-AF82C3D6E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484" name="Group 343">
                  <a:extLst>
                    <a:ext uri="{FF2B5EF4-FFF2-40B4-BE49-F238E27FC236}">
                      <a16:creationId xmlns:a16="http://schemas.microsoft.com/office/drawing/2014/main" id="{D2FF7C1A-0957-0C4C-8584-F9DB96AEA8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04487" name="Freeform 344">
                    <a:extLst>
                      <a:ext uri="{FF2B5EF4-FFF2-40B4-BE49-F238E27FC236}">
                        <a16:creationId xmlns:a16="http://schemas.microsoft.com/office/drawing/2014/main" id="{049CC6F4-3758-6B48-BC70-8168FE2A13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488" name="Freeform 345">
                    <a:extLst>
                      <a:ext uri="{FF2B5EF4-FFF2-40B4-BE49-F238E27FC236}">
                        <a16:creationId xmlns:a16="http://schemas.microsoft.com/office/drawing/2014/main" id="{96174179-2820-224B-A3BA-423B5C5B82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4485" name="Line 346">
                  <a:extLst>
                    <a:ext uri="{FF2B5EF4-FFF2-40B4-BE49-F238E27FC236}">
                      <a16:creationId xmlns:a16="http://schemas.microsoft.com/office/drawing/2014/main" id="{EC10C559-C2F6-2F4F-9D13-5BB0B59075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86" name="Line 347">
                  <a:extLst>
                    <a:ext uri="{FF2B5EF4-FFF2-40B4-BE49-F238E27FC236}">
                      <a16:creationId xmlns:a16="http://schemas.microsoft.com/office/drawing/2014/main" id="{ACEA3DD8-8E75-5C41-B922-E111B94293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04463" name="Picture 348" descr="underline_base">
            <a:extLst>
              <a:ext uri="{FF2B5EF4-FFF2-40B4-BE49-F238E27FC236}">
                <a16:creationId xmlns:a16="http://schemas.microsoft.com/office/drawing/2014/main" id="{C5CD1227-B6EE-D046-AABD-A954FCCA6F1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966788"/>
            <a:ext cx="2741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22" name="Rectangle 349">
            <a:extLst>
              <a:ext uri="{FF2B5EF4-FFF2-40B4-BE49-F238E27FC236}">
                <a16:creationId xmlns:a16="http://schemas.microsoft.com/office/drawing/2014/main" id="{F01AB55C-2026-7141-9677-5ABD1B60A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75" y="214313"/>
            <a:ext cx="7772400" cy="9906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Tunneling</a:t>
            </a:r>
          </a:p>
        </p:txBody>
      </p:sp>
      <p:sp>
        <p:nvSpPr>
          <p:cNvPr id="104465" name="Text Box 350">
            <a:extLst>
              <a:ext uri="{FF2B5EF4-FFF2-40B4-BE49-F238E27FC236}">
                <a16:creationId xmlns:a16="http://schemas.microsoft.com/office/drawing/2014/main" id="{E44CEC32-E527-BF40-BA19-61C753EC5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104466" name="Text Box 351">
            <a:extLst>
              <a:ext uri="{FF2B5EF4-FFF2-40B4-BE49-F238E27FC236}">
                <a16:creationId xmlns:a16="http://schemas.microsoft.com/office/drawing/2014/main" id="{597D3329-0367-2C4C-BE95-C74625034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104467" name="Slide Number Placeholder 5">
            <a:extLst>
              <a:ext uri="{FF2B5EF4-FFF2-40B4-BE49-F238E27FC236}">
                <a16:creationId xmlns:a16="http://schemas.microsoft.com/office/drawing/2014/main" id="{59A6A607-4C3F-C944-A4B0-8B6CA3C1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F21EE886-7601-3C47-AB05-9C66A5418D32}" type="slidenum">
              <a:rPr lang="en-US" altLang="en-US">
                <a:latin typeface="Tahoma" panose="020B0604030504040204" pitchFamily="34" charset="0"/>
              </a:rPr>
              <a:pPr/>
              <a:t>130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>
            <a:extLst>
              <a:ext uri="{FF2B5EF4-FFF2-40B4-BE49-F238E27FC236}">
                <a16:creationId xmlns:a16="http://schemas.microsoft.com/office/drawing/2014/main" id="{35E12441-4759-9A41-BF4E-E729AA9F7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3589338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IPv6: adoption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6A46B8A8-B3FD-8A4A-B70D-88CD0E21F3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1630363"/>
            <a:ext cx="8205788" cy="487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Google: 8% of clients access services via IPv6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NIST: 1/3 of all US government domains are IPv6 capable</a:t>
            </a:r>
          </a:p>
          <a:p>
            <a:pPr marL="457200" lvl="1" indent="0">
              <a:buFont typeface="Wingdings" pitchFamily="2" charset="2"/>
              <a:buNone/>
            </a:pPr>
            <a:endParaRPr lang="en-US" altLang="en-US"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  <a:p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Long (long!) time for deployment, use</a:t>
            </a:r>
          </a:p>
          <a:p>
            <a:pPr marL="457200" lvl="1" indent="0"/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20 years and counting!</a:t>
            </a:r>
          </a:p>
          <a:p>
            <a:pPr marL="457200" lvl="1" indent="0"/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think of application-level changes in last 20 years: WWW, Facebook, streaming media, Skype, …</a:t>
            </a:r>
          </a:p>
          <a:p>
            <a:pPr marL="457200" lvl="1" indent="0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Why?</a:t>
            </a:r>
          </a:p>
        </p:txBody>
      </p:sp>
      <p:pic>
        <p:nvPicPr>
          <p:cNvPr id="105476" name="Picture 4" descr="underline_base">
            <a:extLst>
              <a:ext uri="{FF2B5EF4-FFF2-40B4-BE49-F238E27FC236}">
                <a16:creationId xmlns:a16="http://schemas.microsoft.com/office/drawing/2014/main" id="{DC25684D-FA02-FA43-BE34-61561734485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1055688"/>
            <a:ext cx="32670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Slide Number Placeholder 5">
            <a:extLst>
              <a:ext uri="{FF2B5EF4-FFF2-40B4-BE49-F238E27FC236}">
                <a16:creationId xmlns:a16="http://schemas.microsoft.com/office/drawing/2014/main" id="{CA9D0173-05A8-B74F-8D42-135D8D8A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0F753D39-CAE0-8E4B-B90E-DF06082AAF1F}" type="slidenum">
              <a:rPr lang="en-US" altLang="en-US">
                <a:latin typeface="Tahoma" panose="020B0604030504040204" pitchFamily="34" charset="0"/>
              </a:rPr>
              <a:pPr/>
              <a:t>131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297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underline_base">
            <a:extLst>
              <a:ext uri="{FF2B5EF4-FFF2-40B4-BE49-F238E27FC236}">
                <a16:creationId xmlns:a16="http://schemas.microsoft.com/office/drawing/2014/main" id="{8FCDA647-72B3-134A-A35E-14EE0BC46D9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Rectangle 3">
            <a:extLst>
              <a:ext uri="{FF2B5EF4-FFF2-40B4-BE49-F238E27FC236}">
                <a16:creationId xmlns:a16="http://schemas.microsoft.com/office/drawing/2014/main" id="{14923639-BD7C-7F46-AC55-9D8ED661C2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657173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    input ports, switching, output ports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4.3 IP: Internet Protocol</a:t>
            </a:r>
          </a:p>
          <a:p>
            <a:pPr lvl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datagram format</a:t>
            </a:r>
          </a:p>
          <a:p>
            <a:pPr lvl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fragmentation</a:t>
            </a:r>
          </a:p>
          <a:p>
            <a:pPr lvl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IPv4 addressing</a:t>
            </a:r>
          </a:p>
          <a:p>
            <a:pPr lvl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network address translation (NAT)</a:t>
            </a:r>
          </a:p>
          <a:p>
            <a:pPr lvl="1"/>
            <a:r>
              <a:rPr lang="en-US" altLang="en-US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IPv6</a:t>
            </a:r>
          </a:p>
          <a:p>
            <a:pPr marL="111125" indent="0">
              <a:buNone/>
            </a:pPr>
            <a:r>
              <a:rPr lang="en-MY" sz="2400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solidFill>
                <a:srgbClr val="CC0000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738E14A3-C773-274A-A351-0A83DF3D6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98310" name="Slide Number Placeholder 5">
            <a:extLst>
              <a:ext uri="{FF2B5EF4-FFF2-40B4-BE49-F238E27FC236}">
                <a16:creationId xmlns:a16="http://schemas.microsoft.com/office/drawing/2014/main" id="{90805100-4CE5-FA40-A536-1CF949E0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82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1EA39130-1C38-4049-9555-8D70E59A75FA}" type="slidenum">
              <a:rPr lang="en-US" altLang="en-US">
                <a:latin typeface="Tahoma" panose="020B0604030504040204" pitchFamily="34" charset="0"/>
              </a:rPr>
              <a:pPr/>
              <a:t>132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9B606195-517B-874A-B35F-E126EB75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35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4" name="Picture 13" descr="Screen Shot 2015-04-08 at 10.38.4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5" name="Picture 14" descr="Screen Shot 2015-04-08 at 10.42.03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12208" y="140786"/>
            <a:ext cx="673179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(4.4) Generalized Forwarding and SDN</a:t>
            </a:r>
            <a:endParaRPr lang="en-US" sz="2800" dirty="0">
              <a:solidFill>
                <a:schemeClr val="tx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itle 41">
            <a:extLst>
              <a:ext uri="{FF2B5EF4-FFF2-40B4-BE49-F238E27FC236}">
                <a16:creationId xmlns:a16="http://schemas.microsoft.com/office/drawing/2014/main" id="{103FD696-BE32-1944-8467-C143C2C6ACC7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52A9ED-6B20-614A-963E-A949B502D43E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353)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35B26-2704-0B42-BF52-1A20B8229E66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38FB116B-9620-3047-9F1F-CAAA511F3621}"/>
              </a:ext>
            </a:extLst>
          </p:cNvPr>
          <p:cNvSpPr txBox="1">
            <a:spLocks noChangeArrowheads="1"/>
          </p:cNvSpPr>
          <p:nvPr/>
        </p:nvSpPr>
        <p:spPr>
          <a:xfrm>
            <a:off x="660046" y="1898063"/>
            <a:ext cx="5475284" cy="27132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Recall the </a:t>
            </a:r>
            <a:r>
              <a:rPr lang="en-MY" sz="2200" dirty="0">
                <a:solidFill>
                  <a:srgbClr val="53A9D6"/>
                </a:solidFill>
                <a:latin typeface="Arial"/>
                <a:ea typeface="ＭＳ Ｐゴシック" pitchFamily="34" charset="-128"/>
                <a:cs typeface="Arial"/>
              </a:rPr>
              <a:t>destination-based forwarding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 (</a:t>
            </a:r>
            <a:r>
              <a:rPr lang="en-MY" sz="2200">
                <a:latin typeface="Arial"/>
                <a:ea typeface="ＭＳ Ｐゴシック" pitchFamily="34" charset="-128"/>
                <a:cs typeface="Arial"/>
              </a:rPr>
              <a:t>Section 4.1 and 4.2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) as the two steps:</a:t>
            </a:r>
          </a:p>
          <a:p>
            <a:pPr lvl="1">
              <a:lnSpc>
                <a:spcPct val="100000"/>
              </a:lnSpc>
            </a:pP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looking up a destination IP address (“</a:t>
            </a:r>
            <a:r>
              <a:rPr lang="en-MY" sz="22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match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”), </a:t>
            </a:r>
          </a:p>
          <a:p>
            <a:pPr lvl="1">
              <a:lnSpc>
                <a:spcPct val="100000"/>
              </a:lnSpc>
            </a:pP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then sending the packet into the switching fabric to the specified output port (“</a:t>
            </a:r>
            <a:r>
              <a:rPr lang="en-MY" sz="22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action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”).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4FB44E-A5E4-4A44-B854-CA1A2DE1F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3191066"/>
            <a:ext cx="2232248" cy="34227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8E1BBA0-B386-2E41-A951-07703C43723C}"/>
              </a:ext>
            </a:extLst>
          </p:cNvPr>
          <p:cNvGrpSpPr/>
          <p:nvPr/>
        </p:nvGrpSpPr>
        <p:grpSpPr>
          <a:xfrm>
            <a:off x="3708637" y="4786325"/>
            <a:ext cx="2735571" cy="1651054"/>
            <a:chOff x="4510297" y="4243996"/>
            <a:chExt cx="2735571" cy="165105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F1F281-41DD-A645-BBE6-A0505AB1D9DD}"/>
                </a:ext>
              </a:extLst>
            </p:cNvPr>
            <p:cNvSpPr/>
            <p:nvPr/>
          </p:nvSpPr>
          <p:spPr bwMode="auto">
            <a:xfrm>
              <a:off x="4510297" y="4243996"/>
              <a:ext cx="2735571" cy="165105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4402A3E2-6327-204F-974D-373A00BA6AA5}"/>
                </a:ext>
              </a:extLst>
            </p:cNvPr>
            <p:cNvSpPr/>
            <p:nvPr/>
          </p:nvSpPr>
          <p:spPr bwMode="auto">
            <a:xfrm>
              <a:off x="4510297" y="4243996"/>
              <a:ext cx="2735571" cy="1651054"/>
            </a:xfrm>
            <a:prstGeom prst="wedgeEllipseCallout">
              <a:avLst>
                <a:gd name="adj1" fmla="val 74211"/>
                <a:gd name="adj2" fmla="val -64131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DABED6-3350-B74E-B829-D65E215C26B9}"/>
                </a:ext>
              </a:extLst>
            </p:cNvPr>
            <p:cNvSpPr/>
            <p:nvPr/>
          </p:nvSpPr>
          <p:spPr>
            <a:xfrm>
              <a:off x="4628688" y="4606703"/>
              <a:ext cx="249879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</a:t>
              </a:r>
              <a:r>
                <a:rPr lang="en-MY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considered as “</a:t>
              </a:r>
              <a:r>
                <a:rPr lang="en-MY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match-plus-action</a:t>
              </a:r>
              <a:r>
                <a:rPr lang="en-MY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paradigm.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319EA39-0936-7849-96B8-A59C3B2339A3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5897" y="646407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133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1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4" name="Picture 13" descr="Screen Shot 2015-04-08 at 10.38.4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5" name="Picture 14" descr="Screen Shot 2015-04-08 at 10.42.03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12208" y="140786"/>
            <a:ext cx="673179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Generalized Forwarding and SDN</a:t>
            </a:r>
            <a:endParaRPr lang="en-US" sz="280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68193-CB01-E54A-9E9C-3FD257251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93" y="1359391"/>
            <a:ext cx="6774912" cy="52592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52A9ED-6B20-614A-963E-A949B502D43E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353)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35B26-2704-0B42-BF52-1A20B8229E66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FCFE2-6C6F-9D4A-AD9F-F520B76742A5}"/>
              </a:ext>
            </a:extLst>
          </p:cNvPr>
          <p:cNvSpPr/>
          <p:nvPr/>
        </p:nvSpPr>
        <p:spPr bwMode="auto">
          <a:xfrm>
            <a:off x="3688017" y="3989027"/>
            <a:ext cx="978196" cy="74028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48DF4D-DFBD-A444-9193-DE9F0230384F}"/>
              </a:ext>
            </a:extLst>
          </p:cNvPr>
          <p:cNvSpPr/>
          <p:nvPr/>
        </p:nvSpPr>
        <p:spPr bwMode="auto">
          <a:xfrm>
            <a:off x="4385186" y="1584250"/>
            <a:ext cx="3470787" cy="3864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A98194-89E0-E146-A858-397E8B4F7CA9}"/>
              </a:ext>
            </a:extLst>
          </p:cNvPr>
          <p:cNvSpPr/>
          <p:nvPr/>
        </p:nvSpPr>
        <p:spPr bwMode="auto">
          <a:xfrm>
            <a:off x="2728493" y="5188136"/>
            <a:ext cx="1510766" cy="4494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63CA60E-CC4E-4641-BCDF-E6D4A29745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73580" r="70508" b="12841"/>
          <a:stretch/>
        </p:blipFill>
        <p:spPr>
          <a:xfrm>
            <a:off x="3015946" y="5372019"/>
            <a:ext cx="1564478" cy="7141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021231-09B2-7042-96A6-A4C4B888CA04}"/>
              </a:ext>
            </a:extLst>
          </p:cNvPr>
          <p:cNvGrpSpPr/>
          <p:nvPr/>
        </p:nvGrpSpPr>
        <p:grpSpPr>
          <a:xfrm>
            <a:off x="39810" y="3272879"/>
            <a:ext cx="3149463" cy="2408021"/>
            <a:chOff x="62159" y="3170349"/>
            <a:chExt cx="3149463" cy="240802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D5EC73-2178-214C-B402-6F8ADDEA579B}"/>
                </a:ext>
              </a:extLst>
            </p:cNvPr>
            <p:cNvSpPr/>
            <p:nvPr/>
          </p:nvSpPr>
          <p:spPr bwMode="auto">
            <a:xfrm>
              <a:off x="62160" y="3170349"/>
              <a:ext cx="3149462" cy="240802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Callout 38">
              <a:extLst>
                <a:ext uri="{FF2B5EF4-FFF2-40B4-BE49-F238E27FC236}">
                  <a16:creationId xmlns:a16="http://schemas.microsoft.com/office/drawing/2014/main" id="{57B108DF-DA88-0A48-8DDA-BED4A5A6ECF4}"/>
                </a:ext>
              </a:extLst>
            </p:cNvPr>
            <p:cNvSpPr/>
            <p:nvPr/>
          </p:nvSpPr>
          <p:spPr bwMode="auto">
            <a:xfrm>
              <a:off x="62159" y="3170349"/>
              <a:ext cx="3149463" cy="2408021"/>
            </a:xfrm>
            <a:prstGeom prst="wedgeEllipseCallout">
              <a:avLst>
                <a:gd name="adj1" fmla="val 65002"/>
                <a:gd name="adj2" fmla="val -5029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4F474C-B211-EA49-B0D0-B3B1C20C1827}"/>
                </a:ext>
              </a:extLst>
            </p:cNvPr>
            <p:cNvSpPr/>
            <p:nvPr/>
          </p:nvSpPr>
          <p:spPr>
            <a:xfrm>
              <a:off x="314750" y="3561810"/>
              <a:ext cx="268153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3A9D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Generalized Forwarding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MY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Each packet switch contains a </a:t>
              </a:r>
              <a:r>
                <a:rPr lang="en-MY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match-plus-action</a:t>
              </a:r>
              <a:r>
                <a:rPr lang="en-MY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MY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table </a:t>
              </a:r>
              <a:r>
                <a:rPr lang="en-MY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is computed and distributed by a </a:t>
              </a:r>
              <a:r>
                <a:rPr lang="en-MY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remote controller</a:t>
              </a:r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itle 41">
            <a:extLst>
              <a:ext uri="{FF2B5EF4-FFF2-40B4-BE49-F238E27FC236}">
                <a16:creationId xmlns:a16="http://schemas.microsoft.com/office/drawing/2014/main" id="{36987C01-259A-8D40-A054-60973CADAA7C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Overview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E8AFB93-8484-8E40-8DF1-BB398D367AE9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134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4" name="Picture 13" descr="Screen Shot 2015-04-08 at 10.38.4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5" name="Picture 14" descr="Screen Shot 2015-04-08 at 10.42.03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12208" y="140786"/>
            <a:ext cx="673179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Generalized Forwarding and SDN</a:t>
            </a:r>
            <a:endParaRPr lang="en-US" sz="280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52A9ED-6B20-614A-963E-A949B502D43E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353)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35B26-2704-0B42-BF52-1A20B8229E66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1D270AEC-6418-9A48-BC97-57C37CB98A44}"/>
              </a:ext>
            </a:extLst>
          </p:cNvPr>
          <p:cNvSpPr txBox="1">
            <a:spLocks noChangeArrowheads="1"/>
          </p:cNvSpPr>
          <p:nvPr/>
        </p:nvSpPr>
        <p:spPr>
          <a:xfrm>
            <a:off x="660045" y="1898063"/>
            <a:ext cx="7913683" cy="27132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Generalized forwarding will be based on a standard rule 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  <a:sym typeface="Wingdings" pitchFamily="2" charset="2"/>
              </a:rPr>
              <a:t>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MY" sz="2200" dirty="0">
                <a:solidFill>
                  <a:srgbClr val="53A9D6"/>
                </a:solidFill>
                <a:latin typeface="Arial"/>
                <a:ea typeface="ＭＳ Ｐゴシック" pitchFamily="34" charset="-128"/>
                <a:cs typeface="Arial"/>
              </a:rPr>
              <a:t>Open-Flow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It is a highly visible standard that has pioneered the notion of the </a:t>
            </a:r>
            <a:r>
              <a:rPr lang="en-MY" sz="2200" dirty="0">
                <a:solidFill>
                  <a:srgbClr val="FF0000"/>
                </a:solidFill>
                <a:latin typeface="Arial"/>
                <a:ea typeface="ＭＳ Ｐゴシック" pitchFamily="34" charset="-128"/>
                <a:cs typeface="Arial"/>
              </a:rPr>
              <a:t>match-plus-action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 forwarding abstraction and controllers.</a:t>
            </a:r>
          </a:p>
          <a:p>
            <a:pPr>
              <a:lnSpc>
                <a:spcPct val="100000"/>
              </a:lnSpc>
            </a:pPr>
            <a:endParaRPr lang="en-MY" sz="2200" dirty="0">
              <a:latin typeface="Arial"/>
              <a:ea typeface="ＭＳ Ｐゴシック" pitchFamily="34" charset="-128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MY" sz="22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OpenFlow</a:t>
            </a:r>
            <a:r>
              <a:rPr lang="en-MY" sz="22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1.0</a:t>
            </a:r>
            <a:r>
              <a:rPr lang="en-MY" sz="2200" dirty="0">
                <a:latin typeface="Arial"/>
                <a:ea typeface="ＭＳ Ｐゴシック" pitchFamily="34" charset="-128"/>
                <a:cs typeface="Arial"/>
              </a:rPr>
              <a:t> is used, which introduced key SDN abstractions and functionality</a:t>
            </a:r>
          </a:p>
        </p:txBody>
      </p:sp>
      <p:sp>
        <p:nvSpPr>
          <p:cNvPr id="19" name="Title 41">
            <a:extLst>
              <a:ext uri="{FF2B5EF4-FFF2-40B4-BE49-F238E27FC236}">
                <a16:creationId xmlns:a16="http://schemas.microsoft.com/office/drawing/2014/main" id="{ADC41CD1-1290-DE49-A8DE-3D811B7F3011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Overview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B0CA145D-1C3C-424E-B40E-F97A48F72D97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135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303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040EDB9-680E-5F4F-95E9-AF8AF3736520}"/>
              </a:ext>
            </a:extLst>
          </p:cNvPr>
          <p:cNvSpPr/>
          <p:nvPr/>
        </p:nvSpPr>
        <p:spPr bwMode="auto">
          <a:xfrm>
            <a:off x="838496" y="3563955"/>
            <a:ext cx="7617619" cy="1142584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548" name="Content Placeholder 2">
            <a:extLst>
              <a:ext uri="{FF2B5EF4-FFF2-40B4-BE49-F238E27FC236}">
                <a16:creationId xmlns:a16="http://schemas.microsoft.com/office/drawing/2014/main" id="{388E1612-03B0-0749-9530-D3008480C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43013"/>
            <a:ext cx="8458200" cy="568425"/>
          </a:xfrm>
        </p:spPr>
        <p:txBody>
          <a:bodyPr/>
          <a:lstStyle/>
          <a:p>
            <a:r>
              <a:rPr lang="en-US" altLang="en-US" i="1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defined by header fields</a:t>
            </a:r>
          </a:p>
          <a:p>
            <a:pPr marL="0" indent="0">
              <a:buNone/>
            </a:pPr>
            <a:endParaRPr lang="en-US" altLang="en-US" sz="1000" dirty="0">
              <a:latin typeface="Calibri" panose="020F0502020204030204" pitchFamily="34" charset="0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59390D-132F-B741-AE08-18A3F593C9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60427" y="5381460"/>
            <a:ext cx="1127125" cy="1905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EB8D0-644E-E947-B247-6DBE6137B3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1227" y="5381460"/>
            <a:ext cx="1127125" cy="1905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108551" name="Group 7">
            <a:extLst>
              <a:ext uri="{FF2B5EF4-FFF2-40B4-BE49-F238E27FC236}">
                <a16:creationId xmlns:a16="http://schemas.microsoft.com/office/drawing/2014/main" id="{37CE9006-CCDA-7A45-8AF9-FAA5A09D0652}"/>
              </a:ext>
            </a:extLst>
          </p:cNvPr>
          <p:cNvGrpSpPr>
            <a:grpSpLocks/>
          </p:cNvGrpSpPr>
          <p:nvPr/>
        </p:nvGrpSpPr>
        <p:grpSpPr bwMode="auto">
          <a:xfrm>
            <a:off x="5893890" y="4979823"/>
            <a:ext cx="1652587" cy="868362"/>
            <a:chOff x="1871277" y="1576300"/>
            <a:chExt cx="1128371" cy="43786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2B0F10-9CF9-AC4A-94A5-7BB949E21A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528" y="1694771"/>
              <a:ext cx="1125120" cy="31939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0B72E8-499C-E944-B278-73120FA32D3D}"/>
                </a:ext>
              </a:extLst>
            </p:cNvPr>
            <p:cNvSpPr/>
            <p:nvPr/>
          </p:nvSpPr>
          <p:spPr bwMode="auto">
            <a:xfrm>
              <a:off x="1871277" y="1739597"/>
              <a:ext cx="1128371" cy="11606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434ABD-F798-B747-9D41-25FA113F46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20" cy="31939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8FF4891-D067-AB46-8AEB-4C1957149F9D}"/>
                </a:ext>
              </a:extLst>
            </p:cNvPr>
            <p:cNvSpPr/>
            <p:nvPr/>
          </p:nvSpPr>
          <p:spPr bwMode="auto">
            <a:xfrm>
              <a:off x="2160686" y="1673158"/>
              <a:ext cx="546301" cy="16089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2B0113-4115-684E-9BA2-4AD36758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238" y="1633134"/>
              <a:ext cx="661197" cy="111267"/>
            </a:xfrm>
            <a:custGeom>
              <a:avLst/>
              <a:gdLst>
                <a:gd name="T0" fmla="*/ 0 w 3723451"/>
                <a:gd name="T1" fmla="*/ 27221 h 932950"/>
                <a:gd name="T2" fmla="*/ 116342 w 3723451"/>
                <a:gd name="T3" fmla="*/ 321 h 932950"/>
                <a:gd name="T4" fmla="*/ 329542 w 3723451"/>
                <a:gd name="T5" fmla="*/ 62084 h 932950"/>
                <a:gd name="T6" fmla="*/ 532938 w 3723451"/>
                <a:gd name="T7" fmla="*/ 0 h 932950"/>
                <a:gd name="T8" fmla="*/ 661197 w 3723451"/>
                <a:gd name="T9" fmla="*/ 24705 h 932950"/>
                <a:gd name="T10" fmla="*/ 565772 w 3723451"/>
                <a:gd name="T11" fmla="*/ 55085 h 932950"/>
                <a:gd name="T12" fmla="*/ 535050 w 3723451"/>
                <a:gd name="T13" fmla="*/ 46894 h 932950"/>
                <a:gd name="T14" fmla="*/ 333288 w 3723451"/>
                <a:gd name="T15" fmla="*/ 111267 h 932950"/>
                <a:gd name="T16" fmla="*/ 126366 w 3723451"/>
                <a:gd name="T17" fmla="*/ 49262 h 932950"/>
                <a:gd name="T18" fmla="*/ 92910 w 3723451"/>
                <a:gd name="T19" fmla="*/ 55954 h 932950"/>
                <a:gd name="T20" fmla="*/ 0 w 3723451"/>
                <a:gd name="T21" fmla="*/ 2722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4297150-C6C4-3C49-A8FD-7D66B1751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978" y="1727590"/>
              <a:ext cx="241716" cy="96858"/>
            </a:xfrm>
            <a:custGeom>
              <a:avLst/>
              <a:gdLst>
                <a:gd name="T0" fmla="*/ 0 w 1366596"/>
                <a:gd name="T1" fmla="*/ 0 h 809868"/>
                <a:gd name="T2" fmla="*/ 241716 w 1366596"/>
                <a:gd name="T3" fmla="*/ 74845 h 809868"/>
                <a:gd name="T4" fmla="*/ 153005 w 1366596"/>
                <a:gd name="T5" fmla="*/ 96858 h 809868"/>
                <a:gd name="T6" fmla="*/ 814 w 1366596"/>
                <a:gd name="T7" fmla="*/ 51181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2EFD35-D761-D74E-A93C-081EF0AE0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31" y="1729992"/>
              <a:ext cx="238465" cy="96858"/>
            </a:xfrm>
            <a:custGeom>
              <a:avLst/>
              <a:gdLst>
                <a:gd name="T0" fmla="*/ 235210 w 1348191"/>
                <a:gd name="T1" fmla="*/ 0 h 791462"/>
                <a:gd name="T2" fmla="*/ 238465 w 1348191"/>
                <a:gd name="T3" fmla="*/ 46740 h 791462"/>
                <a:gd name="T4" fmla="*/ 86271 w 1348191"/>
                <a:gd name="T5" fmla="*/ 96858 h 791462"/>
                <a:gd name="T6" fmla="*/ 0 w 1348191"/>
                <a:gd name="T7" fmla="*/ 74896 h 791462"/>
                <a:gd name="T8" fmla="*/ 2352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697D04-FABA-D142-B31B-BED0A1C65937}"/>
                </a:ext>
              </a:extLst>
            </p:cNvPr>
            <p:cNvCxnSpPr>
              <a:cxnSpLocks noChangeShapeType="1"/>
              <a:endCxn id="17" idx="2"/>
            </p:cNvCxnSpPr>
            <p:nvPr/>
          </p:nvCxnSpPr>
          <p:spPr bwMode="auto">
            <a:xfrm flipH="1" flipV="1">
              <a:off x="1871277" y="1737196"/>
              <a:ext cx="3251" cy="1232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4432DA-2DBE-A149-89D5-729E49DCD8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397" y="1734795"/>
              <a:ext cx="3251" cy="1232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9ED12E-FA5B-084C-91E5-1B10FC7A19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9627" y="5681498"/>
            <a:ext cx="1106488" cy="35560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D9138F-BE5C-414E-A661-3673B8C9108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59165" y="4852823"/>
            <a:ext cx="1357312" cy="30480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8554" name="TextBox 8">
            <a:extLst>
              <a:ext uri="{FF2B5EF4-FFF2-40B4-BE49-F238E27FC236}">
                <a16:creationId xmlns:a16="http://schemas.microsoft.com/office/drawing/2014/main" id="{2C93B9EF-327D-B841-AF71-12A2E1D1A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5484714"/>
            <a:ext cx="48323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b="1" i="1" dirty="0"/>
              <a:t>Flow table </a:t>
            </a:r>
            <a:r>
              <a:rPr lang="en-US" altLang="en-US" sz="2400" i="1" dirty="0"/>
              <a:t>in a router (computed and distributed by controller) define router’s </a:t>
            </a:r>
            <a:r>
              <a:rPr lang="en-US" altLang="en-US" sz="2400" i="1" dirty="0" err="1">
                <a:solidFill>
                  <a:srgbClr val="CC0000"/>
                </a:solidFill>
                <a:latin typeface="Calibri" panose="020F0502020204030204" pitchFamily="34" charset="0"/>
              </a:rPr>
              <a:t>match+action</a:t>
            </a: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i="1" dirty="0"/>
              <a:t>rules</a:t>
            </a:r>
          </a:p>
        </p:txBody>
      </p:sp>
      <p:sp>
        <p:nvSpPr>
          <p:cNvPr id="108555" name="Slide Number Placeholder 5">
            <a:extLst>
              <a:ext uri="{FF2B5EF4-FFF2-40B4-BE49-F238E27FC236}">
                <a16:creationId xmlns:a16="http://schemas.microsoft.com/office/drawing/2014/main" id="{ED1E9015-1BCB-2240-964F-A1256314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137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09A04219-5231-0340-B484-967E983EBBC2}" type="slidenum">
              <a:rPr lang="en-US" altLang="en-US">
                <a:latin typeface="Tahoma" panose="020B0604030504040204" pitchFamily="34" charset="0"/>
              </a:rPr>
              <a:pPr/>
              <a:t>136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4B58FA-11A7-3348-BE05-6E1EB82FEF30}"/>
              </a:ext>
            </a:extLst>
          </p:cNvPr>
          <p:cNvSpPr/>
          <p:nvPr/>
        </p:nvSpPr>
        <p:spPr bwMode="auto">
          <a:xfrm>
            <a:off x="838994" y="2432058"/>
            <a:ext cx="7617619" cy="1142584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0C6CB0D-C51E-DB4D-8093-782AC1920579}"/>
              </a:ext>
            </a:extLst>
          </p:cNvPr>
          <p:cNvSpPr txBox="1">
            <a:spLocks/>
          </p:cNvSpPr>
          <p:nvPr/>
        </p:nvSpPr>
        <p:spPr bwMode="auto">
          <a:xfrm>
            <a:off x="431800" y="1889226"/>
            <a:ext cx="8458200" cy="168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altLang="en-US" kern="0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forwarding: 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simple packet-handling rules</a:t>
            </a:r>
          </a:p>
          <a:p>
            <a:endParaRPr lang="en-US" altLang="en-US" sz="1000" kern="0" dirty="0">
              <a:latin typeface="Calibri" panose="020F0502020204030204" pitchFamily="34" charset="0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/>
            <a:r>
              <a:rPr lang="en-US" altLang="en-US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Pattern</a:t>
            </a:r>
            <a:r>
              <a:rPr lang="en-US" altLang="en-US" i="1" kern="0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: </a:t>
            </a:r>
            <a:r>
              <a:rPr lang="en-US" altLang="en-US" kern="0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match 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values in packet header fields</a:t>
            </a:r>
          </a:p>
          <a:p>
            <a:pPr lvl="1"/>
            <a:r>
              <a:rPr lang="en-US" altLang="en-US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Actions (for matched packet): 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drop, forward, modify, matched packet or send matched packet to controller 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D936D65-BB74-7148-A2EB-18C17336DE06}"/>
              </a:ext>
            </a:extLst>
          </p:cNvPr>
          <p:cNvSpPr txBox="1">
            <a:spLocks/>
          </p:cNvSpPr>
          <p:nvPr/>
        </p:nvSpPr>
        <p:spPr bwMode="auto">
          <a:xfrm>
            <a:off x="431800" y="3741328"/>
            <a:ext cx="8458200" cy="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lvl="1"/>
            <a:r>
              <a:rPr lang="en-US" altLang="en-US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Priority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: disambiguate overlapping patterns</a:t>
            </a:r>
          </a:p>
          <a:p>
            <a:pPr lvl="1"/>
            <a:r>
              <a:rPr lang="en-US" altLang="en-US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Counters: 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  <a:cs typeface="Gill Sans MT" panose="020B0502020104020203" pitchFamily="34" charset="77"/>
              </a:rPr>
              <a:t>#bytes and #packets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1FD28C-698E-BA49-8468-668A4F24FF18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33" name="Picture 32" descr="Screen Shot 2015-04-08 at 10.38.40 AM.png">
              <a:extLst>
                <a:ext uri="{FF2B5EF4-FFF2-40B4-BE49-F238E27FC236}">
                  <a16:creationId xmlns:a16="http://schemas.microsoft.com/office/drawing/2014/main" id="{FF6677C6-8199-1643-AD01-7159C73F8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34" name="Picture 33" descr="Screen Shot 2015-04-08 at 10.42.03 AM.png">
              <a:extLst>
                <a:ext uri="{FF2B5EF4-FFF2-40B4-BE49-F238E27FC236}">
                  <a16:creationId xmlns:a16="http://schemas.microsoft.com/office/drawing/2014/main" id="{C2356D54-6498-5844-9337-E5B5BAF7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35" name="Rectangle 2">
            <a:extLst>
              <a:ext uri="{FF2B5EF4-FFF2-40B4-BE49-F238E27FC236}">
                <a16:creationId xmlns:a16="http://schemas.microsoft.com/office/drawing/2014/main" id="{7328FFEC-8C2B-4A47-8299-D8641CA60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Data Plane Abstraction</a:t>
            </a: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4A23FC9A-E927-3B49-A408-23A7BC0C387B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8554" grpId="0"/>
      <p:bldP spid="28" grpId="0" animBg="1"/>
      <p:bldP spid="30" grpId="0"/>
      <p:bldP spid="3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78B1-CA69-6344-8393-63F87D2C3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100938"/>
            <a:ext cx="3810000" cy="46482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dirty="0">
                <a:latin typeface="Calibri" charset="0"/>
              </a:rPr>
              <a:t>Router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longest destination IP prefix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action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forward out a link</a:t>
            </a:r>
          </a:p>
          <a:p>
            <a:pPr marL="461963" lvl="1" indent="0">
              <a:spcBef>
                <a:spcPts val="0"/>
              </a:spcBef>
              <a:buClr>
                <a:srgbClr val="000090"/>
              </a:buClr>
              <a:buSzPct val="101000"/>
              <a:buNone/>
              <a:defRPr/>
            </a:pPr>
            <a:endParaRPr lang="en-US" sz="2800" dirty="0">
              <a:latin typeface="Calibri" charset="0"/>
            </a:endParaRPr>
          </a:p>
          <a:p>
            <a:pPr marL="338138" indent="-338138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dirty="0">
                <a:latin typeface="Calibri" charset="0"/>
              </a:rPr>
              <a:t>Switch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destination MAC address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action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forward or flood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E6AC6F-F734-1A41-8688-AFC507B25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3610" y="2121576"/>
            <a:ext cx="4057650" cy="4648200"/>
          </a:xfrm>
        </p:spPr>
        <p:txBody>
          <a:bodyPr/>
          <a:lstStyle/>
          <a:p>
            <a:pPr marL="296863" indent="-296863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dirty="0">
                <a:latin typeface="Calibri" charset="0"/>
              </a:rPr>
              <a:t>Firewall</a:t>
            </a:r>
          </a:p>
          <a:p>
            <a:pPr marL="508000" lvl="1" indent="-219075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</a:t>
            </a:r>
            <a:r>
              <a:rPr lang="en-US" sz="2800" dirty="0">
                <a:latin typeface="Calibri" charset="0"/>
              </a:rPr>
              <a:t>: IP addresses and TCP/UDP port numbers</a:t>
            </a:r>
          </a:p>
          <a:p>
            <a:pPr marL="508000" lvl="1" indent="-219075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action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permit or deny </a:t>
            </a:r>
          </a:p>
          <a:p>
            <a:pPr marL="288925" lvl="1" indent="0">
              <a:spcBef>
                <a:spcPts val="0"/>
              </a:spcBef>
              <a:buClr>
                <a:srgbClr val="000090"/>
              </a:buClr>
              <a:buNone/>
              <a:defRPr/>
            </a:pPr>
            <a:endParaRPr lang="en-US" sz="2800" dirty="0">
              <a:latin typeface="Calibri" charset="0"/>
            </a:endParaRPr>
          </a:p>
          <a:p>
            <a:pPr marL="296863" indent="-296863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dirty="0">
                <a:latin typeface="Calibri" charset="0"/>
              </a:rPr>
              <a:t>NAT</a:t>
            </a:r>
          </a:p>
          <a:p>
            <a:pPr marL="519113" lvl="1" indent="-230188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match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IP address and port</a:t>
            </a:r>
          </a:p>
          <a:p>
            <a:pPr marL="519113" lvl="1" indent="-230188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800" i="1" kern="1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action</a:t>
            </a:r>
            <a:r>
              <a:rPr lang="en-US" sz="2800" i="1" dirty="0">
                <a:solidFill>
                  <a:srgbClr val="000090"/>
                </a:solidFill>
                <a:latin typeface="Calibri" charset="0"/>
              </a:rPr>
              <a:t>: </a:t>
            </a:r>
            <a:r>
              <a:rPr lang="en-US" sz="2800" dirty="0">
                <a:latin typeface="Calibri" charset="0"/>
              </a:rPr>
              <a:t>rewrite address and port</a:t>
            </a:r>
          </a:p>
          <a:p>
            <a:pPr marL="0">
              <a:spcBef>
                <a:spcPts val="0"/>
              </a:spcBef>
              <a:buFont typeface="Wingdings" charset="0"/>
              <a:buChar char="§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13670" name="TextBox 1">
            <a:extLst>
              <a:ext uri="{FF2B5EF4-FFF2-40B4-BE49-F238E27FC236}">
                <a16:creationId xmlns:a16="http://schemas.microsoft.com/office/drawing/2014/main" id="{64EA884E-35A7-4B47-A488-93BFCBABE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1475692"/>
            <a:ext cx="75199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0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 err="1">
                <a:solidFill>
                  <a:srgbClr val="CC0000"/>
                </a:solidFill>
                <a:latin typeface="Calibri" panose="020F0502020204030204" pitchFamily="34" charset="0"/>
              </a:rPr>
              <a:t>match+action</a:t>
            </a:r>
            <a:r>
              <a:rPr lang="en-US" altLang="en-US" sz="2800" i="1" dirty="0">
                <a:solidFill>
                  <a:srgbClr val="CC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2800" dirty="0">
                <a:latin typeface="Calibri" panose="020F0502020204030204" pitchFamily="34" charset="0"/>
              </a:rPr>
              <a:t>unifies different kinds of devices</a:t>
            </a:r>
            <a:endParaRPr lang="en-US" alt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DB04A-9C27-5C49-AD24-6813F0D1C281}"/>
              </a:ext>
            </a:extLst>
          </p:cNvPr>
          <p:cNvSpPr/>
          <p:nvPr/>
        </p:nvSpPr>
        <p:spPr bwMode="auto">
          <a:xfrm>
            <a:off x="600075" y="1997979"/>
            <a:ext cx="3743325" cy="216150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F2FAD7-F220-744F-89EA-F7216D7AA8BE}"/>
              </a:ext>
            </a:extLst>
          </p:cNvPr>
          <p:cNvSpPr/>
          <p:nvPr/>
        </p:nvSpPr>
        <p:spPr bwMode="auto">
          <a:xfrm>
            <a:off x="600075" y="4159486"/>
            <a:ext cx="3743325" cy="216150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4F46-034D-5249-9478-AC4DCE9D4FE2}"/>
              </a:ext>
            </a:extLst>
          </p:cNvPr>
          <p:cNvSpPr/>
          <p:nvPr/>
        </p:nvSpPr>
        <p:spPr bwMode="auto">
          <a:xfrm>
            <a:off x="4343400" y="1997979"/>
            <a:ext cx="4210050" cy="216150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657E78-C9C0-2B43-B442-F539A2D0B739}"/>
              </a:ext>
            </a:extLst>
          </p:cNvPr>
          <p:cNvSpPr/>
          <p:nvPr/>
        </p:nvSpPr>
        <p:spPr bwMode="auto">
          <a:xfrm>
            <a:off x="4343400" y="4159486"/>
            <a:ext cx="4210050" cy="216150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E0E7E-2692-ED4A-811A-518466638924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6" name="Picture 15" descr="Screen Shot 2015-04-08 at 10.38.40 AM.png">
              <a:extLst>
                <a:ext uri="{FF2B5EF4-FFF2-40B4-BE49-F238E27FC236}">
                  <a16:creationId xmlns:a16="http://schemas.microsoft.com/office/drawing/2014/main" id="{D058CA91-DE25-A749-9ABA-4012DD91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7" name="Picture 16" descr="Screen Shot 2015-04-08 at 10.42.03 AM.png">
              <a:extLst>
                <a:ext uri="{FF2B5EF4-FFF2-40B4-BE49-F238E27FC236}">
                  <a16:creationId xmlns:a16="http://schemas.microsoft.com/office/drawing/2014/main" id="{32FABC4D-37EA-084C-8705-5569BB330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E8A7A89D-C2A4-5849-8AC1-9CC041B35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Data Plane Abstraction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D094819-C358-CB46-8C12-1C956C2FB7FF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4231" y="644459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137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2" grpId="0" animBg="1"/>
      <p:bldP spid="10" grpId="0" animBg="1"/>
      <p:bldP spid="11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59390D-132F-B741-AE08-18A3F593C9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60427" y="5381460"/>
            <a:ext cx="1127125" cy="1905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EB8D0-644E-E947-B247-6DBE6137B3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1227" y="5381460"/>
            <a:ext cx="1127125" cy="1905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108551" name="Group 7">
            <a:extLst>
              <a:ext uri="{FF2B5EF4-FFF2-40B4-BE49-F238E27FC236}">
                <a16:creationId xmlns:a16="http://schemas.microsoft.com/office/drawing/2014/main" id="{37CE9006-CCDA-7A45-8AF9-FAA5A09D0652}"/>
              </a:ext>
            </a:extLst>
          </p:cNvPr>
          <p:cNvGrpSpPr>
            <a:grpSpLocks/>
          </p:cNvGrpSpPr>
          <p:nvPr/>
        </p:nvGrpSpPr>
        <p:grpSpPr bwMode="auto">
          <a:xfrm>
            <a:off x="5893890" y="4979823"/>
            <a:ext cx="1652587" cy="868362"/>
            <a:chOff x="1871277" y="1576300"/>
            <a:chExt cx="1128371" cy="43786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2B0F10-9CF9-AC4A-94A5-7BB949E21A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528" y="1694771"/>
              <a:ext cx="1125120" cy="31939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0B72E8-499C-E944-B278-73120FA32D3D}"/>
                </a:ext>
              </a:extLst>
            </p:cNvPr>
            <p:cNvSpPr/>
            <p:nvPr/>
          </p:nvSpPr>
          <p:spPr bwMode="auto">
            <a:xfrm>
              <a:off x="1871277" y="1739597"/>
              <a:ext cx="1128371" cy="11606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434ABD-F798-B747-9D41-25FA113F46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20" cy="31939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8FF4891-D067-AB46-8AEB-4C1957149F9D}"/>
                </a:ext>
              </a:extLst>
            </p:cNvPr>
            <p:cNvSpPr/>
            <p:nvPr/>
          </p:nvSpPr>
          <p:spPr bwMode="auto">
            <a:xfrm>
              <a:off x="2160686" y="1673158"/>
              <a:ext cx="546301" cy="16089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2B0113-4115-684E-9BA2-4AD36758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238" y="1633134"/>
              <a:ext cx="661197" cy="111267"/>
            </a:xfrm>
            <a:custGeom>
              <a:avLst/>
              <a:gdLst>
                <a:gd name="T0" fmla="*/ 0 w 3723451"/>
                <a:gd name="T1" fmla="*/ 27221 h 932950"/>
                <a:gd name="T2" fmla="*/ 116342 w 3723451"/>
                <a:gd name="T3" fmla="*/ 321 h 932950"/>
                <a:gd name="T4" fmla="*/ 329542 w 3723451"/>
                <a:gd name="T5" fmla="*/ 62084 h 932950"/>
                <a:gd name="T6" fmla="*/ 532938 w 3723451"/>
                <a:gd name="T7" fmla="*/ 0 h 932950"/>
                <a:gd name="T8" fmla="*/ 661197 w 3723451"/>
                <a:gd name="T9" fmla="*/ 24705 h 932950"/>
                <a:gd name="T10" fmla="*/ 565772 w 3723451"/>
                <a:gd name="T11" fmla="*/ 55085 h 932950"/>
                <a:gd name="T12" fmla="*/ 535050 w 3723451"/>
                <a:gd name="T13" fmla="*/ 46894 h 932950"/>
                <a:gd name="T14" fmla="*/ 333288 w 3723451"/>
                <a:gd name="T15" fmla="*/ 111267 h 932950"/>
                <a:gd name="T16" fmla="*/ 126366 w 3723451"/>
                <a:gd name="T17" fmla="*/ 49262 h 932950"/>
                <a:gd name="T18" fmla="*/ 92910 w 3723451"/>
                <a:gd name="T19" fmla="*/ 55954 h 932950"/>
                <a:gd name="T20" fmla="*/ 0 w 3723451"/>
                <a:gd name="T21" fmla="*/ 27221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4297150-C6C4-3C49-A8FD-7D66B1751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978" y="1727590"/>
              <a:ext cx="241716" cy="96858"/>
            </a:xfrm>
            <a:custGeom>
              <a:avLst/>
              <a:gdLst>
                <a:gd name="T0" fmla="*/ 0 w 1366596"/>
                <a:gd name="T1" fmla="*/ 0 h 809868"/>
                <a:gd name="T2" fmla="*/ 241716 w 1366596"/>
                <a:gd name="T3" fmla="*/ 74845 h 809868"/>
                <a:gd name="T4" fmla="*/ 153005 w 1366596"/>
                <a:gd name="T5" fmla="*/ 96858 h 809868"/>
                <a:gd name="T6" fmla="*/ 814 w 1366596"/>
                <a:gd name="T7" fmla="*/ 51181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2EFD35-D761-D74E-A93C-081EF0AE0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31" y="1729992"/>
              <a:ext cx="238465" cy="96858"/>
            </a:xfrm>
            <a:custGeom>
              <a:avLst/>
              <a:gdLst>
                <a:gd name="T0" fmla="*/ 235210 w 1348191"/>
                <a:gd name="T1" fmla="*/ 0 h 791462"/>
                <a:gd name="T2" fmla="*/ 238465 w 1348191"/>
                <a:gd name="T3" fmla="*/ 46740 h 791462"/>
                <a:gd name="T4" fmla="*/ 86271 w 1348191"/>
                <a:gd name="T5" fmla="*/ 96858 h 791462"/>
                <a:gd name="T6" fmla="*/ 0 w 1348191"/>
                <a:gd name="T7" fmla="*/ 74896 h 791462"/>
                <a:gd name="T8" fmla="*/ 2352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697D04-FABA-D142-B31B-BED0A1C65937}"/>
                </a:ext>
              </a:extLst>
            </p:cNvPr>
            <p:cNvCxnSpPr>
              <a:cxnSpLocks noChangeShapeType="1"/>
              <a:endCxn id="17" idx="2"/>
            </p:cNvCxnSpPr>
            <p:nvPr/>
          </p:nvCxnSpPr>
          <p:spPr bwMode="auto">
            <a:xfrm flipH="1" flipV="1">
              <a:off x="1871277" y="1737196"/>
              <a:ext cx="3251" cy="1232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4432DA-2DBE-A149-89D5-729E49DCD8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397" y="1734795"/>
              <a:ext cx="3251" cy="1232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9ED12E-FA5B-084C-91E5-1B10FC7A19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9627" y="5681498"/>
            <a:ext cx="1106488" cy="35560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D9138F-BE5C-414E-A661-3673B8C9108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59165" y="4852823"/>
            <a:ext cx="1357312" cy="304800"/>
          </a:xfrm>
          <a:prstGeom prst="line">
            <a:avLst/>
          </a:prstGeom>
          <a:noFill/>
          <a:ln w="25400">
            <a:solidFill>
              <a:srgbClr val="8E8EE4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8555" name="Slide Number Placeholder 5">
            <a:extLst>
              <a:ext uri="{FF2B5EF4-FFF2-40B4-BE49-F238E27FC236}">
                <a16:creationId xmlns:a16="http://schemas.microsoft.com/office/drawing/2014/main" id="{ED1E9015-1BCB-2240-964F-A1256314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2"/>
            <a:ext cx="687387" cy="3137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09A04219-5231-0340-B484-967E983EBBC2}" type="slidenum">
              <a:rPr lang="en-US" altLang="en-US">
                <a:latin typeface="Tahoma" panose="020B0604030504040204" pitchFamily="34" charset="0"/>
              </a:rPr>
              <a:pPr/>
              <a:t>138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89036-6B25-AE4B-956C-A534EB8D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539" y="2517520"/>
            <a:ext cx="6553200" cy="1200150"/>
          </a:xfrm>
          <a:prstGeom prst="rect">
            <a:avLst/>
          </a:prstGeom>
          <a:gradFill rotWithShape="1">
            <a:gsLst>
              <a:gs pos="0">
                <a:srgbClr val="E0FFF4"/>
              </a:gs>
              <a:gs pos="64999">
                <a:srgbClr val="B2FFE3"/>
              </a:gs>
              <a:gs pos="100000">
                <a:srgbClr val="90FFDA"/>
              </a:gs>
            </a:gsLst>
            <a:lin ang="5400000" scaled="1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=1.2.*.*, </a:t>
            </a: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=3.4.5.*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 drop                        </a:t>
            </a:r>
          </a:p>
          <a:p>
            <a:pPr marL="457200" indent="-457200">
              <a:buFontTx/>
              <a:buAutoNum type="arabicPeriod"/>
              <a:defRPr/>
            </a:pP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 = *.*.*.*, </a:t>
            </a: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=3.4.*.*  forward(2)</a:t>
            </a:r>
          </a:p>
          <a:p>
            <a:pPr marL="457200" indent="-457200">
              <a:defRPr/>
            </a:pP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3.  </a:t>
            </a: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=10.1.2.3, </a:t>
            </a:r>
            <a:r>
              <a:rPr lang="en-US" sz="2400" dirty="0" err="1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=*.*.*.*  send to controller</a:t>
            </a:r>
            <a:endParaRPr lang="en-US" sz="2400" dirty="0">
              <a:solidFill>
                <a:srgbClr val="000000"/>
              </a:solidFill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A9028-1DE3-964C-85FE-96DFDA29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802" y="2155570"/>
            <a:ext cx="127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* : wildcard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7AF37F-D39C-E64A-9F38-8C2CFC3B9A86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29" name="Picture 28" descr="Screen Shot 2015-04-08 at 10.38.40 AM.png">
              <a:extLst>
                <a:ext uri="{FF2B5EF4-FFF2-40B4-BE49-F238E27FC236}">
                  <a16:creationId xmlns:a16="http://schemas.microsoft.com/office/drawing/2014/main" id="{EC9F7E98-B296-3043-AC8D-DF3DF0F9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30" name="Picture 29" descr="Screen Shot 2015-04-08 at 10.42.03 AM.png">
              <a:extLst>
                <a:ext uri="{FF2B5EF4-FFF2-40B4-BE49-F238E27FC236}">
                  <a16:creationId xmlns:a16="http://schemas.microsoft.com/office/drawing/2014/main" id="{93C8F3DD-55FD-B94C-8092-C5B9D342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31" name="Rectangle 2">
            <a:extLst>
              <a:ext uri="{FF2B5EF4-FFF2-40B4-BE49-F238E27FC236}">
                <a16:creationId xmlns:a16="http://schemas.microsoft.com/office/drawing/2014/main" id="{5CAD7553-BBD1-3146-876F-82B7BEB81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Data Plane Abstraction</a:t>
            </a: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5746C5B6-ED4F-D743-B703-5E957BD4C60E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781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15" name="Rectangle 22">
            <a:extLst>
              <a:ext uri="{FF2B5EF4-FFF2-40B4-BE49-F238E27FC236}">
                <a16:creationId xmlns:a16="http://schemas.microsoft.com/office/drawing/2014/main" id="{971B5CD7-EED8-F346-8B22-04536F7F8B79}"/>
              </a:ext>
            </a:extLst>
          </p:cNvPr>
          <p:cNvSpPr>
            <a:spLocks/>
          </p:cNvSpPr>
          <p:nvPr/>
        </p:nvSpPr>
        <p:spPr bwMode="auto">
          <a:xfrm>
            <a:off x="785813" y="1369880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0616" name="Rectangle 23">
            <a:extLst>
              <a:ext uri="{FF2B5EF4-FFF2-40B4-BE49-F238E27FC236}">
                <a16:creationId xmlns:a16="http://schemas.microsoft.com/office/drawing/2014/main" id="{EAAFE3BC-49EF-654C-8997-5D502786D4F1}"/>
              </a:ext>
            </a:extLst>
          </p:cNvPr>
          <p:cNvSpPr>
            <a:spLocks/>
          </p:cNvSpPr>
          <p:nvPr/>
        </p:nvSpPr>
        <p:spPr bwMode="auto">
          <a:xfrm>
            <a:off x="1127125" y="1573080"/>
            <a:ext cx="414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</a:rPr>
              <a:t>Rule</a:t>
            </a:r>
          </a:p>
        </p:txBody>
      </p:sp>
      <p:sp>
        <p:nvSpPr>
          <p:cNvPr id="110617" name="Rectangle 24">
            <a:extLst>
              <a:ext uri="{FF2B5EF4-FFF2-40B4-BE49-F238E27FC236}">
                <a16:creationId xmlns:a16="http://schemas.microsoft.com/office/drawing/2014/main" id="{51222CAC-E109-5043-9104-104D9489BE7D}"/>
              </a:ext>
            </a:extLst>
          </p:cNvPr>
          <p:cNvSpPr>
            <a:spLocks/>
          </p:cNvSpPr>
          <p:nvPr/>
        </p:nvSpPr>
        <p:spPr bwMode="auto">
          <a:xfrm>
            <a:off x="2232025" y="1369880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0618" name="Rectangle 25">
            <a:extLst>
              <a:ext uri="{FF2B5EF4-FFF2-40B4-BE49-F238E27FC236}">
                <a16:creationId xmlns:a16="http://schemas.microsoft.com/office/drawing/2014/main" id="{A86EC5D4-AA48-E047-95FE-5671E76744CB}"/>
              </a:ext>
            </a:extLst>
          </p:cNvPr>
          <p:cNvSpPr>
            <a:spLocks/>
          </p:cNvSpPr>
          <p:nvPr/>
        </p:nvSpPr>
        <p:spPr bwMode="auto">
          <a:xfrm>
            <a:off x="2405063" y="1573080"/>
            <a:ext cx="603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</a:rPr>
              <a:t>Action</a:t>
            </a:r>
          </a:p>
        </p:txBody>
      </p:sp>
      <p:sp>
        <p:nvSpPr>
          <p:cNvPr id="110619" name="Rectangle 26">
            <a:extLst>
              <a:ext uri="{FF2B5EF4-FFF2-40B4-BE49-F238E27FC236}">
                <a16:creationId xmlns:a16="http://schemas.microsoft.com/office/drawing/2014/main" id="{D1DDE668-FAE3-E743-B3C4-35A26C5015B7}"/>
              </a:ext>
            </a:extLst>
          </p:cNvPr>
          <p:cNvSpPr>
            <a:spLocks/>
          </p:cNvSpPr>
          <p:nvPr/>
        </p:nvSpPr>
        <p:spPr bwMode="auto">
          <a:xfrm>
            <a:off x="3678238" y="1369880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0620" name="Rectangle 27">
            <a:extLst>
              <a:ext uri="{FF2B5EF4-FFF2-40B4-BE49-F238E27FC236}">
                <a16:creationId xmlns:a16="http://schemas.microsoft.com/office/drawing/2014/main" id="{961F95F0-774D-0C46-B669-43081473DF46}"/>
              </a:ext>
            </a:extLst>
          </p:cNvPr>
          <p:cNvSpPr>
            <a:spLocks/>
          </p:cNvSpPr>
          <p:nvPr/>
        </p:nvSpPr>
        <p:spPr bwMode="auto">
          <a:xfrm>
            <a:off x="3998913" y="1573080"/>
            <a:ext cx="460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</a:rPr>
              <a:t>Stats</a:t>
            </a:r>
          </a:p>
        </p:txBody>
      </p:sp>
      <p:sp>
        <p:nvSpPr>
          <p:cNvPr id="110621" name="Rectangle 28">
            <a:extLst>
              <a:ext uri="{FF2B5EF4-FFF2-40B4-BE49-F238E27FC236}">
                <a16:creationId xmlns:a16="http://schemas.microsoft.com/office/drawing/2014/main" id="{9991123A-B938-6942-9073-A544CD911C6D}"/>
              </a:ext>
            </a:extLst>
          </p:cNvPr>
          <p:cNvSpPr>
            <a:spLocks/>
          </p:cNvSpPr>
          <p:nvPr/>
        </p:nvSpPr>
        <p:spPr bwMode="auto">
          <a:xfrm>
            <a:off x="1884363" y="2835142"/>
            <a:ext cx="5634037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357188" indent="-3302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buFontTx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</a:rPr>
              <a:t>Forward packet to port(s)</a:t>
            </a:r>
          </a:p>
          <a:p>
            <a:pPr lvl="1">
              <a:buFontTx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</a:rPr>
              <a:t>Encapsulate and forward to controller</a:t>
            </a:r>
          </a:p>
          <a:p>
            <a:pPr lvl="1">
              <a:buFontTx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</a:rPr>
              <a:t>Drop packet</a:t>
            </a:r>
          </a:p>
          <a:p>
            <a:pPr lvl="1">
              <a:buFontTx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</a:rPr>
              <a:t>Send to normal processing pipeline</a:t>
            </a:r>
          </a:p>
          <a:p>
            <a:pPr lvl="1">
              <a:buFontTx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</a:rPr>
              <a:t>Modify Fields</a:t>
            </a:r>
          </a:p>
        </p:txBody>
      </p:sp>
      <p:sp>
        <p:nvSpPr>
          <p:cNvPr id="110622" name="Line 30">
            <a:extLst>
              <a:ext uri="{FF2B5EF4-FFF2-40B4-BE49-F238E27FC236}">
                <a16:creationId xmlns:a16="http://schemas.microsoft.com/office/drawing/2014/main" id="{40F2F5DE-4DDC-0544-B080-24056022F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3" y="2138230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10623" name="Line 31">
            <a:extLst>
              <a:ext uri="{FF2B5EF4-FFF2-40B4-BE49-F238E27FC236}">
                <a16:creationId xmlns:a16="http://schemas.microsoft.com/office/drawing/2014/main" id="{AC88C404-ED8B-C446-8C1F-E732C1107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2057267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10624" name="Rectangle 32">
            <a:extLst>
              <a:ext uri="{FF2B5EF4-FFF2-40B4-BE49-F238E27FC236}">
                <a16:creationId xmlns:a16="http://schemas.microsoft.com/office/drawing/2014/main" id="{1DABE23D-44A9-E642-A230-70D9049D7A9A}"/>
              </a:ext>
            </a:extLst>
          </p:cNvPr>
          <p:cNvSpPr>
            <a:spLocks/>
          </p:cNvSpPr>
          <p:nvPr/>
        </p:nvSpPr>
        <p:spPr bwMode="auto">
          <a:xfrm>
            <a:off x="3830638" y="2308092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0625" name="Rectangle 33">
            <a:extLst>
              <a:ext uri="{FF2B5EF4-FFF2-40B4-BE49-F238E27FC236}">
                <a16:creationId xmlns:a16="http://schemas.microsoft.com/office/drawing/2014/main" id="{097EBB36-2CF2-0D40-A328-B1D526732C83}"/>
              </a:ext>
            </a:extLst>
          </p:cNvPr>
          <p:cNvSpPr>
            <a:spLocks/>
          </p:cNvSpPr>
          <p:nvPr/>
        </p:nvSpPr>
        <p:spPr bwMode="auto">
          <a:xfrm>
            <a:off x="3973513" y="2330317"/>
            <a:ext cx="2581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Calibri" panose="020F0502020204030204" pitchFamily="34" charset="0"/>
              </a:rPr>
              <a:t>Packet + byte counters</a:t>
            </a:r>
          </a:p>
        </p:txBody>
      </p:sp>
      <p:sp>
        <p:nvSpPr>
          <p:cNvPr id="110626" name="Line 34">
            <a:extLst>
              <a:ext uri="{FF2B5EF4-FFF2-40B4-BE49-F238E27FC236}">
                <a16:creationId xmlns:a16="http://schemas.microsoft.com/office/drawing/2014/main" id="{D5C51C28-79B7-E743-97BA-3CD4029F57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214813" y="2057267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B779B0-8C31-FD4E-9FCB-6E2DFF146E2F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55" name="Picture 54" descr="Screen Shot 2015-04-08 at 10.38.40 AM.png">
              <a:extLst>
                <a:ext uri="{FF2B5EF4-FFF2-40B4-BE49-F238E27FC236}">
                  <a16:creationId xmlns:a16="http://schemas.microsoft.com/office/drawing/2014/main" id="{66C30E40-D686-8C47-920B-83B12AA0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56" name="Picture 55" descr="Screen Shot 2015-04-08 at 10.42.03 AM.png">
              <a:extLst>
                <a:ext uri="{FF2B5EF4-FFF2-40B4-BE49-F238E27FC236}">
                  <a16:creationId xmlns:a16="http://schemas.microsoft.com/office/drawing/2014/main" id="{C51FB0C7-33F5-7F4C-8E4A-7493B7617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57" name="Rectangle 2">
            <a:extLst>
              <a:ext uri="{FF2B5EF4-FFF2-40B4-BE49-F238E27FC236}">
                <a16:creationId xmlns:a16="http://schemas.microsoft.com/office/drawing/2014/main" id="{951B8008-DF38-D148-885B-F79FCC805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Flow Table Entries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23794D-E6FF-5A41-811C-A6DDBC244354}"/>
              </a:ext>
            </a:extLst>
          </p:cNvPr>
          <p:cNvGrpSpPr/>
          <p:nvPr/>
        </p:nvGrpSpPr>
        <p:grpSpPr>
          <a:xfrm>
            <a:off x="1624798" y="-64846"/>
            <a:ext cx="958143" cy="1292662"/>
            <a:chOff x="2473214" y="-64846"/>
            <a:chExt cx="958143" cy="1292662"/>
          </a:xfrm>
        </p:grpSpPr>
        <p:pic>
          <p:nvPicPr>
            <p:cNvPr id="59" name="Picture 58" descr="Screen Shot 2015-04-08 at 10.38.40 AM.png">
              <a:extLst>
                <a:ext uri="{FF2B5EF4-FFF2-40B4-BE49-F238E27FC236}">
                  <a16:creationId xmlns:a16="http://schemas.microsoft.com/office/drawing/2014/main" id="{673CE90B-D490-C748-919C-B7DB0DE07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4" r="58927"/>
            <a:stretch/>
          </p:blipFill>
          <p:spPr>
            <a:xfrm>
              <a:off x="2473214" y="0"/>
              <a:ext cx="958143" cy="92601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B067D5-36B7-464D-908F-D600745DB63D}"/>
                </a:ext>
              </a:extLst>
            </p:cNvPr>
            <p:cNvSpPr txBox="1"/>
            <p:nvPr/>
          </p:nvSpPr>
          <p:spPr>
            <a:xfrm>
              <a:off x="2512900" y="-64846"/>
              <a:ext cx="72167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00" dirty="0">
                  <a:solidFill>
                    <a:schemeClr val="bg1"/>
                  </a:solidFill>
                  <a:latin typeface="Noteworthy Light" panose="02000400000000000000" pitchFamily="2" charset="77"/>
                  <a:ea typeface="Noteworthy Light" panose="02000400000000000000" pitchFamily="2" charset="77"/>
                </a:rPr>
                <a:t>4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4781E6-DB13-4648-A7BD-C74C7CD23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10" y="5013526"/>
            <a:ext cx="7846142" cy="13452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7D6ED8-B55F-F04E-A2FD-A9DE178B844E}"/>
              </a:ext>
            </a:extLst>
          </p:cNvPr>
          <p:cNvSpPr txBox="1"/>
          <p:nvPr/>
        </p:nvSpPr>
        <p:spPr>
          <a:xfrm>
            <a:off x="0" y="6649357"/>
            <a:ext cx="6294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Kurose, J.F. and Ross, K.W. (2021). Computer Networking: A Top-Down Approach (8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Edition). </a:t>
            </a:r>
            <a:r>
              <a:rPr lang="en-MY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Education Limited, England. (pp. 355)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F870D0-4161-9E4C-B78B-B73FEA6739C9}"/>
              </a:ext>
            </a:extLst>
          </p:cNvPr>
          <p:cNvCxnSpPr/>
          <p:nvPr/>
        </p:nvCxnSpPr>
        <p:spPr bwMode="auto">
          <a:xfrm>
            <a:off x="0" y="6652822"/>
            <a:ext cx="8324850" cy="0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6E56694A-2B7E-CC4B-954F-629ACCF3DC5D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4850" y="635430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139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262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DD664CCB-E6F3-5645-B401-2F6501D10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Network service model</a:t>
            </a:r>
          </a:p>
        </p:txBody>
      </p:sp>
      <p:sp>
        <p:nvSpPr>
          <p:cNvPr id="47107" name="Rectangle 13">
            <a:extLst>
              <a:ext uri="{FF2B5EF4-FFF2-40B4-BE49-F238E27FC236}">
                <a16:creationId xmlns:a16="http://schemas.microsoft.com/office/drawing/2014/main" id="{C59EA4CC-EDFF-3542-AE88-856A46748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30338"/>
            <a:ext cx="75549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77"/>
              </a:rPr>
              <a:t>Q:</a:t>
            </a:r>
            <a:r>
              <a:rPr lang="en-US" altLang="en-US" sz="2800">
                <a:latin typeface="Gill Sans MT" panose="020B0502020104020203" pitchFamily="34" charset="77"/>
              </a:rPr>
              <a:t> What </a:t>
            </a:r>
            <a:r>
              <a:rPr lang="en-US" altLang="en-US" sz="2800" i="1">
                <a:solidFill>
                  <a:srgbClr val="000099"/>
                </a:solidFill>
                <a:latin typeface="Gill Sans MT" panose="020B0502020104020203" pitchFamily="34" charset="77"/>
              </a:rPr>
              <a:t>service model</a:t>
            </a:r>
            <a:r>
              <a:rPr lang="en-US" altLang="en-US" sz="2800">
                <a:latin typeface="Gill Sans MT" panose="020B0502020104020203" pitchFamily="34" charset="77"/>
              </a:rPr>
              <a:t> for </a:t>
            </a:r>
            <a:r>
              <a:rPr lang="ja-JP" altLang="en-US" sz="2800">
                <a:latin typeface="Gill Sans MT" panose="020B0502020104020203" pitchFamily="34" charset="77"/>
              </a:rPr>
              <a:t>“</a:t>
            </a:r>
            <a:r>
              <a:rPr lang="en-US" altLang="ja-JP" sz="2800">
                <a:latin typeface="Gill Sans MT" panose="020B0502020104020203" pitchFamily="34" charset="77"/>
              </a:rPr>
              <a:t>channel</a:t>
            </a:r>
            <a:r>
              <a:rPr lang="ja-JP" altLang="en-US" sz="2800">
                <a:latin typeface="Gill Sans MT" panose="020B0502020104020203" pitchFamily="34" charset="77"/>
              </a:rPr>
              <a:t>”</a:t>
            </a:r>
            <a:r>
              <a:rPr lang="en-US" altLang="ja-JP" sz="2800">
                <a:latin typeface="Gill Sans MT" panose="020B0502020104020203" pitchFamily="34" charset="77"/>
              </a:rPr>
              <a:t> transporting datagrams from sender to receiver?</a:t>
            </a:r>
            <a:endParaRPr lang="en-US" altLang="en-US" sz="2800">
              <a:latin typeface="Gill Sans MT" panose="020B0502020104020203" pitchFamily="34" charset="77"/>
            </a:endParaRPr>
          </a:p>
        </p:txBody>
      </p:sp>
      <p:sp>
        <p:nvSpPr>
          <p:cNvPr id="8198" name="Rectangle 15">
            <a:extLst>
              <a:ext uri="{FF2B5EF4-FFF2-40B4-BE49-F238E27FC236}">
                <a16:creationId xmlns:a16="http://schemas.microsoft.com/office/drawing/2014/main" id="{9F4159B1-A846-8D4C-9AFD-1F395CCD040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2913" y="2587625"/>
            <a:ext cx="3810000" cy="2528888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example services for individual datagrams:</a:t>
            </a:r>
          </a:p>
          <a:p>
            <a:pPr>
              <a:buFont typeface="Wingdings" charset="0"/>
              <a:buNone/>
              <a:defRPr/>
            </a:pPr>
            <a:endParaRPr lang="en-US" i="1" dirty="0">
              <a:solidFill>
                <a:srgbClr val="CC0000"/>
              </a:solidFill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i="1" dirty="0">
              <a:solidFill>
                <a:srgbClr val="CC0000"/>
              </a:solidFill>
              <a:cs typeface="+mn-cs"/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guaranteed delivery</a:t>
            </a:r>
          </a:p>
          <a:p>
            <a:pPr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guaranteed delivery with less than 40 </a:t>
            </a:r>
            <a:r>
              <a:rPr lang="en-US" sz="2400" dirty="0" err="1">
                <a:cs typeface="+mn-cs"/>
              </a:rPr>
              <a:t>msec</a:t>
            </a:r>
            <a:r>
              <a:rPr lang="en-US" sz="2400" dirty="0">
                <a:cs typeface="+mn-cs"/>
              </a:rPr>
              <a:t> delay</a:t>
            </a:r>
          </a:p>
        </p:txBody>
      </p:sp>
      <p:sp>
        <p:nvSpPr>
          <p:cNvPr id="47109" name="Rectangle 16">
            <a:extLst>
              <a:ext uri="{FF2B5EF4-FFF2-40B4-BE49-F238E27FC236}">
                <a16:creationId xmlns:a16="http://schemas.microsoft.com/office/drawing/2014/main" id="{E33E99F8-B850-6B4F-953E-1D569A8F13A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59300" y="2579688"/>
            <a:ext cx="3994150" cy="36861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 services for a flow of datagrams:</a:t>
            </a:r>
          </a:p>
          <a:p>
            <a:pPr>
              <a:buFont typeface="Wingdings" pitchFamily="2" charset="2"/>
              <a:buNone/>
            </a:pPr>
            <a:endParaRPr lang="en-US" altLang="en-US" i="1" dirty="0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i="1" dirty="0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in-order datagram delivery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guaranteed minimum bandwidth to flow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restrictions on changes in inter-packet spacing</a:t>
            </a:r>
          </a:p>
          <a:p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47110" name="Picture 17" descr="underline_base">
            <a:extLst>
              <a:ext uri="{FF2B5EF4-FFF2-40B4-BE49-F238E27FC236}">
                <a16:creationId xmlns:a16="http://schemas.microsoft.com/office/drawing/2014/main" id="{5BDF72F6-5BC4-054D-9C2C-A079E304BF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33463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Slide Number Placeholder 5">
            <a:extLst>
              <a:ext uri="{FF2B5EF4-FFF2-40B4-BE49-F238E27FC236}">
                <a16:creationId xmlns:a16="http://schemas.microsoft.com/office/drawing/2014/main" id="{98E1AFAD-3C79-D447-A6E0-1C247B12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263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570DB1F6-0EC5-644A-B0D4-1C4BF63E5C9F}" type="slidenum">
              <a:rPr lang="en-US" altLang="en-US">
                <a:latin typeface="Tahoma" panose="020B0604030504040204" pitchFamily="34" charset="0"/>
              </a:rPr>
              <a:pPr/>
              <a:t>14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7112" name="Footer Placeholder 2">
            <a:extLst>
              <a:ext uri="{FF2B5EF4-FFF2-40B4-BE49-F238E27FC236}">
                <a16:creationId xmlns:a16="http://schemas.microsoft.com/office/drawing/2014/main" id="{21E44EF0-2373-0D44-ACB2-CB6DFAC0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748EE-CDA8-EB4B-98F0-487FB5002F33}"/>
              </a:ext>
            </a:extLst>
          </p:cNvPr>
          <p:cNvSpPr/>
          <p:nvPr/>
        </p:nvSpPr>
        <p:spPr bwMode="auto">
          <a:xfrm>
            <a:off x="747889" y="3551324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FE958-D060-004B-916D-FF5E51A33CFD}"/>
              </a:ext>
            </a:extLst>
          </p:cNvPr>
          <p:cNvSpPr/>
          <p:nvPr/>
        </p:nvSpPr>
        <p:spPr bwMode="auto">
          <a:xfrm>
            <a:off x="4865512" y="3548502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C9291-22B2-C444-8284-9BAC358FE84B}"/>
              </a:ext>
            </a:extLst>
          </p:cNvPr>
          <p:cNvSpPr/>
          <p:nvPr/>
        </p:nvSpPr>
        <p:spPr bwMode="auto">
          <a:xfrm>
            <a:off x="5497689" y="3545680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20ABE-8904-E44B-A831-1E079A9B1359}"/>
              </a:ext>
            </a:extLst>
          </p:cNvPr>
          <p:cNvSpPr/>
          <p:nvPr/>
        </p:nvSpPr>
        <p:spPr bwMode="auto">
          <a:xfrm>
            <a:off x="6118578" y="3545680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0961A3-5847-3949-BB48-C606C9DBDF5E}"/>
              </a:ext>
            </a:extLst>
          </p:cNvPr>
          <p:cNvSpPr/>
          <p:nvPr/>
        </p:nvSpPr>
        <p:spPr bwMode="auto">
          <a:xfrm>
            <a:off x="6753579" y="3531569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50A06-5F6E-6C4A-A598-4764B5F1E020}"/>
              </a:ext>
            </a:extLst>
          </p:cNvPr>
          <p:cNvSpPr/>
          <p:nvPr/>
        </p:nvSpPr>
        <p:spPr bwMode="auto">
          <a:xfrm>
            <a:off x="7445023" y="3531569"/>
            <a:ext cx="451555" cy="22577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394E86F-E981-D74B-9ACC-BD7ECF2B680D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6" name="Rectangle 2">
            <a:extLst>
              <a:ext uri="{FF2B5EF4-FFF2-40B4-BE49-F238E27FC236}">
                <a16:creationId xmlns:a16="http://schemas.microsoft.com/office/drawing/2014/main" id="{E811F375-BA2F-CF4F-B401-FB55433AC21E}"/>
              </a:ext>
            </a:extLst>
          </p:cNvPr>
          <p:cNvSpPr>
            <a:spLocks/>
          </p:cNvSpPr>
          <p:nvPr/>
        </p:nvSpPr>
        <p:spPr bwMode="auto">
          <a:xfrm>
            <a:off x="2901724" y="5859463"/>
            <a:ext cx="53562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i="1" dirty="0">
                <a:latin typeface="Gill Sans MT" panose="020B0502020104020203" pitchFamily="34" charset="77"/>
              </a:rPr>
              <a:t>Layer 2 frames from MAC address 22:A7:23:11:E1:02 should be forwarded to output port 3</a:t>
            </a:r>
            <a:r>
              <a:rPr lang="en-US" altLang="en-US" sz="2000" dirty="0"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AE01A336-8B43-5F4C-9F9C-52E7DAEFE4A5}"/>
              </a:ext>
            </a:extLst>
          </p:cNvPr>
          <p:cNvSpPr>
            <a:spLocks/>
          </p:cNvSpPr>
          <p:nvPr/>
        </p:nvSpPr>
        <p:spPr bwMode="auto">
          <a:xfrm>
            <a:off x="757011" y="1929966"/>
            <a:ext cx="3719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000090"/>
                </a:solidFill>
                <a:latin typeface="Gill Sans MT" panose="020B0502020104020203" pitchFamily="34" charset="77"/>
              </a:rPr>
              <a:t>Destination-based forwarding:</a:t>
            </a:r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8ADC2112-9D76-EA45-A814-DE3E4B2CEB50}"/>
              </a:ext>
            </a:extLst>
          </p:cNvPr>
          <p:cNvSpPr>
            <a:spLocks/>
          </p:cNvSpPr>
          <p:nvPr/>
        </p:nvSpPr>
        <p:spPr bwMode="auto">
          <a:xfrm>
            <a:off x="629265" y="3049154"/>
            <a:ext cx="779698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700" dirty="0">
                <a:latin typeface="Calibri" panose="020F0502020204030204" pitchFamily="34" charset="0"/>
              </a:rPr>
              <a:t>*           *          *          *         *          *            *                       *         *          *                * 		   </a:t>
            </a:r>
          </a:p>
        </p:txBody>
      </p:sp>
      <p:sp>
        <p:nvSpPr>
          <p:cNvPr id="108" name="Rectangle 32">
            <a:extLst>
              <a:ext uri="{FF2B5EF4-FFF2-40B4-BE49-F238E27FC236}">
                <a16:creationId xmlns:a16="http://schemas.microsoft.com/office/drawing/2014/main" id="{CD8C98E8-19B2-F94F-8C44-9437C4E093A7}"/>
              </a:ext>
            </a:extLst>
          </p:cNvPr>
          <p:cNvSpPr>
            <a:spLocks/>
          </p:cNvSpPr>
          <p:nvPr/>
        </p:nvSpPr>
        <p:spPr bwMode="auto">
          <a:xfrm>
            <a:off x="4677882" y="2992977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51.6.0.8</a:t>
            </a:r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id="{B7C68E5F-CC78-C444-BDA0-543A380D4B53}"/>
              </a:ext>
            </a:extLst>
          </p:cNvPr>
          <p:cNvSpPr>
            <a:spLocks/>
          </p:cNvSpPr>
          <p:nvPr/>
        </p:nvSpPr>
        <p:spPr bwMode="auto">
          <a:xfrm>
            <a:off x="8308606" y="297401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700" dirty="0">
                <a:solidFill>
                  <a:srgbClr val="FF0000"/>
                </a:solidFill>
                <a:latin typeface="Calibri" panose="020F0502020204030204" pitchFamily="34" charset="0"/>
              </a:rPr>
              <a:t>port6</a:t>
            </a:r>
          </a:p>
        </p:txBody>
      </p:sp>
      <p:sp>
        <p:nvSpPr>
          <p:cNvPr id="113" name="Rectangle 2">
            <a:extLst>
              <a:ext uri="{FF2B5EF4-FFF2-40B4-BE49-F238E27FC236}">
                <a16:creationId xmlns:a16="http://schemas.microsoft.com/office/drawing/2014/main" id="{95B7D64E-90C4-664E-AC00-E20A587FC64A}"/>
              </a:ext>
            </a:extLst>
          </p:cNvPr>
          <p:cNvSpPr>
            <a:spLocks/>
          </p:cNvSpPr>
          <p:nvPr/>
        </p:nvSpPr>
        <p:spPr bwMode="auto">
          <a:xfrm>
            <a:off x="3135086" y="3407929"/>
            <a:ext cx="51228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i="1" dirty="0">
                <a:latin typeface="Gill Sans MT" panose="020B0502020104020203" pitchFamily="34" charset="77"/>
              </a:rPr>
              <a:t>IP datagrams destined to IP address  51.6.0.8 should be forwarded to router output port </a:t>
            </a:r>
            <a:r>
              <a:rPr lang="en-US" altLang="en-US" sz="2000" dirty="0">
                <a:latin typeface="Gill Sans MT" panose="020B0502020104020203" pitchFamily="34" charset="77"/>
              </a:rPr>
              <a:t>6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F74559-EEDA-5949-90B6-569261AE4626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15" name="Picture 114" descr="Screen Shot 2015-04-08 at 10.38.40 AM.png">
              <a:extLst>
                <a:ext uri="{FF2B5EF4-FFF2-40B4-BE49-F238E27FC236}">
                  <a16:creationId xmlns:a16="http://schemas.microsoft.com/office/drawing/2014/main" id="{3EA1D9C3-CD0B-AE4A-870F-4B432F9E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16" name="Picture 115" descr="Screen Shot 2015-04-08 at 10.42.03 AM.png">
              <a:extLst>
                <a:ext uri="{FF2B5EF4-FFF2-40B4-BE49-F238E27FC236}">
                  <a16:creationId xmlns:a16="http://schemas.microsoft.com/office/drawing/2014/main" id="{B376E1FA-8A55-FB4C-9664-537DA0B7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17" name="Rectangle 2">
            <a:extLst>
              <a:ext uri="{FF2B5EF4-FFF2-40B4-BE49-F238E27FC236}">
                <a16:creationId xmlns:a16="http://schemas.microsoft.com/office/drawing/2014/main" id="{4A64FA5C-C6DE-E840-BA46-08DE38FF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Flow Table Entries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8649A64E-3E4D-2A4D-88CF-F57E1D25E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13" y="903959"/>
            <a:ext cx="7194986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00B0F0"/>
                </a:solidFill>
                <a:latin typeface="Arial"/>
                <a:ea typeface="ＭＳ Ｐゴシック" pitchFamily="34" charset="-128"/>
                <a:cs typeface="Arial"/>
              </a:rPr>
              <a:t>Examples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C3ADE4-1DB3-7346-A86C-9C1291A3EB35}"/>
              </a:ext>
            </a:extLst>
          </p:cNvPr>
          <p:cNvGrpSpPr/>
          <p:nvPr/>
        </p:nvGrpSpPr>
        <p:grpSpPr>
          <a:xfrm>
            <a:off x="280081" y="2332689"/>
            <a:ext cx="8688925" cy="678899"/>
            <a:chOff x="280081" y="2332689"/>
            <a:chExt cx="8688925" cy="6788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68A0AF-AE17-D740-A453-3B8A4E6FCEF5}"/>
                </a:ext>
              </a:extLst>
            </p:cNvPr>
            <p:cNvGrpSpPr/>
            <p:nvPr/>
          </p:nvGrpSpPr>
          <p:grpSpPr>
            <a:xfrm>
              <a:off x="8096726" y="2393302"/>
              <a:ext cx="872280" cy="566207"/>
              <a:chOff x="8096726" y="2393302"/>
              <a:chExt cx="872280" cy="566207"/>
            </a:xfrm>
          </p:grpSpPr>
          <p:sp>
            <p:nvSpPr>
              <p:cNvPr id="125" name="Rectangle 25">
                <a:extLst>
                  <a:ext uri="{FF2B5EF4-FFF2-40B4-BE49-F238E27FC236}">
                    <a16:creationId xmlns:a16="http://schemas.microsoft.com/office/drawing/2014/main" id="{0156A416-F0A5-1F46-A292-9A4B95970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726" y="2393302"/>
                <a:ext cx="834969" cy="566207"/>
              </a:xfrm>
              <a:prstGeom prst="rect">
                <a:avLst/>
              </a:prstGeom>
              <a:solidFill>
                <a:srgbClr val="CBE97B"/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Rectangle 26">
                <a:extLst>
                  <a:ext uri="{FF2B5EF4-FFF2-40B4-BE49-F238E27FC236}">
                    <a16:creationId xmlns:a16="http://schemas.microsoft.com/office/drawing/2014/main" id="{5842E10E-9C28-B44E-865C-7263598A2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223" y="2514095"/>
                <a:ext cx="842783" cy="321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700" dirty="0">
                    <a:latin typeface="Calibri" panose="020F0502020204030204" pitchFamily="34" charset="0"/>
                  </a:rPr>
                  <a:t>Action</a:t>
                </a:r>
              </a:p>
            </p:txBody>
          </p:sp>
        </p:grp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CA447E4-1F06-414D-A2AA-E2EAD9229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34"/>
            <a:stretch/>
          </p:blipFill>
          <p:spPr>
            <a:xfrm>
              <a:off x="280081" y="2332689"/>
              <a:ext cx="7846142" cy="6788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C90DB4-A95D-654E-B74C-EC26B98BC556}"/>
              </a:ext>
            </a:extLst>
          </p:cNvPr>
          <p:cNvGrpSpPr/>
          <p:nvPr/>
        </p:nvGrpSpPr>
        <p:grpSpPr>
          <a:xfrm>
            <a:off x="280081" y="4360863"/>
            <a:ext cx="8688925" cy="1481843"/>
            <a:chOff x="280081" y="4360863"/>
            <a:chExt cx="8688925" cy="1481843"/>
          </a:xfrm>
        </p:grpSpPr>
        <p:sp>
          <p:nvSpPr>
            <p:cNvPr id="112642" name="Rectangle 2">
              <a:extLst>
                <a:ext uri="{FF2B5EF4-FFF2-40B4-BE49-F238E27FC236}">
                  <a16:creationId xmlns:a16="http://schemas.microsoft.com/office/drawing/2014/main" id="{92F55C3C-7D5A-FF46-B799-EA5783CB2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11" y="4360863"/>
              <a:ext cx="57086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>
                  <a:solidFill>
                    <a:srgbClr val="000090"/>
                  </a:solidFill>
                  <a:latin typeface="Gill Sans MT" panose="020B0502020104020203" pitchFamily="34" charset="77"/>
                </a:rPr>
                <a:t>Destination-based layer 2 (switch) forwarding:</a:t>
              </a:r>
            </a:p>
          </p:txBody>
        </p:sp>
        <p:sp>
          <p:nvSpPr>
            <p:cNvPr id="112657" name="Rectangle 28">
              <a:extLst>
                <a:ext uri="{FF2B5EF4-FFF2-40B4-BE49-F238E27FC236}">
                  <a16:creationId xmlns:a16="http://schemas.microsoft.com/office/drawing/2014/main" id="{51CDB2EE-B167-9A4E-80EE-C3E71724D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003" y="5531556"/>
              <a:ext cx="6588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100" dirty="0">
                  <a:solidFill>
                    <a:srgbClr val="FF0000"/>
                  </a:solidFill>
                  <a:latin typeface="Calibri" panose="020F0502020204030204" pitchFamily="34" charset="0"/>
                </a:rPr>
                <a:t>22:A7:23:</a:t>
              </a:r>
            </a:p>
            <a:p>
              <a:r>
                <a:rPr lang="en-US" altLang="en-US" sz="1100" dirty="0">
                  <a:solidFill>
                    <a:srgbClr val="FF0000"/>
                  </a:solidFill>
                  <a:latin typeface="Calibri" panose="020F0502020204030204" pitchFamily="34" charset="0"/>
                </a:rPr>
                <a:t>11:E1:02</a:t>
              </a:r>
            </a:p>
          </p:txBody>
        </p:sp>
        <p:sp>
          <p:nvSpPr>
            <p:cNvPr id="128" name="Rectangle 3">
              <a:extLst>
                <a:ext uri="{FF2B5EF4-FFF2-40B4-BE49-F238E27FC236}">
                  <a16:creationId xmlns:a16="http://schemas.microsoft.com/office/drawing/2014/main" id="{867E1595-775C-1749-AA79-F98EE1EC1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65" y="5484465"/>
              <a:ext cx="779698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dirty="0">
                  <a:latin typeface="Calibri" panose="020F0502020204030204" pitchFamily="34" charset="0"/>
                </a:rPr>
                <a:t>*                       *          *         *          *            *           *           *         *          *                * 		   </a:t>
              </a:r>
            </a:p>
          </p:txBody>
        </p:sp>
        <p:sp>
          <p:nvSpPr>
            <p:cNvPr id="130" name="Rectangle 36">
              <a:extLst>
                <a:ext uri="{FF2B5EF4-FFF2-40B4-BE49-F238E27FC236}">
                  <a16:creationId xmlns:a16="http://schemas.microsoft.com/office/drawing/2014/main" id="{721B9BCA-5AA9-C54A-A39F-EF992AC36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606" y="5409324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dirty="0">
                  <a:solidFill>
                    <a:srgbClr val="FF0000"/>
                  </a:solidFill>
                  <a:latin typeface="Calibri" panose="020F0502020204030204" pitchFamily="34" charset="0"/>
                </a:rPr>
                <a:t>port3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622C8-287A-6E4A-8905-45CD366674E1}"/>
                </a:ext>
              </a:extLst>
            </p:cNvPr>
            <p:cNvGrpSpPr/>
            <p:nvPr/>
          </p:nvGrpSpPr>
          <p:grpSpPr>
            <a:xfrm>
              <a:off x="280081" y="4768000"/>
              <a:ext cx="8688925" cy="678899"/>
              <a:chOff x="280081" y="2332689"/>
              <a:chExt cx="8688925" cy="67889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EE7F7B1-693E-C842-AA65-7A4AE8ED366D}"/>
                  </a:ext>
                </a:extLst>
              </p:cNvPr>
              <p:cNvGrpSpPr/>
              <p:nvPr/>
            </p:nvGrpSpPr>
            <p:grpSpPr>
              <a:xfrm>
                <a:off x="8096726" y="2393302"/>
                <a:ext cx="872280" cy="566207"/>
                <a:chOff x="8096726" y="2393302"/>
                <a:chExt cx="872280" cy="566207"/>
              </a:xfrm>
            </p:grpSpPr>
            <p:sp>
              <p:nvSpPr>
                <p:cNvPr id="134" name="Rectangle 25">
                  <a:extLst>
                    <a:ext uri="{FF2B5EF4-FFF2-40B4-BE49-F238E27FC236}">
                      <a16:creationId xmlns:a16="http://schemas.microsoft.com/office/drawing/2014/main" id="{1192D678-B6A8-084D-9899-87CEB53B3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726" y="2393302"/>
                  <a:ext cx="834969" cy="566207"/>
                </a:xfrm>
                <a:prstGeom prst="rect">
                  <a:avLst/>
                </a:prstGeom>
                <a:solidFill>
                  <a:srgbClr val="CBE97B"/>
                </a:solidFill>
                <a:ln w="12700">
                  <a:solidFill>
                    <a:srgbClr val="697D3A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5" name="Rectangle 26">
                  <a:extLst>
                    <a:ext uri="{FF2B5EF4-FFF2-40B4-BE49-F238E27FC236}">
                      <a16:creationId xmlns:a16="http://schemas.microsoft.com/office/drawing/2014/main" id="{359A18BC-D358-7146-A354-1203162E0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6223" y="2514095"/>
                  <a:ext cx="842783" cy="32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700" dirty="0">
                      <a:latin typeface="Calibri" panose="020F0502020204030204" pitchFamily="34" charset="0"/>
                    </a:rPr>
                    <a:t>Action</a:t>
                  </a:r>
                </a:p>
              </p:txBody>
            </p: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06A863D3-8E3D-6745-B6F9-77297CB6D5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534"/>
              <a:stretch/>
            </p:blipFill>
            <p:spPr>
              <a:xfrm>
                <a:off x="280081" y="2332689"/>
                <a:ext cx="7846142" cy="678899"/>
              </a:xfrm>
              <a:prstGeom prst="rect">
                <a:avLst/>
              </a:prstGeom>
            </p:spPr>
          </p:pic>
        </p:grpSp>
      </p:grp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D7540619-2757-E749-9360-315A9A8D386D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4231" y="6475413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140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745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6" grpId="0"/>
      <p:bldP spid="1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2">
            <a:extLst>
              <a:ext uri="{FF2B5EF4-FFF2-40B4-BE49-F238E27FC236}">
                <a16:creationId xmlns:a16="http://schemas.microsoft.com/office/drawing/2014/main" id="{AE01A336-8B43-5F4C-9F9C-52E7DAEFE4A5}"/>
              </a:ext>
            </a:extLst>
          </p:cNvPr>
          <p:cNvSpPr>
            <a:spLocks/>
          </p:cNvSpPr>
          <p:nvPr/>
        </p:nvSpPr>
        <p:spPr bwMode="auto">
          <a:xfrm>
            <a:off x="757011" y="1930244"/>
            <a:ext cx="1024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000090"/>
                </a:solidFill>
                <a:latin typeface="Gill Sans MT" panose="020B0502020104020203" pitchFamily="34" charset="77"/>
              </a:rPr>
              <a:t>Firewall:</a:t>
            </a:r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8ADC2112-9D76-EA45-A814-DE3E4B2CEB50}"/>
              </a:ext>
            </a:extLst>
          </p:cNvPr>
          <p:cNvSpPr>
            <a:spLocks/>
          </p:cNvSpPr>
          <p:nvPr/>
        </p:nvSpPr>
        <p:spPr bwMode="auto">
          <a:xfrm>
            <a:off x="629265" y="3049154"/>
            <a:ext cx="779698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700" dirty="0">
                <a:latin typeface="Calibri" panose="020F0502020204030204" pitchFamily="34" charset="0"/>
              </a:rPr>
              <a:t>*           *          *          *         *          *            *           *          *         *          *                 		   </a:t>
            </a:r>
          </a:p>
        </p:txBody>
      </p:sp>
      <p:sp>
        <p:nvSpPr>
          <p:cNvPr id="108" name="Rectangle 32">
            <a:extLst>
              <a:ext uri="{FF2B5EF4-FFF2-40B4-BE49-F238E27FC236}">
                <a16:creationId xmlns:a16="http://schemas.microsoft.com/office/drawing/2014/main" id="{CD8C98E8-19B2-F94F-8C44-9437C4E093A7}"/>
              </a:ext>
            </a:extLst>
          </p:cNvPr>
          <p:cNvSpPr>
            <a:spLocks/>
          </p:cNvSpPr>
          <p:nvPr/>
        </p:nvSpPr>
        <p:spPr bwMode="auto">
          <a:xfrm>
            <a:off x="7332592" y="2974895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22</a:t>
            </a:r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id="{B7C68E5F-CC78-C444-BDA0-543A380D4B53}"/>
              </a:ext>
            </a:extLst>
          </p:cNvPr>
          <p:cNvSpPr>
            <a:spLocks/>
          </p:cNvSpPr>
          <p:nvPr/>
        </p:nvSpPr>
        <p:spPr bwMode="auto">
          <a:xfrm>
            <a:off x="8308606" y="297401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700" dirty="0">
                <a:solidFill>
                  <a:srgbClr val="FF0000"/>
                </a:solidFill>
                <a:latin typeface="Calibri" panose="020F0502020204030204" pitchFamily="34" charset="0"/>
              </a:rPr>
              <a:t>Drop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F74559-EEDA-5949-90B6-569261AE4626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15" name="Picture 114" descr="Screen Shot 2015-04-08 at 10.38.40 AM.png">
              <a:extLst>
                <a:ext uri="{FF2B5EF4-FFF2-40B4-BE49-F238E27FC236}">
                  <a16:creationId xmlns:a16="http://schemas.microsoft.com/office/drawing/2014/main" id="{3EA1D9C3-CD0B-AE4A-870F-4B432F9E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16" name="Picture 115" descr="Screen Shot 2015-04-08 at 10.42.03 AM.png">
              <a:extLst>
                <a:ext uri="{FF2B5EF4-FFF2-40B4-BE49-F238E27FC236}">
                  <a16:creationId xmlns:a16="http://schemas.microsoft.com/office/drawing/2014/main" id="{B376E1FA-8A55-FB4C-9664-537DA0B7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17" name="Rectangle 2">
            <a:extLst>
              <a:ext uri="{FF2B5EF4-FFF2-40B4-BE49-F238E27FC236}">
                <a16:creationId xmlns:a16="http://schemas.microsoft.com/office/drawing/2014/main" id="{4A64FA5C-C6DE-E840-BA46-08DE38FF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Flow Table Entries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8649A64E-3E4D-2A4D-88CF-F57E1D25E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13" y="903959"/>
            <a:ext cx="7194986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00B0F0"/>
                </a:solidFill>
                <a:latin typeface="Arial"/>
                <a:ea typeface="ＭＳ Ｐゴシック" pitchFamily="34" charset="-128"/>
                <a:cs typeface="Arial"/>
              </a:rPr>
              <a:t>Examples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C3ADE4-1DB3-7346-A86C-9C1291A3EB35}"/>
              </a:ext>
            </a:extLst>
          </p:cNvPr>
          <p:cNvGrpSpPr/>
          <p:nvPr/>
        </p:nvGrpSpPr>
        <p:grpSpPr>
          <a:xfrm>
            <a:off x="280081" y="2332689"/>
            <a:ext cx="8688925" cy="678899"/>
            <a:chOff x="280081" y="2332689"/>
            <a:chExt cx="8688925" cy="6788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68A0AF-AE17-D740-A453-3B8A4E6FCEF5}"/>
                </a:ext>
              </a:extLst>
            </p:cNvPr>
            <p:cNvGrpSpPr/>
            <p:nvPr/>
          </p:nvGrpSpPr>
          <p:grpSpPr>
            <a:xfrm>
              <a:off x="8096726" y="2393302"/>
              <a:ext cx="872280" cy="566207"/>
              <a:chOff x="8096726" y="2393302"/>
              <a:chExt cx="872280" cy="566207"/>
            </a:xfrm>
          </p:grpSpPr>
          <p:sp>
            <p:nvSpPr>
              <p:cNvPr id="125" name="Rectangle 25">
                <a:extLst>
                  <a:ext uri="{FF2B5EF4-FFF2-40B4-BE49-F238E27FC236}">
                    <a16:creationId xmlns:a16="http://schemas.microsoft.com/office/drawing/2014/main" id="{0156A416-F0A5-1F46-A292-9A4B95970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726" y="2393302"/>
                <a:ext cx="834969" cy="566207"/>
              </a:xfrm>
              <a:prstGeom prst="rect">
                <a:avLst/>
              </a:prstGeom>
              <a:solidFill>
                <a:srgbClr val="CBE97B"/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Rectangle 26">
                <a:extLst>
                  <a:ext uri="{FF2B5EF4-FFF2-40B4-BE49-F238E27FC236}">
                    <a16:creationId xmlns:a16="http://schemas.microsoft.com/office/drawing/2014/main" id="{5842E10E-9C28-B44E-865C-7263598A2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223" y="2514095"/>
                <a:ext cx="842783" cy="321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700" dirty="0">
                    <a:latin typeface="Calibri" panose="020F0502020204030204" pitchFamily="34" charset="0"/>
                  </a:rPr>
                  <a:t>Action</a:t>
                </a:r>
              </a:p>
            </p:txBody>
          </p:sp>
        </p:grp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CA447E4-1F06-414D-A2AA-E2EAD9229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34"/>
            <a:stretch/>
          </p:blipFill>
          <p:spPr>
            <a:xfrm>
              <a:off x="280081" y="2332689"/>
              <a:ext cx="7846142" cy="678899"/>
            </a:xfrm>
            <a:prstGeom prst="rect">
              <a:avLst/>
            </a:prstGeom>
          </p:spPr>
        </p:pic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881E0AEE-FCF7-E04C-80F0-76B12DCBF013}"/>
              </a:ext>
            </a:extLst>
          </p:cNvPr>
          <p:cNvSpPr>
            <a:spLocks/>
          </p:cNvSpPr>
          <p:nvPr/>
        </p:nvSpPr>
        <p:spPr bwMode="auto">
          <a:xfrm>
            <a:off x="1915331" y="3530971"/>
            <a:ext cx="643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i="1" dirty="0">
                <a:latin typeface="Gill Sans MT" panose="020B0502020104020203" pitchFamily="34" charset="77"/>
              </a:rPr>
              <a:t>Do not forward (block) all datagrams destined to TCP port 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B03EF-396F-1549-8146-41725410E372}"/>
              </a:ext>
            </a:extLst>
          </p:cNvPr>
          <p:cNvGrpSpPr/>
          <p:nvPr/>
        </p:nvGrpSpPr>
        <p:grpSpPr>
          <a:xfrm>
            <a:off x="280081" y="4768000"/>
            <a:ext cx="8688925" cy="1037140"/>
            <a:chOff x="280081" y="4768000"/>
            <a:chExt cx="8688925" cy="1037140"/>
          </a:xfrm>
        </p:grpSpPr>
        <p:sp>
          <p:nvSpPr>
            <p:cNvPr id="128" name="Rectangle 3">
              <a:extLst>
                <a:ext uri="{FF2B5EF4-FFF2-40B4-BE49-F238E27FC236}">
                  <a16:creationId xmlns:a16="http://schemas.microsoft.com/office/drawing/2014/main" id="{867E1595-775C-1749-AA79-F98EE1EC1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65" y="5484465"/>
              <a:ext cx="779698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dirty="0">
                  <a:latin typeface="Calibri" panose="020F0502020204030204" pitchFamily="34" charset="0"/>
                </a:rPr>
                <a:t>*            *         *          *         *          *                        *           *         *          *                * 		   </a:t>
              </a:r>
            </a:p>
          </p:txBody>
        </p:sp>
        <p:sp>
          <p:nvSpPr>
            <p:cNvPr id="130" name="Rectangle 36">
              <a:extLst>
                <a:ext uri="{FF2B5EF4-FFF2-40B4-BE49-F238E27FC236}">
                  <a16:creationId xmlns:a16="http://schemas.microsoft.com/office/drawing/2014/main" id="{721B9BCA-5AA9-C54A-A39F-EF992AC36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606" y="5409324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dirty="0">
                  <a:solidFill>
                    <a:srgbClr val="FF0000"/>
                  </a:solidFill>
                  <a:latin typeface="Calibri" panose="020F0502020204030204" pitchFamily="34" charset="0"/>
                </a:rPr>
                <a:t>Drop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622C8-287A-6E4A-8905-45CD366674E1}"/>
                </a:ext>
              </a:extLst>
            </p:cNvPr>
            <p:cNvGrpSpPr/>
            <p:nvPr/>
          </p:nvGrpSpPr>
          <p:grpSpPr>
            <a:xfrm>
              <a:off x="280081" y="4768000"/>
              <a:ext cx="8688925" cy="678899"/>
              <a:chOff x="280081" y="2332689"/>
              <a:chExt cx="8688925" cy="67889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EE7F7B1-693E-C842-AA65-7A4AE8ED366D}"/>
                  </a:ext>
                </a:extLst>
              </p:cNvPr>
              <p:cNvGrpSpPr/>
              <p:nvPr/>
            </p:nvGrpSpPr>
            <p:grpSpPr>
              <a:xfrm>
                <a:off x="8096726" y="2393302"/>
                <a:ext cx="872280" cy="566207"/>
                <a:chOff x="8096726" y="2393302"/>
                <a:chExt cx="872280" cy="566207"/>
              </a:xfrm>
            </p:grpSpPr>
            <p:sp>
              <p:nvSpPr>
                <p:cNvPr id="134" name="Rectangle 25">
                  <a:extLst>
                    <a:ext uri="{FF2B5EF4-FFF2-40B4-BE49-F238E27FC236}">
                      <a16:creationId xmlns:a16="http://schemas.microsoft.com/office/drawing/2014/main" id="{1192D678-B6A8-084D-9899-87CEB53B3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726" y="2393302"/>
                  <a:ext cx="834969" cy="566207"/>
                </a:xfrm>
                <a:prstGeom prst="rect">
                  <a:avLst/>
                </a:prstGeom>
                <a:solidFill>
                  <a:srgbClr val="CBE97B"/>
                </a:solidFill>
                <a:ln w="12700">
                  <a:solidFill>
                    <a:srgbClr val="697D3A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5" name="Rectangle 26">
                  <a:extLst>
                    <a:ext uri="{FF2B5EF4-FFF2-40B4-BE49-F238E27FC236}">
                      <a16:creationId xmlns:a16="http://schemas.microsoft.com/office/drawing/2014/main" id="{359A18BC-D358-7146-A354-1203162E0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6223" y="2514095"/>
                  <a:ext cx="842783" cy="3214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700" dirty="0">
                      <a:latin typeface="Calibri" panose="020F0502020204030204" pitchFamily="34" charset="0"/>
                    </a:rPr>
                    <a:t>Action</a:t>
                  </a:r>
                </a:p>
              </p:txBody>
            </p: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06A863D3-8E3D-6745-B6F9-77297CB6D5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534"/>
              <a:stretch/>
            </p:blipFill>
            <p:spPr>
              <a:xfrm>
                <a:off x="280081" y="2332689"/>
                <a:ext cx="7846142" cy="678899"/>
              </a:xfrm>
              <a:prstGeom prst="rect">
                <a:avLst/>
              </a:prstGeom>
            </p:spPr>
          </p:pic>
        </p:grpSp>
        <p:sp>
          <p:nvSpPr>
            <p:cNvPr id="28" name="Rectangle 101">
              <a:extLst>
                <a:ext uri="{FF2B5EF4-FFF2-40B4-BE49-F238E27FC236}">
                  <a16:creationId xmlns:a16="http://schemas.microsoft.com/office/drawing/2014/main" id="{81F3E0BF-C76E-1049-A069-0315675E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604" y="5470604"/>
              <a:ext cx="875912" cy="26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128.119.1.1</a:t>
              </a:r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C65BC9EE-A52C-E14E-B6E5-1A7F455AAC7B}"/>
              </a:ext>
            </a:extLst>
          </p:cNvPr>
          <p:cNvSpPr>
            <a:spLocks/>
          </p:cNvSpPr>
          <p:nvPr/>
        </p:nvSpPr>
        <p:spPr bwMode="auto">
          <a:xfrm>
            <a:off x="2194731" y="5926149"/>
            <a:ext cx="6184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i="1" dirty="0">
                <a:latin typeface="Gill Sans MT" panose="020B0502020104020203" pitchFamily="34" charset="77"/>
              </a:rPr>
              <a:t>Do not forward (block) all datagrams sent by host 128.119.1.1</a:t>
            </a: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BE7A211A-1989-C946-976E-D2416293F8BB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8606" y="638448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141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65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>
            <a:extLst>
              <a:ext uri="{FF2B5EF4-FFF2-40B4-BE49-F238E27FC236}">
                <a16:creationId xmlns:a16="http://schemas.microsoft.com/office/drawing/2014/main" id="{E7BEE61A-64E6-DE4D-BFDF-3FCE93998A1C}"/>
              </a:ext>
            </a:extLst>
          </p:cNvPr>
          <p:cNvGrpSpPr>
            <a:grpSpLocks/>
          </p:cNvGrpSpPr>
          <p:nvPr/>
        </p:nvGrpSpPr>
        <p:grpSpPr bwMode="auto">
          <a:xfrm>
            <a:off x="347895" y="1263650"/>
            <a:ext cx="2997200" cy="1262063"/>
            <a:chOff x="637575" y="1263648"/>
            <a:chExt cx="2998252" cy="1261939"/>
          </a:xfrm>
        </p:grpSpPr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BA24DE0-E659-F449-99A3-113A05C0B6F3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3018 w 2975668"/>
                <a:gd name="connsiteY0" fmla="*/ 443744 h 443744"/>
                <a:gd name="connsiteX1" fmla="*/ 2225518 w 2975668"/>
                <a:gd name="connsiteY1" fmla="*/ 210910 h 443744"/>
                <a:gd name="connsiteX2" fmla="*/ 2957279 w 2975668"/>
                <a:gd name="connsiteY2" fmla="*/ 79158 h 443744"/>
                <a:gd name="connsiteX3" fmla="*/ 2754685 w 2975668"/>
                <a:gd name="connsiteY3" fmla="*/ 20410 h 443744"/>
                <a:gd name="connsiteX4" fmla="*/ 2747322 w 2975668"/>
                <a:gd name="connsiteY4" fmla="*/ 436381 h 443744"/>
                <a:gd name="connsiteX5" fmla="*/ 3018 w 2975668"/>
                <a:gd name="connsiteY5" fmla="*/ 443744 h 443744"/>
                <a:gd name="connsiteX0" fmla="*/ 3018 w 2957279"/>
                <a:gd name="connsiteY0" fmla="*/ 454405 h 454405"/>
                <a:gd name="connsiteX1" fmla="*/ 2225518 w 2957279"/>
                <a:gd name="connsiteY1" fmla="*/ 221571 h 454405"/>
                <a:gd name="connsiteX2" fmla="*/ 2957279 w 2957279"/>
                <a:gd name="connsiteY2" fmla="*/ 89819 h 454405"/>
                <a:gd name="connsiteX3" fmla="*/ 2754685 w 2957279"/>
                <a:gd name="connsiteY3" fmla="*/ 31071 h 454405"/>
                <a:gd name="connsiteX4" fmla="*/ 2747322 w 2957279"/>
                <a:gd name="connsiteY4" fmla="*/ 447042 h 454405"/>
                <a:gd name="connsiteX5" fmla="*/ 3018 w 2957279"/>
                <a:gd name="connsiteY5" fmla="*/ 454405 h 454405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54685 w 2957279"/>
                <a:gd name="connsiteY3" fmla="*/ 7282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364586 h 364586"/>
                <a:gd name="connsiteX1" fmla="*/ 2225518 w 2957279"/>
                <a:gd name="connsiteY1" fmla="*/ 131752 h 364586"/>
                <a:gd name="connsiteX2" fmla="*/ 2957279 w 2957279"/>
                <a:gd name="connsiteY2" fmla="*/ 0 h 364586"/>
                <a:gd name="connsiteX3" fmla="*/ 2780603 w 2957279"/>
                <a:gd name="connsiteY3" fmla="*/ 138232 h 364586"/>
                <a:gd name="connsiteX4" fmla="*/ 2747322 w 2957279"/>
                <a:gd name="connsiteY4" fmla="*/ 357223 h 364586"/>
                <a:gd name="connsiteX5" fmla="*/ 3018 w 2957279"/>
                <a:gd name="connsiteY5" fmla="*/ 364586 h 3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14836" name="Group 188">
              <a:extLst>
                <a:ext uri="{FF2B5EF4-FFF2-40B4-BE49-F238E27FC236}">
                  <a16:creationId xmlns:a16="http://schemas.microsoft.com/office/drawing/2014/main" id="{97244ACA-FFA2-1945-BFFF-A3459B400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33213" cy="916517"/>
              <a:chOff x="-994833" y="4042832"/>
              <a:chExt cx="2833213" cy="916517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44972E5-9866-9446-8D2C-0FAEC1D17799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838" name="TextBox 190">
                <a:extLst>
                  <a:ext uri="{FF2B5EF4-FFF2-40B4-BE49-F238E27FC236}">
                    <a16:creationId xmlns:a16="http://schemas.microsoft.com/office/drawing/2014/main" id="{681EC5EB-E733-A043-996E-C32FB4DB16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6"/>
                <a:ext cx="1646504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IP Src = 10.3.*.*</a:t>
                </a:r>
              </a:p>
              <a:p>
                <a:r>
                  <a:rPr lang="en-US" altLang="en-US" sz="1600"/>
                  <a:t>IP Dst = 10.2.*.*</a:t>
                </a:r>
              </a:p>
            </p:txBody>
          </p:sp>
          <p:sp>
            <p:nvSpPr>
              <p:cNvPr id="114839" name="TextBox 191">
                <a:extLst>
                  <a:ext uri="{FF2B5EF4-FFF2-40B4-BE49-F238E27FC236}">
                    <a16:creationId xmlns:a16="http://schemas.microsoft.com/office/drawing/2014/main" id="{190081AE-1387-2848-8290-5B4110F8A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forward(3)</a:t>
                </a:r>
              </a:p>
            </p:txBody>
          </p:sp>
          <p:cxnSp>
            <p:nvCxnSpPr>
              <p:cNvPr id="114840" name="Straight Connector 192">
                <a:extLst>
                  <a:ext uri="{FF2B5EF4-FFF2-40B4-BE49-F238E27FC236}">
                    <a16:creationId xmlns:a16="http://schemas.microsoft.com/office/drawing/2014/main" id="{60B6B644-5A43-E046-9418-F6BBE2F09E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841" name="TextBox 193">
                <a:extLst>
                  <a:ext uri="{FF2B5EF4-FFF2-40B4-BE49-F238E27FC236}">
                    <a16:creationId xmlns:a16="http://schemas.microsoft.com/office/drawing/2014/main" id="{E6529683-6861-1C4F-AC95-830C9A3C37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match</a:t>
                </a:r>
              </a:p>
            </p:txBody>
          </p:sp>
          <p:sp>
            <p:nvSpPr>
              <p:cNvPr id="114842" name="TextBox 194">
                <a:extLst>
                  <a:ext uri="{FF2B5EF4-FFF2-40B4-BE49-F238E27FC236}">
                    <a16:creationId xmlns:a16="http://schemas.microsoft.com/office/drawing/2014/main" id="{F8D97B3E-6016-F449-BA7D-3F23FA728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action</a:t>
                </a:r>
              </a:p>
            </p:txBody>
          </p:sp>
          <p:cxnSp>
            <p:nvCxnSpPr>
              <p:cNvPr id="114843" name="Straight Connector 195">
                <a:extLst>
                  <a:ext uri="{FF2B5EF4-FFF2-40B4-BE49-F238E27FC236}">
                    <a16:creationId xmlns:a16="http://schemas.microsoft.com/office/drawing/2014/main" id="{55E1D109-DB34-A243-8B85-BBAE7B7546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" name="Group 76">
            <a:extLst>
              <a:ext uri="{FF2B5EF4-FFF2-40B4-BE49-F238E27FC236}">
                <a16:creationId xmlns:a16="http://schemas.microsoft.com/office/drawing/2014/main" id="{4C6DE694-301A-7147-91B1-1467A59E1866}"/>
              </a:ext>
            </a:extLst>
          </p:cNvPr>
          <p:cNvGrpSpPr>
            <a:grpSpLocks/>
          </p:cNvGrpSpPr>
          <p:nvPr/>
        </p:nvGrpSpPr>
        <p:grpSpPr bwMode="auto">
          <a:xfrm>
            <a:off x="5666020" y="4510088"/>
            <a:ext cx="2894013" cy="2022475"/>
            <a:chOff x="5956617" y="4509743"/>
            <a:chExt cx="2893901" cy="2022127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B1E74701-B991-B546-AB2C-392D3444ADB9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979 w 2839117"/>
                <a:gd name="connsiteY0" fmla="*/ 630630 h 630630"/>
                <a:gd name="connsiteX1" fmla="*/ 2225479 w 2839117"/>
                <a:gd name="connsiteY1" fmla="*/ 397796 h 630630"/>
                <a:gd name="connsiteX2" fmla="*/ 2808948 w 2839117"/>
                <a:gd name="connsiteY2" fmla="*/ 4836 h 630630"/>
                <a:gd name="connsiteX3" fmla="*/ 2754646 w 2839117"/>
                <a:gd name="connsiteY3" fmla="*/ 207296 h 630630"/>
                <a:gd name="connsiteX4" fmla="*/ 2747283 w 2839117"/>
                <a:gd name="connsiteY4" fmla="*/ 623267 h 630630"/>
                <a:gd name="connsiteX5" fmla="*/ 2979 w 2839117"/>
                <a:gd name="connsiteY5" fmla="*/ 630630 h 63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14825" name="Group 197">
              <a:extLst>
                <a:ext uri="{FF2B5EF4-FFF2-40B4-BE49-F238E27FC236}">
                  <a16:creationId xmlns:a16="http://schemas.microsoft.com/office/drawing/2014/main" id="{897A7841-1A32-E843-A504-4B9D371DB1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7149"/>
              <a:ext cx="2818926" cy="1394721"/>
              <a:chOff x="-999973" y="4042833"/>
              <a:chExt cx="2818926" cy="1394721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5FA919F-8D55-B44C-B4EA-109B89739CEF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827" name="TextBox 199">
                <a:extLst>
                  <a:ext uri="{FF2B5EF4-FFF2-40B4-BE49-F238E27FC236}">
                    <a16:creationId xmlns:a16="http://schemas.microsoft.com/office/drawing/2014/main" id="{798C1779-3FC2-B948-B541-2B4FDEBDFF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15033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ingress port = 2</a:t>
                </a:r>
              </a:p>
              <a:p>
                <a:r>
                  <a:rPr lang="en-US" altLang="en-US" sz="1600"/>
                  <a:t>IP Dst = 10.2.0.3</a:t>
                </a:r>
              </a:p>
              <a:p>
                <a:r>
                  <a:rPr lang="en-US" altLang="en-US" sz="1600"/>
                  <a:t>ingress port = 2</a:t>
                </a:r>
              </a:p>
              <a:p>
                <a:r>
                  <a:rPr lang="en-US" altLang="en-US" sz="1600"/>
                  <a:t>IP Dst = 10.2.0.4</a:t>
                </a:r>
              </a:p>
            </p:txBody>
          </p:sp>
          <p:sp>
            <p:nvSpPr>
              <p:cNvPr id="114828" name="TextBox 200">
                <a:extLst>
                  <a:ext uri="{FF2B5EF4-FFF2-40B4-BE49-F238E27FC236}">
                    <a16:creationId xmlns:a16="http://schemas.microsoft.com/office/drawing/2014/main" id="{C2EAA8A9-28AB-DF4F-A0C3-8FF4E46CF4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 dirty="0"/>
                  <a:t>forward(3)</a:t>
                </a:r>
              </a:p>
            </p:txBody>
          </p:sp>
          <p:cxnSp>
            <p:nvCxnSpPr>
              <p:cNvPr id="114829" name="Straight Connector 201">
                <a:extLst>
                  <a:ext uri="{FF2B5EF4-FFF2-40B4-BE49-F238E27FC236}">
                    <a16:creationId xmlns:a16="http://schemas.microsoft.com/office/drawing/2014/main" id="{BB73A99B-F5A5-2F4E-8829-72C21D8B07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830" name="TextBox 202">
                <a:extLst>
                  <a:ext uri="{FF2B5EF4-FFF2-40B4-BE49-F238E27FC236}">
                    <a16:creationId xmlns:a16="http://schemas.microsoft.com/office/drawing/2014/main" id="{FD8048F4-F49A-0D40-9624-5155B9649D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match</a:t>
                </a:r>
              </a:p>
            </p:txBody>
          </p:sp>
          <p:sp>
            <p:nvSpPr>
              <p:cNvPr id="114831" name="TextBox 203">
                <a:extLst>
                  <a:ext uri="{FF2B5EF4-FFF2-40B4-BE49-F238E27FC236}">
                    <a16:creationId xmlns:a16="http://schemas.microsoft.com/office/drawing/2014/main" id="{CF6CB1E8-1140-AB44-9AE1-5EA9689AED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action</a:t>
                </a:r>
              </a:p>
            </p:txBody>
          </p:sp>
          <p:cxnSp>
            <p:nvCxnSpPr>
              <p:cNvPr id="114832" name="Straight Connector 204">
                <a:extLst>
                  <a:ext uri="{FF2B5EF4-FFF2-40B4-BE49-F238E27FC236}">
                    <a16:creationId xmlns:a16="http://schemas.microsoft.com/office/drawing/2014/main" id="{A6568EA7-115C-5747-B3C7-109A9DCAA7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833" name="Straight Connector 205">
                <a:extLst>
                  <a:ext uri="{FF2B5EF4-FFF2-40B4-BE49-F238E27FC236}">
                    <a16:creationId xmlns:a16="http://schemas.microsoft.com/office/drawing/2014/main" id="{27168CBD-3213-DF4B-9E39-0104F6B9E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834" name="TextBox 206">
                <a:extLst>
                  <a:ext uri="{FF2B5EF4-FFF2-40B4-BE49-F238E27FC236}">
                    <a16:creationId xmlns:a16="http://schemas.microsoft.com/office/drawing/2014/main" id="{5993ED20-0767-1D42-9E2F-F394222F72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forward(4)</a:t>
                </a:r>
              </a:p>
            </p:txBody>
          </p:sp>
        </p:grpSp>
      </p:grpSp>
      <p:grpSp>
        <p:nvGrpSpPr>
          <p:cNvPr id="6" name="Group 67">
            <a:extLst>
              <a:ext uri="{FF2B5EF4-FFF2-40B4-BE49-F238E27FC236}">
                <a16:creationId xmlns:a16="http://schemas.microsoft.com/office/drawing/2014/main" id="{2BB9CEA1-D72A-AB4C-9E49-9FEE0D759149}"/>
              </a:ext>
            </a:extLst>
          </p:cNvPr>
          <p:cNvGrpSpPr>
            <a:grpSpLocks/>
          </p:cNvGrpSpPr>
          <p:nvPr/>
        </p:nvGrpSpPr>
        <p:grpSpPr bwMode="auto">
          <a:xfrm>
            <a:off x="297095" y="4570413"/>
            <a:ext cx="3089275" cy="2001837"/>
            <a:chOff x="587526" y="4569769"/>
            <a:chExt cx="3089750" cy="20024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36520F2-B4FA-2741-A1B1-92B7A300194E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14816" name="Group 50">
              <a:extLst>
                <a:ext uri="{FF2B5EF4-FFF2-40B4-BE49-F238E27FC236}">
                  <a16:creationId xmlns:a16="http://schemas.microsoft.com/office/drawing/2014/main" id="{2F1AFF20-7684-2F46-B4F8-226DBB2D0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3"/>
              <a:ext cx="2799140" cy="1164168"/>
              <a:chOff x="-999973" y="4042832"/>
              <a:chExt cx="2799140" cy="11641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41B46A-80F3-C94A-9610-0A0AA04BE73D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818" name="TextBox 8">
                <a:extLst>
                  <a:ext uri="{FF2B5EF4-FFF2-40B4-BE49-F238E27FC236}">
                    <a16:creationId xmlns:a16="http://schemas.microsoft.com/office/drawing/2014/main" id="{F19CD1ED-BC58-FB43-A717-4693311E54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64650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ingress port = 1</a:t>
                </a:r>
              </a:p>
              <a:p>
                <a:r>
                  <a:rPr lang="en-US" altLang="en-US" sz="1600"/>
                  <a:t>IP Src = 10.3.*.*</a:t>
                </a:r>
              </a:p>
              <a:p>
                <a:r>
                  <a:rPr lang="en-US" altLang="en-US" sz="1600"/>
                  <a:t>IP Dst = 10.2.*.*</a:t>
                </a:r>
              </a:p>
            </p:txBody>
          </p:sp>
          <p:sp>
            <p:nvSpPr>
              <p:cNvPr id="114819" name="TextBox 183">
                <a:extLst>
                  <a:ext uri="{FF2B5EF4-FFF2-40B4-BE49-F238E27FC236}">
                    <a16:creationId xmlns:a16="http://schemas.microsoft.com/office/drawing/2014/main" id="{591972AF-C2DE-2243-9543-C0FE064F5A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5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forward(4)</a:t>
                </a:r>
              </a:p>
            </p:txBody>
          </p:sp>
          <p:cxnSp>
            <p:nvCxnSpPr>
              <p:cNvPr id="114820" name="Straight Connector 14">
                <a:extLst>
                  <a:ext uri="{FF2B5EF4-FFF2-40B4-BE49-F238E27FC236}">
                    <a16:creationId xmlns:a16="http://schemas.microsoft.com/office/drawing/2014/main" id="{A37F7669-5343-5244-81D8-3CFB5E4E0E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821" name="TextBox 185">
                <a:extLst>
                  <a:ext uri="{FF2B5EF4-FFF2-40B4-BE49-F238E27FC236}">
                    <a16:creationId xmlns:a16="http://schemas.microsoft.com/office/drawing/2014/main" id="{6E0901E7-399E-EF41-9C70-3835ADE09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match</a:t>
                </a:r>
              </a:p>
            </p:txBody>
          </p:sp>
          <p:sp>
            <p:nvSpPr>
              <p:cNvPr id="114822" name="TextBox 186">
                <a:extLst>
                  <a:ext uri="{FF2B5EF4-FFF2-40B4-BE49-F238E27FC236}">
                    <a16:creationId xmlns:a16="http://schemas.microsoft.com/office/drawing/2014/main" id="{4D8B7A88-4652-C147-B06D-32A504A0A2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action</a:t>
                </a:r>
              </a:p>
            </p:txBody>
          </p:sp>
          <p:cxnSp>
            <p:nvCxnSpPr>
              <p:cNvPr id="114823" name="Straight Connector 187">
                <a:extLst>
                  <a:ext uri="{FF2B5EF4-FFF2-40B4-BE49-F238E27FC236}">
                    <a16:creationId xmlns:a16="http://schemas.microsoft.com/office/drawing/2014/main" id="{89BAF74C-1BAE-F54B-959C-64F3F20887B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114695" name="Straight Connector 13">
            <a:extLst>
              <a:ext uri="{FF2B5EF4-FFF2-40B4-BE49-F238E27FC236}">
                <a16:creationId xmlns:a16="http://schemas.microsoft.com/office/drawing/2014/main" id="{EE2FED14-7F2B-F646-806A-7F32947F6E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70508" y="2562225"/>
            <a:ext cx="2157412" cy="184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696" name="Straight Connector 11">
            <a:extLst>
              <a:ext uri="{FF2B5EF4-FFF2-40B4-BE49-F238E27FC236}">
                <a16:creationId xmlns:a16="http://schemas.microsoft.com/office/drawing/2014/main" id="{CE79AA22-6C20-9D47-8140-2207B7D1CC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9908" y="4497388"/>
            <a:ext cx="2046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697" name="Straight Connector 6">
            <a:extLst>
              <a:ext uri="{FF2B5EF4-FFF2-40B4-BE49-F238E27FC236}">
                <a16:creationId xmlns:a16="http://schemas.microsoft.com/office/drawing/2014/main" id="{13931956-988E-4443-94A1-A6268AFE31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470" y="2690813"/>
            <a:ext cx="0" cy="157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698" name="Straight Connector 64">
            <a:extLst>
              <a:ext uri="{FF2B5EF4-FFF2-40B4-BE49-F238E27FC236}">
                <a16:creationId xmlns:a16="http://schemas.microsoft.com/office/drawing/2014/main" id="{0AE02A38-4707-B64C-BB77-65C46CC988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72121" y="2908300"/>
            <a:ext cx="2230275" cy="1557338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107920-4D75-6641-AB4A-DF4FBDF22C56}"/>
              </a:ext>
            </a:extLst>
          </p:cNvPr>
          <p:cNvCxnSpPr/>
          <p:nvPr/>
        </p:nvCxnSpPr>
        <p:spPr>
          <a:xfrm flipH="1" flipV="1">
            <a:off x="3619733" y="4567238"/>
            <a:ext cx="6350" cy="6572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3109EA-9BDA-2F42-B7D0-004B66860E13}"/>
              </a:ext>
            </a:extLst>
          </p:cNvPr>
          <p:cNvCxnSpPr/>
          <p:nvPr/>
        </p:nvCxnSpPr>
        <p:spPr>
          <a:xfrm>
            <a:off x="2664058" y="452437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01" name="Group 44">
            <a:extLst>
              <a:ext uri="{FF2B5EF4-FFF2-40B4-BE49-F238E27FC236}">
                <a16:creationId xmlns:a16="http://schemas.microsoft.com/office/drawing/2014/main" id="{6360A0FF-41DA-1F4E-8B75-E87347CC8FA9}"/>
              </a:ext>
            </a:extLst>
          </p:cNvPr>
          <p:cNvGrpSpPr>
            <a:grpSpLocks/>
          </p:cNvGrpSpPr>
          <p:nvPr/>
        </p:nvGrpSpPr>
        <p:grpSpPr bwMode="auto">
          <a:xfrm>
            <a:off x="2065570" y="4043363"/>
            <a:ext cx="757238" cy="628650"/>
            <a:chOff x="-44" y="1473"/>
            <a:chExt cx="981" cy="1105"/>
          </a:xfrm>
        </p:grpSpPr>
        <p:pic>
          <p:nvPicPr>
            <p:cNvPr id="114813" name="Picture 45" descr="desktop_computer_stylized_medium">
              <a:extLst>
                <a:ext uri="{FF2B5EF4-FFF2-40B4-BE49-F238E27FC236}">
                  <a16:creationId xmlns:a16="http://schemas.microsoft.com/office/drawing/2014/main" id="{E86A396E-6307-1B4B-AC77-03B0E3AF7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14" name="Freeform 46">
              <a:extLst>
                <a:ext uri="{FF2B5EF4-FFF2-40B4-BE49-F238E27FC236}">
                  <a16:creationId xmlns:a16="http://schemas.microsoft.com/office/drawing/2014/main" id="{1DC9CA13-9EC0-3947-B96B-B47022E146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4702" name="Group 44">
            <a:extLst>
              <a:ext uri="{FF2B5EF4-FFF2-40B4-BE49-F238E27FC236}">
                <a16:creationId xmlns:a16="http://schemas.microsoft.com/office/drawing/2014/main" id="{BD0F3EBD-C72E-B246-A419-2DE5A8C2D2AC}"/>
              </a:ext>
            </a:extLst>
          </p:cNvPr>
          <p:cNvGrpSpPr>
            <a:grpSpLocks/>
          </p:cNvGrpSpPr>
          <p:nvPr/>
        </p:nvGrpSpPr>
        <p:grpSpPr bwMode="auto">
          <a:xfrm>
            <a:off x="3129195" y="4892675"/>
            <a:ext cx="757238" cy="628650"/>
            <a:chOff x="188" y="1473"/>
            <a:chExt cx="981" cy="1105"/>
          </a:xfrm>
        </p:grpSpPr>
        <p:pic>
          <p:nvPicPr>
            <p:cNvPr id="114811" name="Picture 45" descr="desktop_computer_stylized_medium">
              <a:extLst>
                <a:ext uri="{FF2B5EF4-FFF2-40B4-BE49-F238E27FC236}">
                  <a16:creationId xmlns:a16="http://schemas.microsoft.com/office/drawing/2014/main" id="{73F4BFFC-0BDC-A443-9430-ACACC9E38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12" name="Freeform 46">
              <a:extLst>
                <a:ext uri="{FF2B5EF4-FFF2-40B4-BE49-F238E27FC236}">
                  <a16:creationId xmlns:a16="http://schemas.microsoft.com/office/drawing/2014/main" id="{7E086EEC-4C61-444B-9CA7-15CB82A344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3" name="TextBox 9">
            <a:extLst>
              <a:ext uri="{FF2B5EF4-FFF2-40B4-BE49-F238E27FC236}">
                <a16:creationId xmlns:a16="http://schemas.microsoft.com/office/drawing/2014/main" id="{DEEF405B-9470-E54C-BDFF-AB60BE614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033" y="4548188"/>
            <a:ext cx="8334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cs typeface="Arial" panose="020B0604020202020204" pitchFamily="34" charset="0"/>
              </a:rPr>
              <a:t>Host h1</a:t>
            </a:r>
          </a:p>
          <a:p>
            <a:pPr algn="ctr"/>
            <a:r>
              <a:rPr lang="en-US" altLang="en-US" sz="1400">
                <a:cs typeface="Arial" panose="020B0604020202020204" pitchFamily="34" charset="0"/>
              </a:rPr>
              <a:t>10.1.0.1</a:t>
            </a:r>
          </a:p>
          <a:p>
            <a:pPr algn="ctr"/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114704" name="TextBox 58">
            <a:extLst>
              <a:ext uri="{FF2B5EF4-FFF2-40B4-BE49-F238E27FC236}">
                <a16:creationId xmlns:a16="http://schemas.microsoft.com/office/drawing/2014/main" id="{23E62039-F3EB-1E47-9087-68773783D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820" y="4949825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Host h2</a:t>
            </a:r>
          </a:p>
          <a:p>
            <a:r>
              <a:rPr lang="en-US" altLang="en-US" sz="1400">
                <a:cs typeface="Arial" panose="020B0604020202020204" pitchFamily="34" charset="0"/>
              </a:rPr>
              <a:t>10.1.0.2</a:t>
            </a:r>
          </a:p>
          <a:p>
            <a:endParaRPr lang="en-US" altLang="en-US"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92A95B-E668-ED4D-8AFC-78DE314DB603}"/>
              </a:ext>
            </a:extLst>
          </p:cNvPr>
          <p:cNvCxnSpPr/>
          <p:nvPr/>
        </p:nvCxnSpPr>
        <p:spPr>
          <a:xfrm flipV="1">
            <a:off x="5318358" y="4568825"/>
            <a:ext cx="306387" cy="4905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3DBF013-1360-5345-9FD2-1CFB34CC613B}"/>
              </a:ext>
            </a:extLst>
          </p:cNvPr>
          <p:cNvCxnSpPr/>
          <p:nvPr/>
        </p:nvCxnSpPr>
        <p:spPr>
          <a:xfrm>
            <a:off x="6072420" y="4448175"/>
            <a:ext cx="5318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07" name="Group 44">
            <a:extLst>
              <a:ext uri="{FF2B5EF4-FFF2-40B4-BE49-F238E27FC236}">
                <a16:creationId xmlns:a16="http://schemas.microsoft.com/office/drawing/2014/main" id="{70B0C066-7CFD-C740-966F-B5A5C5410906}"/>
              </a:ext>
            </a:extLst>
          </p:cNvPr>
          <p:cNvGrpSpPr>
            <a:grpSpLocks/>
          </p:cNvGrpSpPr>
          <p:nvPr/>
        </p:nvGrpSpPr>
        <p:grpSpPr bwMode="auto">
          <a:xfrm>
            <a:off x="6278795" y="4221163"/>
            <a:ext cx="757238" cy="628650"/>
            <a:chOff x="-44" y="1473"/>
            <a:chExt cx="981" cy="1105"/>
          </a:xfrm>
        </p:grpSpPr>
        <p:pic>
          <p:nvPicPr>
            <p:cNvPr id="114809" name="Picture 45" descr="desktop_computer_stylized_medium">
              <a:extLst>
                <a:ext uri="{FF2B5EF4-FFF2-40B4-BE49-F238E27FC236}">
                  <a16:creationId xmlns:a16="http://schemas.microsoft.com/office/drawing/2014/main" id="{14CE0C2B-0B8A-024D-8BC1-1C9A2EA57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10" name="Freeform 46">
              <a:extLst>
                <a:ext uri="{FF2B5EF4-FFF2-40B4-BE49-F238E27FC236}">
                  <a16:creationId xmlns:a16="http://schemas.microsoft.com/office/drawing/2014/main" id="{35A53CBE-922A-B644-994E-FA62B8BD08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4708" name="Group 44">
            <a:extLst>
              <a:ext uri="{FF2B5EF4-FFF2-40B4-BE49-F238E27FC236}">
                <a16:creationId xmlns:a16="http://schemas.microsoft.com/office/drawing/2014/main" id="{FD729602-8A04-2F4D-B66F-A5F705CAAE73}"/>
              </a:ext>
            </a:extLst>
          </p:cNvPr>
          <p:cNvGrpSpPr>
            <a:grpSpLocks/>
          </p:cNvGrpSpPr>
          <p:nvPr/>
        </p:nvGrpSpPr>
        <p:grpSpPr bwMode="auto">
          <a:xfrm>
            <a:off x="4800833" y="4835525"/>
            <a:ext cx="757237" cy="628650"/>
            <a:chOff x="-44" y="1473"/>
            <a:chExt cx="981" cy="1105"/>
          </a:xfrm>
        </p:grpSpPr>
        <p:pic>
          <p:nvPicPr>
            <p:cNvPr id="114807" name="Picture 45" descr="desktop_computer_stylized_medium">
              <a:extLst>
                <a:ext uri="{FF2B5EF4-FFF2-40B4-BE49-F238E27FC236}">
                  <a16:creationId xmlns:a16="http://schemas.microsoft.com/office/drawing/2014/main" id="{86A59BF3-48F8-C847-A9E6-DC32A8998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08" name="Freeform 46">
              <a:extLst>
                <a:ext uri="{FF2B5EF4-FFF2-40B4-BE49-F238E27FC236}">
                  <a16:creationId xmlns:a16="http://schemas.microsoft.com/office/drawing/2014/main" id="{A5100F31-91D0-E74E-A244-466806137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9" name="TextBox 70">
            <a:extLst>
              <a:ext uri="{FF2B5EF4-FFF2-40B4-BE49-F238E27FC236}">
                <a16:creationId xmlns:a16="http://schemas.microsoft.com/office/drawing/2014/main" id="{A8CABF3D-19B0-7243-9672-B2562D2B4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620" y="4249738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Host h4</a:t>
            </a:r>
          </a:p>
          <a:p>
            <a:r>
              <a:rPr lang="en-US" altLang="en-US" sz="1400">
                <a:cs typeface="Arial" panose="020B0604020202020204" pitchFamily="34" charset="0"/>
              </a:rPr>
              <a:t>10.2.0.4</a:t>
            </a: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14710" name="TextBox 71">
            <a:extLst>
              <a:ext uri="{FF2B5EF4-FFF2-40B4-BE49-F238E27FC236}">
                <a16:creationId xmlns:a16="http://schemas.microsoft.com/office/drawing/2014/main" id="{E1E20ED7-8439-0E47-BBD1-561871586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295" y="5389563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Host h3</a:t>
            </a:r>
          </a:p>
          <a:p>
            <a:r>
              <a:rPr lang="en-US" altLang="en-US" sz="1400">
                <a:cs typeface="Arial" panose="020B0604020202020204" pitchFamily="34" charset="0"/>
              </a:rPr>
              <a:t>10.2.0.3</a:t>
            </a:r>
          </a:p>
          <a:p>
            <a:endParaRPr lang="en-US" altLang="en-US">
              <a:cs typeface="Arial" panose="020B060402020202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434831C-976D-3D4F-8D78-9A55156A0E0D}"/>
              </a:ext>
            </a:extLst>
          </p:cNvPr>
          <p:cNvCxnSpPr/>
          <p:nvPr/>
        </p:nvCxnSpPr>
        <p:spPr>
          <a:xfrm>
            <a:off x="2675170" y="2681288"/>
            <a:ext cx="7064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E6E972-472B-D24A-852D-7F9233D4BB29}"/>
              </a:ext>
            </a:extLst>
          </p:cNvPr>
          <p:cNvCxnSpPr/>
          <p:nvPr/>
        </p:nvCxnSpPr>
        <p:spPr>
          <a:xfrm flipV="1">
            <a:off x="3653070" y="2014538"/>
            <a:ext cx="0" cy="474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13" name="Group 44">
            <a:extLst>
              <a:ext uri="{FF2B5EF4-FFF2-40B4-BE49-F238E27FC236}">
                <a16:creationId xmlns:a16="http://schemas.microsoft.com/office/drawing/2014/main" id="{DCA70960-2297-9B40-83DD-41FF45E0E5AE}"/>
              </a:ext>
            </a:extLst>
          </p:cNvPr>
          <p:cNvGrpSpPr>
            <a:grpSpLocks/>
          </p:cNvGrpSpPr>
          <p:nvPr/>
        </p:nvGrpSpPr>
        <p:grpSpPr bwMode="auto">
          <a:xfrm>
            <a:off x="3172058" y="1622425"/>
            <a:ext cx="757237" cy="628650"/>
            <a:chOff x="-44" y="1473"/>
            <a:chExt cx="981" cy="1105"/>
          </a:xfrm>
        </p:grpSpPr>
        <p:pic>
          <p:nvPicPr>
            <p:cNvPr id="114805" name="Picture 45" descr="desktop_computer_stylized_medium">
              <a:extLst>
                <a:ext uri="{FF2B5EF4-FFF2-40B4-BE49-F238E27FC236}">
                  <a16:creationId xmlns:a16="http://schemas.microsoft.com/office/drawing/2014/main" id="{EA7F2273-03BB-094F-8B7A-5E4C8B5A5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06" name="Freeform 46">
              <a:extLst>
                <a:ext uri="{FF2B5EF4-FFF2-40B4-BE49-F238E27FC236}">
                  <a16:creationId xmlns:a16="http://schemas.microsoft.com/office/drawing/2014/main" id="{F87852E7-C321-0D4D-B9B4-22484F3C27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4714" name="Group 44">
            <a:extLst>
              <a:ext uri="{FF2B5EF4-FFF2-40B4-BE49-F238E27FC236}">
                <a16:creationId xmlns:a16="http://schemas.microsoft.com/office/drawing/2014/main" id="{5B939FE7-E3CB-CF4A-87E5-4F359122FEC7}"/>
              </a:ext>
            </a:extLst>
          </p:cNvPr>
          <p:cNvGrpSpPr>
            <a:grpSpLocks/>
          </p:cNvGrpSpPr>
          <p:nvPr/>
        </p:nvGrpSpPr>
        <p:grpSpPr bwMode="auto">
          <a:xfrm>
            <a:off x="2117958" y="2455863"/>
            <a:ext cx="757237" cy="628650"/>
            <a:chOff x="-44" y="1473"/>
            <a:chExt cx="981" cy="1105"/>
          </a:xfrm>
        </p:grpSpPr>
        <p:pic>
          <p:nvPicPr>
            <p:cNvPr id="114803" name="Picture 45" descr="desktop_computer_stylized_medium">
              <a:extLst>
                <a:ext uri="{FF2B5EF4-FFF2-40B4-BE49-F238E27FC236}">
                  <a16:creationId xmlns:a16="http://schemas.microsoft.com/office/drawing/2014/main" id="{96FD2C0B-A952-554E-B285-7E050D955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804" name="Freeform 46">
              <a:extLst>
                <a:ext uri="{FF2B5EF4-FFF2-40B4-BE49-F238E27FC236}">
                  <a16:creationId xmlns:a16="http://schemas.microsoft.com/office/drawing/2014/main" id="{CDC29BF9-9798-4C41-82D7-BBA3246C8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15" name="TextBox 83">
            <a:extLst>
              <a:ext uri="{FF2B5EF4-FFF2-40B4-BE49-F238E27FC236}">
                <a16:creationId xmlns:a16="http://schemas.microsoft.com/office/drawing/2014/main" id="{2D671C9B-463C-2444-96AD-796B7DE53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58" y="2959100"/>
            <a:ext cx="83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Host h5</a:t>
            </a:r>
          </a:p>
          <a:p>
            <a:pPr algn="ctr"/>
            <a:r>
              <a:rPr lang="en-US" altLang="en-US" sz="1400" dirty="0"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114716" name="TextBox 92">
            <a:extLst>
              <a:ext uri="{FF2B5EF4-FFF2-40B4-BE49-F238E27FC236}">
                <a16:creationId xmlns:a16="http://schemas.microsoft.com/office/drawing/2014/main" id="{0C460484-D45C-6348-8B16-14F6191B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970" y="39497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s1</a:t>
            </a:r>
          </a:p>
        </p:txBody>
      </p:sp>
      <p:sp>
        <p:nvSpPr>
          <p:cNvPr id="114717" name="TextBox 93">
            <a:extLst>
              <a:ext uri="{FF2B5EF4-FFF2-40B4-BE49-F238E27FC236}">
                <a16:creationId xmlns:a16="http://schemas.microsoft.com/office/drawing/2014/main" id="{EE1883F5-7877-2646-BE50-1FC32F348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558" y="39766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s2</a:t>
            </a:r>
          </a:p>
        </p:txBody>
      </p:sp>
      <p:sp>
        <p:nvSpPr>
          <p:cNvPr id="114718" name="TextBox 94">
            <a:extLst>
              <a:ext uri="{FF2B5EF4-FFF2-40B4-BE49-F238E27FC236}">
                <a16:creationId xmlns:a16="http://schemas.microsoft.com/office/drawing/2014/main" id="{A309E1D7-B82E-EC40-A542-688198F98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458" y="2168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114719" name="Straight Connector 99">
            <a:extLst>
              <a:ext uri="{FF2B5EF4-FFF2-40B4-BE49-F238E27FC236}">
                <a16:creationId xmlns:a16="http://schemas.microsoft.com/office/drawing/2014/main" id="{4515587C-AA68-7842-9EBB-97B7BB7EDF37}"/>
              </a:ext>
            </a:extLst>
          </p:cNvPr>
          <p:cNvCxnSpPr>
            <a:cxnSpLocks noChangeShapeType="1"/>
            <a:endCxn id="114745" idx="1"/>
          </p:cNvCxnSpPr>
          <p:nvPr/>
        </p:nvCxnSpPr>
        <p:spPr bwMode="auto">
          <a:xfrm>
            <a:off x="3989620" y="2670175"/>
            <a:ext cx="1912776" cy="16578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720" name="Straight Connector 102">
            <a:extLst>
              <a:ext uri="{FF2B5EF4-FFF2-40B4-BE49-F238E27FC236}">
                <a16:creationId xmlns:a16="http://schemas.microsoft.com/office/drawing/2014/main" id="{125E3B5F-D0BF-344A-B05D-EBAC1D0105B3}"/>
              </a:ext>
            </a:extLst>
          </p:cNvPr>
          <p:cNvCxnSpPr>
            <a:cxnSpLocks noChangeShapeType="1"/>
            <a:stCxn id="114763" idx="2"/>
          </p:cNvCxnSpPr>
          <p:nvPr/>
        </p:nvCxnSpPr>
        <p:spPr bwMode="auto">
          <a:xfrm flipH="1">
            <a:off x="5683483" y="3009385"/>
            <a:ext cx="349948" cy="1121290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721" name="TextBox 108">
            <a:extLst>
              <a:ext uri="{FF2B5EF4-FFF2-40B4-BE49-F238E27FC236}">
                <a16:creationId xmlns:a16="http://schemas.microsoft.com/office/drawing/2014/main" id="{05AB8AB5-AC0A-244E-9986-D07B33DA7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520" y="2173288"/>
            <a:ext cx="271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14722" name="TextBox 109">
            <a:extLst>
              <a:ext uri="{FF2B5EF4-FFF2-40B4-BE49-F238E27FC236}">
                <a16:creationId xmlns:a16="http://schemas.microsoft.com/office/drawing/2014/main" id="{90EA9024-0644-0849-A0A2-EBF228E2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208" y="2419350"/>
            <a:ext cx="27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14723" name="TextBox 110">
            <a:extLst>
              <a:ext uri="{FF2B5EF4-FFF2-40B4-BE49-F238E27FC236}">
                <a16:creationId xmlns:a16="http://schemas.microsoft.com/office/drawing/2014/main" id="{5B503500-78C9-5242-9D83-66C7DEBAE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508" y="27511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14724" name="TextBox 111">
            <a:extLst>
              <a:ext uri="{FF2B5EF4-FFF2-40B4-BE49-F238E27FC236}">
                <a16:creationId xmlns:a16="http://schemas.microsoft.com/office/drawing/2014/main" id="{99911F13-2814-A24A-B96B-4E56B7354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345" y="2687638"/>
            <a:ext cx="2746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14725" name="TextBox 112">
            <a:extLst>
              <a:ext uri="{FF2B5EF4-FFF2-40B4-BE49-F238E27FC236}">
                <a16:creationId xmlns:a16="http://schemas.microsoft.com/office/drawing/2014/main" id="{DB8FB78D-8F86-544E-B1B3-3EA70895E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683" y="4006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14726" name="TextBox 113">
            <a:extLst>
              <a:ext uri="{FF2B5EF4-FFF2-40B4-BE49-F238E27FC236}">
                <a16:creationId xmlns:a16="http://schemas.microsoft.com/office/drawing/2014/main" id="{10A3024C-9F6D-3F43-A7EC-6DE5DC517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495" y="4276725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14727" name="TextBox 114">
            <a:extLst>
              <a:ext uri="{FF2B5EF4-FFF2-40B4-BE49-F238E27FC236}">
                <a16:creationId xmlns:a16="http://schemas.microsoft.com/office/drawing/2014/main" id="{9877AF8D-25AD-E748-96AB-66D29E06D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083" y="4624388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14728" name="TextBox 115">
            <a:extLst>
              <a:ext uri="{FF2B5EF4-FFF2-40B4-BE49-F238E27FC236}">
                <a16:creationId xmlns:a16="http://schemas.microsoft.com/office/drawing/2014/main" id="{1241CE18-1880-5A41-AF9B-186170899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083" y="4437063"/>
            <a:ext cx="273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14729" name="TextBox 117">
            <a:extLst>
              <a:ext uri="{FF2B5EF4-FFF2-40B4-BE49-F238E27FC236}">
                <a16:creationId xmlns:a16="http://schemas.microsoft.com/office/drawing/2014/main" id="{70CB85CB-4681-3748-A451-96FD0D3E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383" y="408940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14730" name="TextBox 118">
            <a:extLst>
              <a:ext uri="{FF2B5EF4-FFF2-40B4-BE49-F238E27FC236}">
                <a16:creationId xmlns:a16="http://schemas.microsoft.com/office/drawing/2014/main" id="{D428B570-2026-4A4E-85D7-69B7171F9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808" y="4437063"/>
            <a:ext cx="274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14731" name="TextBox 119">
            <a:extLst>
              <a:ext uri="{FF2B5EF4-FFF2-40B4-BE49-F238E27FC236}">
                <a16:creationId xmlns:a16="http://schemas.microsoft.com/office/drawing/2014/main" id="{751308AA-183B-9149-A729-66B56C1BD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520" y="46418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14732" name="TextBox 120">
            <a:extLst>
              <a:ext uri="{FF2B5EF4-FFF2-40B4-BE49-F238E27FC236}">
                <a16:creationId xmlns:a16="http://schemas.microsoft.com/office/drawing/2014/main" id="{9078B34B-02FE-E346-8E3E-299BC35FA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320" y="4394200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14733" name="TextBox 150">
            <a:extLst>
              <a:ext uri="{FF2B5EF4-FFF2-40B4-BE49-F238E27FC236}">
                <a16:creationId xmlns:a16="http://schemas.microsoft.com/office/drawing/2014/main" id="{FA68A02C-2C6F-7A44-95C9-8D4D0746B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720" y="1639888"/>
            <a:ext cx="83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Host h6</a:t>
            </a:r>
          </a:p>
          <a:p>
            <a:pPr algn="ctr"/>
            <a:r>
              <a:rPr lang="en-US" altLang="en-US" sz="1400" dirty="0"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114734" name="Group 7">
            <a:extLst>
              <a:ext uri="{FF2B5EF4-FFF2-40B4-BE49-F238E27FC236}">
                <a16:creationId xmlns:a16="http://schemas.microsoft.com/office/drawing/2014/main" id="{AB003C8D-A24F-2845-9A5A-AF2B21A8DB1A}"/>
              </a:ext>
            </a:extLst>
          </p:cNvPr>
          <p:cNvGrpSpPr>
            <a:grpSpLocks/>
          </p:cNvGrpSpPr>
          <p:nvPr/>
        </p:nvGrpSpPr>
        <p:grpSpPr bwMode="auto">
          <a:xfrm>
            <a:off x="3221270" y="4257675"/>
            <a:ext cx="700088" cy="398463"/>
            <a:chOff x="1871277" y="1576300"/>
            <a:chExt cx="1128371" cy="437861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56ACF6E-DB45-E44D-A19B-F91C33DC8E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62B0E1B-EEA4-3346-B576-4512B6E5ACD7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554E187-1381-C441-984C-C88D5CF709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17302D1-32A1-BE4E-A4CE-965C50896651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B4C0F01-A8AC-D54B-ACF0-0F4759CAB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3 w 3723451"/>
                <a:gd name="T5" fmla="*/ 61322 h 932950"/>
                <a:gd name="T6" fmla="*/ 532082 w 3723451"/>
                <a:gd name="T7" fmla="*/ 0 h 932950"/>
                <a:gd name="T8" fmla="*/ 660135 w 3723451"/>
                <a:gd name="T9" fmla="*/ 24402 h 932950"/>
                <a:gd name="T10" fmla="*/ 564864 w 3723451"/>
                <a:gd name="T11" fmla="*/ 54409 h 932950"/>
                <a:gd name="T12" fmla="*/ 534190 w 3723451"/>
                <a:gd name="T13" fmla="*/ 46319 h 932950"/>
                <a:gd name="T14" fmla="*/ 332753 w 3723451"/>
                <a:gd name="T15" fmla="*/ 109901 h 932950"/>
                <a:gd name="T16" fmla="*/ 126163 w 3723451"/>
                <a:gd name="T17" fmla="*/ 48658 h 932950"/>
                <a:gd name="T18" fmla="*/ 92761 w 3723451"/>
                <a:gd name="T19" fmla="*/ 55267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56AEB05-2DD3-3741-B74F-73CA7FD0D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240514 w 1366596"/>
                <a:gd name="T3" fmla="*/ 74139 h 809868"/>
                <a:gd name="T4" fmla="*/ 152244 w 1366596"/>
                <a:gd name="T5" fmla="*/ 95945 h 809868"/>
                <a:gd name="T6" fmla="*/ 810 w 1366596"/>
                <a:gd name="T7" fmla="*/ 50698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123AC5A-9691-3444-BC09-651EB5BD4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234708 w 1348191"/>
                <a:gd name="T1" fmla="*/ 0 h 791462"/>
                <a:gd name="T2" fmla="*/ 237956 w 1348191"/>
                <a:gd name="T3" fmla="*/ 47141 h 791462"/>
                <a:gd name="T4" fmla="*/ 86087 w 1348191"/>
                <a:gd name="T5" fmla="*/ 97690 h 791462"/>
                <a:gd name="T6" fmla="*/ 0 w 1348191"/>
                <a:gd name="T7" fmla="*/ 75539 h 791462"/>
                <a:gd name="T8" fmla="*/ 234708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176CD11-8686-BD41-AD99-8066C798FE5A}"/>
                </a:ext>
              </a:extLst>
            </p:cNvPr>
            <p:cNvCxnSpPr>
              <a:cxnSpLocks noChangeShapeType="1"/>
              <a:endCxn id="157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8046027-AD30-434A-A917-A14A0A3395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114735" name="Group 7">
            <a:extLst>
              <a:ext uri="{FF2B5EF4-FFF2-40B4-BE49-F238E27FC236}">
                <a16:creationId xmlns:a16="http://schemas.microsoft.com/office/drawing/2014/main" id="{7624E591-8B22-C640-9E1C-FE559B4AB2F8}"/>
              </a:ext>
            </a:extLst>
          </p:cNvPr>
          <p:cNvGrpSpPr>
            <a:grpSpLocks/>
          </p:cNvGrpSpPr>
          <p:nvPr/>
        </p:nvGrpSpPr>
        <p:grpSpPr bwMode="auto">
          <a:xfrm>
            <a:off x="5321533" y="4262438"/>
            <a:ext cx="700087" cy="398462"/>
            <a:chOff x="1871277" y="1576300"/>
            <a:chExt cx="1128371" cy="437861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9A8257E-191D-E14E-B8F6-A494A62BA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5" y="1694924"/>
              <a:ext cx="1125813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C5856FB-B546-4942-925A-7B0D3B68C754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CFD757-378B-3C47-B233-01490FAE95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3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2AD5481B-2144-4641-BFF9-153323EA024F}"/>
                </a:ext>
              </a:extLst>
            </p:cNvPr>
            <p:cNvSpPr/>
            <p:nvPr/>
          </p:nvSpPr>
          <p:spPr bwMode="auto">
            <a:xfrm>
              <a:off x="2160405" y="1673990"/>
              <a:ext cx="547555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BEAB399D-7D95-A54A-B983-51516227A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5" y="1633867"/>
              <a:ext cx="660136" cy="109902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4 w 3723451"/>
                <a:gd name="T5" fmla="*/ 61322 h 932950"/>
                <a:gd name="T6" fmla="*/ 532082 w 3723451"/>
                <a:gd name="T7" fmla="*/ 0 h 932950"/>
                <a:gd name="T8" fmla="*/ 660136 w 3723451"/>
                <a:gd name="T9" fmla="*/ 24402 h 932950"/>
                <a:gd name="T10" fmla="*/ 564865 w 3723451"/>
                <a:gd name="T11" fmla="*/ 54409 h 932950"/>
                <a:gd name="T12" fmla="*/ 534191 w 3723451"/>
                <a:gd name="T13" fmla="*/ 46319 h 932950"/>
                <a:gd name="T14" fmla="*/ 332754 w 3723451"/>
                <a:gd name="T15" fmla="*/ 109902 h 932950"/>
                <a:gd name="T16" fmla="*/ 126163 w 3723451"/>
                <a:gd name="T17" fmla="*/ 48658 h 932950"/>
                <a:gd name="T18" fmla="*/ 92761 w 3723451"/>
                <a:gd name="T19" fmla="*/ 55268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97EB256-859A-2C40-A1FF-D0A04F5A6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8" y="1728068"/>
              <a:ext cx="240515" cy="95946"/>
            </a:xfrm>
            <a:custGeom>
              <a:avLst/>
              <a:gdLst>
                <a:gd name="T0" fmla="*/ 0 w 1366596"/>
                <a:gd name="T1" fmla="*/ 0 h 809868"/>
                <a:gd name="T2" fmla="*/ 240515 w 1366596"/>
                <a:gd name="T3" fmla="*/ 74140 h 809868"/>
                <a:gd name="T4" fmla="*/ 152245 w 1366596"/>
                <a:gd name="T5" fmla="*/ 95946 h 809868"/>
                <a:gd name="T6" fmla="*/ 810 w 1366596"/>
                <a:gd name="T7" fmla="*/ 506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19551E09-DD58-8F4F-85FB-98F8EB9A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5" cy="97690"/>
            </a:xfrm>
            <a:custGeom>
              <a:avLst/>
              <a:gdLst>
                <a:gd name="T0" fmla="*/ 234707 w 1348191"/>
                <a:gd name="T1" fmla="*/ 0 h 791462"/>
                <a:gd name="T2" fmla="*/ 237955 w 1348191"/>
                <a:gd name="T3" fmla="*/ 47141 h 791462"/>
                <a:gd name="T4" fmla="*/ 86086 w 1348191"/>
                <a:gd name="T5" fmla="*/ 97690 h 791462"/>
                <a:gd name="T6" fmla="*/ 0 w 1348191"/>
                <a:gd name="T7" fmla="*/ 75539 h 791462"/>
                <a:gd name="T8" fmla="*/ 234707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B29CE96-E9A3-804E-A9B7-38702F3063F7}"/>
                </a:ext>
              </a:extLst>
            </p:cNvPr>
            <p:cNvCxnSpPr>
              <a:cxnSpLocks noChangeShapeType="1"/>
              <a:endCxn id="167" idx="2"/>
            </p:cNvCxnSpPr>
            <p:nvPr/>
          </p:nvCxnSpPr>
          <p:spPr bwMode="auto">
            <a:xfrm flipH="1" flipV="1">
              <a:off x="1871277" y="1736791"/>
              <a:ext cx="2558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3CD02E3-D695-594F-A44C-9C042C2EA2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90" y="1735046"/>
              <a:ext cx="2558" cy="1221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114736" name="Group 7">
            <a:extLst>
              <a:ext uri="{FF2B5EF4-FFF2-40B4-BE49-F238E27FC236}">
                <a16:creationId xmlns:a16="http://schemas.microsoft.com/office/drawing/2014/main" id="{86C89D0E-EC07-994C-821A-C4FAC9B97959}"/>
              </a:ext>
            </a:extLst>
          </p:cNvPr>
          <p:cNvGrpSpPr>
            <a:grpSpLocks/>
          </p:cNvGrpSpPr>
          <p:nvPr/>
        </p:nvGrpSpPr>
        <p:grpSpPr bwMode="auto">
          <a:xfrm>
            <a:off x="3272070" y="2403475"/>
            <a:ext cx="700088" cy="398463"/>
            <a:chOff x="1871277" y="1576300"/>
            <a:chExt cx="1128371" cy="437861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7B4391D-CB04-5540-8C10-BFAB80FC81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1DD0E85-19BD-384C-A63E-331F9ACE5DC4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E5821D3-D534-B047-B488-EB0051F3BC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C3BA00D-78FA-6E49-9A83-4CBC9C9C0E3A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FCB69C1B-063E-164F-9875-2CDBDCD47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3 w 3723451"/>
                <a:gd name="T5" fmla="*/ 61322 h 932950"/>
                <a:gd name="T6" fmla="*/ 532082 w 3723451"/>
                <a:gd name="T7" fmla="*/ 0 h 932950"/>
                <a:gd name="T8" fmla="*/ 660135 w 3723451"/>
                <a:gd name="T9" fmla="*/ 24402 h 932950"/>
                <a:gd name="T10" fmla="*/ 564864 w 3723451"/>
                <a:gd name="T11" fmla="*/ 54409 h 932950"/>
                <a:gd name="T12" fmla="*/ 534190 w 3723451"/>
                <a:gd name="T13" fmla="*/ 46319 h 932950"/>
                <a:gd name="T14" fmla="*/ 332753 w 3723451"/>
                <a:gd name="T15" fmla="*/ 109901 h 932950"/>
                <a:gd name="T16" fmla="*/ 126163 w 3723451"/>
                <a:gd name="T17" fmla="*/ 48658 h 932950"/>
                <a:gd name="T18" fmla="*/ 92761 w 3723451"/>
                <a:gd name="T19" fmla="*/ 55267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2D69FFF-CD21-E34C-B8C6-981B92EED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240514 w 1366596"/>
                <a:gd name="T3" fmla="*/ 74139 h 809868"/>
                <a:gd name="T4" fmla="*/ 152244 w 1366596"/>
                <a:gd name="T5" fmla="*/ 95945 h 809868"/>
                <a:gd name="T6" fmla="*/ 810 w 1366596"/>
                <a:gd name="T7" fmla="*/ 50698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DD37A86B-0B98-5C44-BB40-587C53C1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234708 w 1348191"/>
                <a:gd name="T1" fmla="*/ 0 h 791462"/>
                <a:gd name="T2" fmla="*/ 237956 w 1348191"/>
                <a:gd name="T3" fmla="*/ 47141 h 791462"/>
                <a:gd name="T4" fmla="*/ 86087 w 1348191"/>
                <a:gd name="T5" fmla="*/ 97690 h 791462"/>
                <a:gd name="T6" fmla="*/ 0 w 1348191"/>
                <a:gd name="T7" fmla="*/ 75539 h 791462"/>
                <a:gd name="T8" fmla="*/ 234708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F5CC8C4-A619-3C4C-A502-0FDE7CBEFBA7}"/>
                </a:ext>
              </a:extLst>
            </p:cNvPr>
            <p:cNvCxnSpPr>
              <a:cxnSpLocks noChangeShapeType="1"/>
              <a:endCxn id="177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5644503-0FAB-1643-8EDA-49D94376B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114739" name="Group 79">
            <a:extLst>
              <a:ext uri="{FF2B5EF4-FFF2-40B4-BE49-F238E27FC236}">
                <a16:creationId xmlns:a16="http://schemas.microsoft.com/office/drawing/2014/main" id="{3CA2EBE3-FC46-CF4D-B234-2826D1C8C943}"/>
              </a:ext>
            </a:extLst>
          </p:cNvPr>
          <p:cNvGrpSpPr>
            <a:grpSpLocks/>
          </p:cNvGrpSpPr>
          <p:nvPr/>
        </p:nvGrpSpPr>
        <p:grpSpPr bwMode="auto">
          <a:xfrm>
            <a:off x="5486877" y="1853637"/>
            <a:ext cx="1047344" cy="1164200"/>
            <a:chOff x="5440087" y="1742411"/>
            <a:chExt cx="1047344" cy="1163369"/>
          </a:xfrm>
        </p:grpSpPr>
        <p:grpSp>
          <p:nvGrpSpPr>
            <p:cNvPr id="114741" name="Group 950">
              <a:extLst>
                <a:ext uri="{FF2B5EF4-FFF2-40B4-BE49-F238E27FC236}">
                  <a16:creationId xmlns:a16="http://schemas.microsoft.com/office/drawing/2014/main" id="{F29C0B7A-D31B-CA47-935F-E7A1BCD85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8397" y="2273382"/>
              <a:ext cx="350328" cy="632398"/>
              <a:chOff x="4140" y="429"/>
              <a:chExt cx="1425" cy="2396"/>
            </a:xfrm>
          </p:grpSpPr>
          <p:sp>
            <p:nvSpPr>
              <p:cNvPr id="114744" name="Freeform 951">
                <a:extLst>
                  <a:ext uri="{FF2B5EF4-FFF2-40B4-BE49-F238E27FC236}">
                    <a16:creationId xmlns:a16="http://schemas.microsoft.com/office/drawing/2014/main" id="{6C1135B8-742E-124A-95FE-645CB9D00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6 w 354"/>
                  <a:gd name="T3" fmla="*/ 13 h 2742"/>
                  <a:gd name="T4" fmla="*/ 6 w 354"/>
                  <a:gd name="T5" fmla="*/ 99 h 2742"/>
                  <a:gd name="T6" fmla="*/ 0 w 354"/>
                  <a:gd name="T7" fmla="*/ 103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5" name="Rectangle 952">
                <a:extLst>
                  <a:ext uri="{FF2B5EF4-FFF2-40B4-BE49-F238E27FC236}">
                    <a16:creationId xmlns:a16="http://schemas.microsoft.com/office/drawing/2014/main" id="{7333E42B-6F5A-DF48-8A6D-6D58A4F17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46" name="Freeform 953">
                <a:extLst>
                  <a:ext uri="{FF2B5EF4-FFF2-40B4-BE49-F238E27FC236}">
                    <a16:creationId xmlns:a16="http://schemas.microsoft.com/office/drawing/2014/main" id="{48CB5A83-68FD-604E-9233-13D4CD220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4 w 211"/>
                  <a:gd name="T3" fmla="*/ 9 h 2537"/>
                  <a:gd name="T4" fmla="*/ 2 w 211"/>
                  <a:gd name="T5" fmla="*/ 94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7" name="Freeform 954">
                <a:extLst>
                  <a:ext uri="{FF2B5EF4-FFF2-40B4-BE49-F238E27FC236}">
                    <a16:creationId xmlns:a16="http://schemas.microsoft.com/office/drawing/2014/main" id="{5D9835E6-ECE4-DB4E-99D7-2A2EBFECC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6 h 226"/>
                  <a:gd name="T4" fmla="*/ 6 w 328"/>
                  <a:gd name="T5" fmla="*/ 9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8" name="Rectangle 955">
                <a:extLst>
                  <a:ext uri="{FF2B5EF4-FFF2-40B4-BE49-F238E27FC236}">
                    <a16:creationId xmlns:a16="http://schemas.microsoft.com/office/drawing/2014/main" id="{629EDCEE-1F90-0D45-A50B-0A6CBE754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114749" name="Group 956">
                <a:extLst>
                  <a:ext uri="{FF2B5EF4-FFF2-40B4-BE49-F238E27FC236}">
                    <a16:creationId xmlns:a16="http://schemas.microsoft.com/office/drawing/2014/main" id="{90C4099E-8C36-5540-AAD4-63F8B64B4E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74" name="AutoShape 957">
                  <a:extLst>
                    <a:ext uri="{FF2B5EF4-FFF2-40B4-BE49-F238E27FC236}">
                      <a16:creationId xmlns:a16="http://schemas.microsoft.com/office/drawing/2014/main" id="{A2DF4975-4DD0-7440-975F-4596B0688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775" name="AutoShape 958">
                  <a:extLst>
                    <a:ext uri="{FF2B5EF4-FFF2-40B4-BE49-F238E27FC236}">
                      <a16:creationId xmlns:a16="http://schemas.microsoft.com/office/drawing/2014/main" id="{C58533C5-6AE3-244A-B716-F55950397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750" name="Rectangle 959">
                <a:extLst>
                  <a:ext uri="{FF2B5EF4-FFF2-40B4-BE49-F238E27FC236}">
                    <a16:creationId xmlns:a16="http://schemas.microsoft.com/office/drawing/2014/main" id="{728BC375-90CF-4B4D-9A38-CEB73690B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114751" name="Group 960">
                <a:extLst>
                  <a:ext uri="{FF2B5EF4-FFF2-40B4-BE49-F238E27FC236}">
                    <a16:creationId xmlns:a16="http://schemas.microsoft.com/office/drawing/2014/main" id="{E10CC974-4E44-2E4A-8D93-E8D49C2AC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72" name="AutoShape 961">
                  <a:extLst>
                    <a:ext uri="{FF2B5EF4-FFF2-40B4-BE49-F238E27FC236}">
                      <a16:creationId xmlns:a16="http://schemas.microsoft.com/office/drawing/2014/main" id="{F96AC99F-23CF-6D4E-8CEB-CA379916D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773" name="AutoShape 962">
                  <a:extLst>
                    <a:ext uri="{FF2B5EF4-FFF2-40B4-BE49-F238E27FC236}">
                      <a16:creationId xmlns:a16="http://schemas.microsoft.com/office/drawing/2014/main" id="{B5BCE269-A6E1-A046-8014-AD8DB2733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752" name="Rectangle 963">
                <a:extLst>
                  <a:ext uri="{FF2B5EF4-FFF2-40B4-BE49-F238E27FC236}">
                    <a16:creationId xmlns:a16="http://schemas.microsoft.com/office/drawing/2014/main" id="{7A65B2E9-607B-B746-BE30-A2731C897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53" name="Rectangle 964">
                <a:extLst>
                  <a:ext uri="{FF2B5EF4-FFF2-40B4-BE49-F238E27FC236}">
                    <a16:creationId xmlns:a16="http://schemas.microsoft.com/office/drawing/2014/main" id="{0ADA5C19-3078-4F40-8475-033585E1B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grpSp>
            <p:nvGrpSpPr>
              <p:cNvPr id="114754" name="Group 965">
                <a:extLst>
                  <a:ext uri="{FF2B5EF4-FFF2-40B4-BE49-F238E27FC236}">
                    <a16:creationId xmlns:a16="http://schemas.microsoft.com/office/drawing/2014/main" id="{6E871856-FBB9-2048-A467-5C75A562B3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70" name="AutoShape 966">
                  <a:extLst>
                    <a:ext uri="{FF2B5EF4-FFF2-40B4-BE49-F238E27FC236}">
                      <a16:creationId xmlns:a16="http://schemas.microsoft.com/office/drawing/2014/main" id="{C2656E3C-46CA-8B40-87B3-334E6B097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771" name="AutoShape 967">
                  <a:extLst>
                    <a:ext uri="{FF2B5EF4-FFF2-40B4-BE49-F238E27FC236}">
                      <a16:creationId xmlns:a16="http://schemas.microsoft.com/office/drawing/2014/main" id="{3B349F70-B011-3F4B-AA07-5C60E930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755" name="Freeform 968">
                <a:extLst>
                  <a:ext uri="{FF2B5EF4-FFF2-40B4-BE49-F238E27FC236}">
                    <a16:creationId xmlns:a16="http://schemas.microsoft.com/office/drawing/2014/main" id="{E1194589-EAF2-494C-982E-1BA81044B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6 w 328"/>
                  <a:gd name="T3" fmla="*/ 5 h 226"/>
                  <a:gd name="T4" fmla="*/ 6 w 328"/>
                  <a:gd name="T5" fmla="*/ 8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756" name="Group 969">
                <a:extLst>
                  <a:ext uri="{FF2B5EF4-FFF2-40B4-BE49-F238E27FC236}">
                    <a16:creationId xmlns:a16="http://schemas.microsoft.com/office/drawing/2014/main" id="{FAD4C94B-9629-334C-BE4D-7ED49B2B8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8" name="AutoShape 970">
                  <a:extLst>
                    <a:ext uri="{FF2B5EF4-FFF2-40B4-BE49-F238E27FC236}">
                      <a16:creationId xmlns:a16="http://schemas.microsoft.com/office/drawing/2014/main" id="{9A6FB548-F5B7-A242-889E-61A69B1AD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769" name="AutoShape 971">
                  <a:extLst>
                    <a:ext uri="{FF2B5EF4-FFF2-40B4-BE49-F238E27FC236}">
                      <a16:creationId xmlns:a16="http://schemas.microsoft.com/office/drawing/2014/main" id="{3812FCB1-4AF4-BA44-BC58-699D67CDD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4757" name="Rectangle 972">
                <a:extLst>
                  <a:ext uri="{FF2B5EF4-FFF2-40B4-BE49-F238E27FC236}">
                    <a16:creationId xmlns:a16="http://schemas.microsoft.com/office/drawing/2014/main" id="{A5901407-A741-F243-88DC-584F43791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58" name="Freeform 973">
                <a:extLst>
                  <a:ext uri="{FF2B5EF4-FFF2-40B4-BE49-F238E27FC236}">
                    <a16:creationId xmlns:a16="http://schemas.microsoft.com/office/drawing/2014/main" id="{5995CC6E-1845-5E4B-A28E-2EC7B481C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6 w 296"/>
                  <a:gd name="T3" fmla="*/ 5 h 256"/>
                  <a:gd name="T4" fmla="*/ 6 w 296"/>
                  <a:gd name="T5" fmla="*/ 9 h 256"/>
                  <a:gd name="T6" fmla="*/ 0 w 296"/>
                  <a:gd name="T7" fmla="*/ 3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9" name="Freeform 974">
                <a:extLst>
                  <a:ext uri="{FF2B5EF4-FFF2-40B4-BE49-F238E27FC236}">
                    <a16:creationId xmlns:a16="http://schemas.microsoft.com/office/drawing/2014/main" id="{A66194D6-0532-1D4F-A589-649D97C57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6 w 304"/>
                  <a:gd name="T3" fmla="*/ 7 h 288"/>
                  <a:gd name="T4" fmla="*/ 5 w 304"/>
                  <a:gd name="T5" fmla="*/ 11 h 288"/>
                  <a:gd name="T6" fmla="*/ 2 w 304"/>
                  <a:gd name="T7" fmla="*/ 5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60" name="Oval 975">
                <a:extLst>
                  <a:ext uri="{FF2B5EF4-FFF2-40B4-BE49-F238E27FC236}">
                    <a16:creationId xmlns:a16="http://schemas.microsoft.com/office/drawing/2014/main" id="{3C127E25-F825-884C-8EE1-69E6BC58B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61" name="Freeform 976">
                <a:extLst>
                  <a:ext uri="{FF2B5EF4-FFF2-40B4-BE49-F238E27FC236}">
                    <a16:creationId xmlns:a16="http://schemas.microsoft.com/office/drawing/2014/main" id="{414F5B14-043E-0941-8032-13BF76B1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5 h 240"/>
                  <a:gd name="T2" fmla="*/ 2 w 306"/>
                  <a:gd name="T3" fmla="*/ 9 h 240"/>
                  <a:gd name="T4" fmla="*/ 6 w 306"/>
                  <a:gd name="T5" fmla="*/ 5 h 240"/>
                  <a:gd name="T6" fmla="*/ 6 w 306"/>
                  <a:gd name="T7" fmla="*/ 0 h 240"/>
                  <a:gd name="T8" fmla="*/ 0 w 306"/>
                  <a:gd name="T9" fmla="*/ 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62" name="AutoShape 977">
                <a:extLst>
                  <a:ext uri="{FF2B5EF4-FFF2-40B4-BE49-F238E27FC236}">
                    <a16:creationId xmlns:a16="http://schemas.microsoft.com/office/drawing/2014/main" id="{AB4400E7-D824-FB47-8641-D0B594E3C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63" name="AutoShape 978">
                <a:extLst>
                  <a:ext uri="{FF2B5EF4-FFF2-40B4-BE49-F238E27FC236}">
                    <a16:creationId xmlns:a16="http://schemas.microsoft.com/office/drawing/2014/main" id="{CF02C664-BE6A-AA4D-9222-D94B3670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64" name="Oval 979">
                <a:extLst>
                  <a:ext uri="{FF2B5EF4-FFF2-40B4-BE49-F238E27FC236}">
                    <a16:creationId xmlns:a16="http://schemas.microsoft.com/office/drawing/2014/main" id="{78A7CD3C-B0D6-B943-9E2C-EEB8BFDE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65" name="Oval 980">
                <a:extLst>
                  <a:ext uri="{FF2B5EF4-FFF2-40B4-BE49-F238E27FC236}">
                    <a16:creationId xmlns:a16="http://schemas.microsoft.com/office/drawing/2014/main" id="{0DDB9D76-B536-684D-9A98-E080585F8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4766" name="Oval 981">
                <a:extLst>
                  <a:ext uri="{FF2B5EF4-FFF2-40B4-BE49-F238E27FC236}">
                    <a16:creationId xmlns:a16="http://schemas.microsoft.com/office/drawing/2014/main" id="{2D1DF3D7-F627-F34C-A7A9-924808D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  <p:sp>
            <p:nvSpPr>
              <p:cNvPr id="114767" name="Rectangle 982">
                <a:extLst>
                  <a:ext uri="{FF2B5EF4-FFF2-40B4-BE49-F238E27FC236}">
                    <a16:creationId xmlns:a16="http://schemas.microsoft.com/office/drawing/2014/main" id="{84B51871-49DA-A344-AB15-53140989C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4742" name="Picture 4">
              <a:extLst>
                <a:ext uri="{FF2B5EF4-FFF2-40B4-BE49-F238E27FC236}">
                  <a16:creationId xmlns:a16="http://schemas.microsoft.com/office/drawing/2014/main" id="{56DD8B51-8742-6441-ACB1-0B2633AB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7" y="1742411"/>
              <a:ext cx="1039824" cy="309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43" name="TextBox 149">
              <a:extLst>
                <a:ext uri="{FF2B5EF4-FFF2-40B4-BE49-F238E27FC236}">
                  <a16:creationId xmlns:a16="http://schemas.microsoft.com/office/drawing/2014/main" id="{4144D218-60BC-AF41-92A5-263AB8CBC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8972" y="1947149"/>
              <a:ext cx="928459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cs typeface="Arial" panose="020B0604020202020204" pitchFamily="34" charset="0"/>
                </a:rPr>
                <a:t>controller</a:t>
              </a:r>
            </a:p>
            <a:p>
              <a:endParaRPr lang="en-US" altLang="en-US" dirty="0">
                <a:cs typeface="Arial" panose="020B0604020202020204" pitchFamily="34" charset="0"/>
              </a:endParaRPr>
            </a:p>
          </p:txBody>
        </p:sp>
      </p:grpSp>
      <p:sp>
        <p:nvSpPr>
          <p:cNvPr id="114738" name="TextBox 211">
            <a:extLst>
              <a:ext uri="{FF2B5EF4-FFF2-40B4-BE49-F238E27FC236}">
                <a16:creationId xmlns:a16="http://schemas.microsoft.com/office/drawing/2014/main" id="{4A210AAD-DD93-F04D-A18C-25EE6AE69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693" y="940594"/>
            <a:ext cx="2081307" cy="25545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Datagrams from hosts h5 and h6 should be sent to h3 or h4, via s1 and from there to s2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E845B4-D391-9343-AFE6-6EE827D22CD2}"/>
              </a:ext>
            </a:extLst>
          </p:cNvPr>
          <p:cNvCxnSpPr>
            <a:cxnSpLocks/>
          </p:cNvCxnSpPr>
          <p:nvPr/>
        </p:nvCxnSpPr>
        <p:spPr bwMode="auto">
          <a:xfrm>
            <a:off x="3567523" y="2802690"/>
            <a:ext cx="1423" cy="1429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3B04A73-B437-4340-8D18-A3946A82ACA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22205" y="4490947"/>
            <a:ext cx="1399328" cy="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7FBD241-F108-4341-A7E8-F9B3D099E84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21732" y="4644435"/>
            <a:ext cx="152400" cy="2218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732994E-C262-C94E-BD21-555DB49BF447}"/>
              </a:ext>
            </a:extLst>
          </p:cNvPr>
          <p:cNvCxnSpPr>
            <a:cxnSpLocks/>
          </p:cNvCxnSpPr>
          <p:nvPr/>
        </p:nvCxnSpPr>
        <p:spPr bwMode="auto">
          <a:xfrm flipH="1">
            <a:off x="6051647" y="4450976"/>
            <a:ext cx="552586" cy="31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30FEF03F-0891-5B4C-AFCC-7DA51289BECF}"/>
              </a:ext>
            </a:extLst>
          </p:cNvPr>
          <p:cNvSpPr/>
          <p:nvPr/>
        </p:nvSpPr>
        <p:spPr bwMode="auto">
          <a:xfrm rot="16981954">
            <a:off x="2457865" y="2500238"/>
            <a:ext cx="314997" cy="277974"/>
          </a:xfrm>
          <a:prstGeom prst="trapezoid">
            <a:avLst>
              <a:gd name="adj" fmla="val 2643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14F7CD7C-F147-9F4E-A86D-BB1AFEE54C22}"/>
              </a:ext>
            </a:extLst>
          </p:cNvPr>
          <p:cNvSpPr/>
          <p:nvPr/>
        </p:nvSpPr>
        <p:spPr bwMode="auto">
          <a:xfrm rot="16981954">
            <a:off x="3521314" y="1662033"/>
            <a:ext cx="314997" cy="277974"/>
          </a:xfrm>
          <a:prstGeom prst="trapezoid">
            <a:avLst>
              <a:gd name="adj" fmla="val 27193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E05E2559-2010-0741-BFB6-99C0B4C6FF35}"/>
              </a:ext>
            </a:extLst>
          </p:cNvPr>
          <p:cNvSpPr/>
          <p:nvPr/>
        </p:nvSpPr>
        <p:spPr bwMode="auto">
          <a:xfrm rot="16981954">
            <a:off x="5143745" y="4880689"/>
            <a:ext cx="314997" cy="277974"/>
          </a:xfrm>
          <a:prstGeom prst="trapezoid">
            <a:avLst>
              <a:gd name="adj" fmla="val 2643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972AACD-1093-6D41-8B75-7E1C959D96C7}"/>
              </a:ext>
            </a:extLst>
          </p:cNvPr>
          <p:cNvSpPr/>
          <p:nvPr/>
        </p:nvSpPr>
        <p:spPr bwMode="auto">
          <a:xfrm rot="16981954">
            <a:off x="6625596" y="4261564"/>
            <a:ext cx="314997" cy="277974"/>
          </a:xfrm>
          <a:prstGeom prst="trapezoid">
            <a:avLst>
              <a:gd name="adj" fmla="val 27193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A736F4-FAB9-5A4B-94E7-799B3220E8E3}"/>
              </a:ext>
            </a:extLst>
          </p:cNvPr>
          <p:cNvCxnSpPr>
            <a:cxnSpLocks/>
            <a:stCxn id="175" idx="2"/>
          </p:cNvCxnSpPr>
          <p:nvPr/>
        </p:nvCxnSpPr>
        <p:spPr bwMode="auto">
          <a:xfrm flipH="1">
            <a:off x="2799088" y="2656681"/>
            <a:ext cx="474570" cy="5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29BD734-171E-F644-896B-993565032046}"/>
              </a:ext>
            </a:extLst>
          </p:cNvPr>
          <p:cNvCxnSpPr>
            <a:cxnSpLocks/>
          </p:cNvCxnSpPr>
          <p:nvPr/>
        </p:nvCxnSpPr>
        <p:spPr bwMode="auto">
          <a:xfrm flipV="1">
            <a:off x="3653070" y="2157725"/>
            <a:ext cx="0" cy="2457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673A57E-6627-E54A-843C-5405A41536A9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193" name="Picture 192" descr="Screen Shot 2015-04-08 at 10.38.40 AM.png">
              <a:extLst>
                <a:ext uri="{FF2B5EF4-FFF2-40B4-BE49-F238E27FC236}">
                  <a16:creationId xmlns:a16="http://schemas.microsoft.com/office/drawing/2014/main" id="{7E5E7087-95B1-914E-9BDC-52ACF2159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194" name="Picture 193" descr="Screen Shot 2015-04-08 at 10.42.03 AM.png">
              <a:extLst>
                <a:ext uri="{FF2B5EF4-FFF2-40B4-BE49-F238E27FC236}">
                  <a16:creationId xmlns:a16="http://schemas.microsoft.com/office/drawing/2014/main" id="{07FFABF1-0890-5248-A061-0F7C2D53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95" name="Rectangle 2">
            <a:extLst>
              <a:ext uri="{FF2B5EF4-FFF2-40B4-BE49-F238E27FC236}">
                <a16:creationId xmlns:a16="http://schemas.microsoft.com/office/drawing/2014/main" id="{5B3BF17A-17B1-E740-90C9-6A9AB2F2A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167" y="8979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OpenFlow: Flow Table Entries</a:t>
            </a:r>
          </a:p>
        </p:txBody>
      </p:sp>
      <p:sp>
        <p:nvSpPr>
          <p:cNvPr id="196" name="Rectangle 2">
            <a:extLst>
              <a:ext uri="{FF2B5EF4-FFF2-40B4-BE49-F238E27FC236}">
                <a16:creationId xmlns:a16="http://schemas.microsoft.com/office/drawing/2014/main" id="{C1EAA1AD-3DA6-254D-B7E9-33E4BF534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013" y="903959"/>
            <a:ext cx="7194986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00B0F0"/>
                </a:solidFill>
                <a:latin typeface="Arial"/>
                <a:ea typeface="ＭＳ Ｐゴシック" pitchFamily="34" charset="-128"/>
                <a:cs typeface="Arial"/>
              </a:rPr>
              <a:t>Examples 3</a:t>
            </a:r>
          </a:p>
        </p:txBody>
      </p:sp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6ADB23B7-FDD1-594E-A979-FC8D82B489E8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814" y="6503794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142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6" grpId="0" animBg="1"/>
      <p:bldP spid="187" grpId="0" animBg="1"/>
      <p:bldP spid="1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56359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Network-layer service model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4FBF14F-DE77-E447-8427-3CD22536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61" y="2166058"/>
            <a:ext cx="1212255" cy="29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Network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Architecture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Internet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ATM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ATM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Internet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algn="r" defTabSz="685800" eaLnBrk="1" fontAlgn="auto" hangingPunct="1"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Internet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4AA65A7D-5684-5446-97C1-4142D3B3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068" y="2177682"/>
            <a:ext cx="1984139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Service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Model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best effort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Constant Bit Rate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Available Bit Rate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 err="1">
                <a:solidFill>
                  <a:prstClr val="black"/>
                </a:solidFill>
              </a:rPr>
              <a:t>Intserv</a:t>
            </a:r>
            <a:r>
              <a:rPr lang="en-US" altLang="en-US" sz="1500" dirty="0">
                <a:solidFill>
                  <a:prstClr val="black"/>
                </a:solidFill>
              </a:rPr>
              <a:t> Guaranteed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prstClr val="black"/>
                </a:solidFill>
              </a:rPr>
              <a:t>(RFC 1633</a:t>
            </a:r>
            <a:r>
              <a:rPr lang="en-US" altLang="en-US" sz="1500" dirty="0">
                <a:solidFill>
                  <a:prstClr val="black"/>
                </a:solidFill>
              </a:rPr>
              <a:t>)</a:t>
            </a:r>
          </a:p>
          <a:p>
            <a:pPr defTabSz="685800" eaLnBrk="1" fontAlgn="auto" hangingPunct="1"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1500" dirty="0" err="1">
                <a:solidFill>
                  <a:prstClr val="black"/>
                </a:solidFill>
              </a:rPr>
              <a:t>Diffserv</a:t>
            </a:r>
            <a:r>
              <a:rPr lang="en-US" altLang="en-US" sz="1500" dirty="0">
                <a:solidFill>
                  <a:prstClr val="black"/>
                </a:solidFill>
              </a:rPr>
              <a:t>  </a:t>
            </a:r>
            <a:r>
              <a:rPr lang="en-US" altLang="en-US" sz="1200" dirty="0">
                <a:solidFill>
                  <a:prstClr val="black"/>
                </a:solidFill>
              </a:rPr>
              <a:t>(RFC 2475</a:t>
            </a:r>
            <a:r>
              <a:rPr lang="en-US" altLang="en-US" sz="1500" dirty="0">
                <a:solidFill>
                  <a:prstClr val="black"/>
                </a:solidFill>
              </a:rPr>
              <a:t>) 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C34DAB8-6802-8B4D-80C7-80C914B6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444" y="2410761"/>
            <a:ext cx="1603323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Bandwidth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none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Constant rate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Guaranteed min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possible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2C01AE2-D81C-9142-9900-6735E4EC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776" y="2410761"/>
            <a:ext cx="881973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Loss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possibly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215F45F4-0755-7644-85E6-6394DB1A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87" y="2417905"/>
            <a:ext cx="881973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Order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possibly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1E1E123-2FC9-9A4C-AB30-DF20C3EA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693" y="2417905"/>
            <a:ext cx="756233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Timing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yes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50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no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3EFDF3E-E1B2-6442-9107-4885BC9E5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975" y="2790571"/>
            <a:ext cx="72173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32B4DD15-8EEC-9B42-A7A0-C871C28FD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037" y="3265207"/>
            <a:ext cx="72173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0C2B32CB-160C-1949-B26F-AEE112AAA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00" y="3728219"/>
            <a:ext cx="72173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E012B3C4-5F72-A141-A441-ADA6CA97A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163" y="4191230"/>
            <a:ext cx="72173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BF483ABF-DBE0-BF4B-94C9-E7D0F188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849" y="4770479"/>
            <a:ext cx="72173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539A4-4744-8842-8ED2-36EF0B5DAA55}"/>
              </a:ext>
            </a:extLst>
          </p:cNvPr>
          <p:cNvSpPr/>
          <p:nvPr/>
        </p:nvSpPr>
        <p:spPr>
          <a:xfrm>
            <a:off x="616058" y="3177262"/>
            <a:ext cx="7590295" cy="21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B1FE5F6C-026F-0544-9F5F-295E95B4F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86940" y="2363076"/>
            <a:ext cx="402181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77822C-9D57-814F-877A-2273D1202ED7}"/>
              </a:ext>
            </a:extLst>
          </p:cNvPr>
          <p:cNvGrpSpPr/>
          <p:nvPr/>
        </p:nvGrpSpPr>
        <p:grpSpPr>
          <a:xfrm>
            <a:off x="1394848" y="3437718"/>
            <a:ext cx="6079210" cy="1917916"/>
            <a:chOff x="852407" y="3270142"/>
            <a:chExt cx="8105613" cy="25572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8EFD12-C61D-5143-AE81-9D893932CA81}"/>
                </a:ext>
              </a:extLst>
            </p:cNvPr>
            <p:cNvSpPr txBox="1"/>
            <p:nvPr/>
          </p:nvSpPr>
          <p:spPr>
            <a:xfrm>
              <a:off x="1175287" y="3794501"/>
              <a:ext cx="7419382" cy="184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srgbClr val="0013A3"/>
                  </a:solidFill>
                  <a:latin typeface="Calibri" panose="020F0502020204030204"/>
                  <a:ea typeface="+mn-ea"/>
                </a:rPr>
                <a:t>No</a:t>
              </a: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 guarantees on</a:t>
              </a: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: </a:t>
              </a:r>
            </a:p>
            <a:p>
              <a:pPr marL="650081" lvl="1" indent="-307181" defTabSz="685800" eaLnBrk="1" fontAlgn="auto" hangingPunct="1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successful</a:t>
              </a: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 </a:t>
              </a: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datagram delivery to destination</a:t>
              </a:r>
            </a:p>
            <a:p>
              <a:pPr marL="650081" lvl="1" indent="-307181" defTabSz="685800" eaLnBrk="1" fontAlgn="auto" hangingPunct="1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timing or order of delivery</a:t>
              </a:r>
            </a:p>
            <a:p>
              <a:pPr marL="650081" lvl="1" indent="-307181" defTabSz="685800" eaLnBrk="1" fontAlgn="auto" hangingPunct="1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bandwidth available to end-end flow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D0C32C-957E-6540-8CA6-963771BBE837}"/>
                </a:ext>
              </a:extLst>
            </p:cNvPr>
            <p:cNvSpPr/>
            <p:nvPr/>
          </p:nvSpPr>
          <p:spPr>
            <a:xfrm>
              <a:off x="852407" y="3502617"/>
              <a:ext cx="8105613" cy="232474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1B64E3-F240-2E4A-9BB4-1C9FDFBB21EA}"/>
                </a:ext>
              </a:extLst>
            </p:cNvPr>
            <p:cNvSpPr txBox="1"/>
            <p:nvPr/>
          </p:nvSpPr>
          <p:spPr>
            <a:xfrm>
              <a:off x="1100380" y="3270142"/>
              <a:ext cx="5543826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Internet  “best effort” service model</a:t>
              </a:r>
            </a:p>
          </p:txBody>
        </p:sp>
      </p:grpSp>
      <p:sp>
        <p:nvSpPr>
          <p:cNvPr id="29" name="Text Box 15">
            <a:extLst>
              <a:ext uri="{FF2B5EF4-FFF2-40B4-BE49-F238E27FC236}">
                <a16:creationId xmlns:a16="http://schemas.microsoft.com/office/drawing/2014/main" id="{9BD70DA9-3274-304C-A354-2FF885CD2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43" y="2032365"/>
            <a:ext cx="347883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Qu</a:t>
            </a:r>
            <a:r>
              <a:rPr lang="en-US" altLang="en-US" sz="1500" dirty="0" err="1">
                <a:solidFill>
                  <a:prstClr val="black"/>
                </a:solidFill>
              </a:rPr>
              <a:t>ality</a:t>
            </a:r>
            <a:r>
              <a:rPr lang="en-US" altLang="en-US" sz="1500" dirty="0">
                <a:solidFill>
                  <a:prstClr val="black"/>
                </a:solidFill>
              </a:rPr>
              <a:t> of Service (QoS) Guarantees ?</a:t>
            </a:r>
            <a:endParaRPr lang="en-US" altLang="en-US" sz="1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CC41D844-4BFF-004B-B364-1106DEFC8A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8" descr="underline_base">
            <a:extLst>
              <a:ext uri="{FF2B5EF4-FFF2-40B4-BE49-F238E27FC236}">
                <a16:creationId xmlns:a16="http://schemas.microsoft.com/office/drawing/2014/main" id="{0B668F0E-2858-064E-83B9-22C58C22026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957263"/>
            <a:ext cx="70246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06F34278-F49E-3845-8EDD-02FFB9FD4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1300"/>
            <a:ext cx="7772400" cy="9747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Network layer service models: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48132" name="Text Box 3">
            <a:extLst>
              <a:ext uri="{FF2B5EF4-FFF2-40B4-BE49-F238E27FC236}">
                <a16:creationId xmlns:a16="http://schemas.microsoft.com/office/drawing/2014/main" id="{211E4242-3DA1-D745-A628-528F9D76C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/>
              <a:t>Network</a:t>
            </a:r>
          </a:p>
          <a:p>
            <a:pPr algn="r"/>
            <a:r>
              <a:rPr lang="en-US" altLang="en-US" sz="2000"/>
              <a:t>Architecture</a:t>
            </a:r>
          </a:p>
          <a:p>
            <a:pPr algn="r"/>
            <a:endParaRPr lang="en-US" altLang="en-US" sz="2000"/>
          </a:p>
          <a:p>
            <a:pPr algn="r"/>
            <a:r>
              <a:rPr lang="en-US" altLang="en-US" sz="2000"/>
              <a:t>Internet</a:t>
            </a:r>
          </a:p>
          <a:p>
            <a:pPr algn="r"/>
            <a:endParaRPr lang="en-US" altLang="en-US" sz="2000"/>
          </a:p>
          <a:p>
            <a:pPr algn="r"/>
            <a:r>
              <a:rPr lang="en-US" altLang="en-US" sz="2000"/>
              <a:t>ATM</a:t>
            </a:r>
          </a:p>
          <a:p>
            <a:pPr algn="r"/>
            <a:endParaRPr lang="en-US" altLang="en-US" sz="2000"/>
          </a:p>
          <a:p>
            <a:pPr algn="r"/>
            <a:r>
              <a:rPr lang="en-US" altLang="en-US" sz="2000"/>
              <a:t>ATM</a:t>
            </a:r>
          </a:p>
          <a:p>
            <a:pPr algn="r"/>
            <a:endParaRPr lang="en-US" altLang="en-US" sz="2000"/>
          </a:p>
          <a:p>
            <a:pPr algn="r"/>
            <a:r>
              <a:rPr lang="en-US" altLang="en-US" sz="2000"/>
              <a:t>ATM</a:t>
            </a:r>
          </a:p>
          <a:p>
            <a:pPr algn="r"/>
            <a:endParaRPr lang="en-US" altLang="en-US" sz="2000"/>
          </a:p>
          <a:p>
            <a:pPr algn="r"/>
            <a:r>
              <a:rPr lang="en-US" altLang="en-US" sz="2000"/>
              <a:t>ATM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3" name="Text Box 4">
            <a:extLst>
              <a:ext uri="{FF2B5EF4-FFF2-40B4-BE49-F238E27FC236}">
                <a16:creationId xmlns:a16="http://schemas.microsoft.com/office/drawing/2014/main" id="{67869639-51DB-DD48-A2AA-2B3377125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Service</a:t>
            </a:r>
          </a:p>
          <a:p>
            <a:r>
              <a:rPr lang="en-US" altLang="en-US" sz="2000"/>
              <a:t>Model</a:t>
            </a:r>
          </a:p>
          <a:p>
            <a:endParaRPr lang="en-US" altLang="en-US" sz="2000"/>
          </a:p>
          <a:p>
            <a:r>
              <a:rPr lang="en-US" altLang="en-US" sz="2000"/>
              <a:t>best effort</a:t>
            </a:r>
          </a:p>
          <a:p>
            <a:endParaRPr lang="en-US" altLang="en-US" sz="2000"/>
          </a:p>
          <a:p>
            <a:r>
              <a:rPr lang="en-US" altLang="en-US" sz="2000"/>
              <a:t>CBR</a:t>
            </a:r>
          </a:p>
          <a:p>
            <a:endParaRPr lang="en-US" altLang="en-US" sz="2000"/>
          </a:p>
          <a:p>
            <a:r>
              <a:rPr lang="en-US" altLang="en-US" sz="2000"/>
              <a:t>VBR</a:t>
            </a:r>
          </a:p>
          <a:p>
            <a:endParaRPr lang="en-US" altLang="en-US" sz="2000"/>
          </a:p>
          <a:p>
            <a:r>
              <a:rPr lang="en-US" altLang="en-US" sz="2000"/>
              <a:t>ABR</a:t>
            </a:r>
          </a:p>
          <a:p>
            <a:endParaRPr lang="en-US" altLang="en-US" sz="2000"/>
          </a:p>
          <a:p>
            <a:r>
              <a:rPr lang="en-US" altLang="en-US" sz="2000"/>
              <a:t>UBR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4" name="Text Box 5">
            <a:extLst>
              <a:ext uri="{FF2B5EF4-FFF2-40B4-BE49-F238E27FC236}">
                <a16:creationId xmlns:a16="http://schemas.microsoft.com/office/drawing/2014/main" id="{187B837E-761D-C242-A601-3CB2F9E7C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Bandwidth</a:t>
            </a:r>
          </a:p>
          <a:p>
            <a:endParaRPr lang="en-US" altLang="en-US" sz="2000"/>
          </a:p>
          <a:p>
            <a:r>
              <a:rPr lang="en-US" altLang="en-US" sz="2000"/>
              <a:t>none</a:t>
            </a:r>
          </a:p>
          <a:p>
            <a:endParaRPr lang="en-US" altLang="en-US" sz="2000"/>
          </a:p>
          <a:p>
            <a:r>
              <a:rPr lang="en-US" altLang="en-US" sz="2000"/>
              <a:t>constant</a:t>
            </a:r>
          </a:p>
          <a:p>
            <a:r>
              <a:rPr lang="en-US" altLang="en-US" sz="2000"/>
              <a:t>rate</a:t>
            </a:r>
          </a:p>
          <a:p>
            <a:r>
              <a:rPr lang="en-US" altLang="en-US" sz="2000"/>
              <a:t>guaranteed</a:t>
            </a:r>
          </a:p>
          <a:p>
            <a:r>
              <a:rPr lang="en-US" altLang="en-US" sz="2000"/>
              <a:t>rate</a:t>
            </a:r>
          </a:p>
          <a:p>
            <a:r>
              <a:rPr lang="en-US" altLang="en-US" sz="2000"/>
              <a:t>guaranteed </a:t>
            </a:r>
          </a:p>
          <a:p>
            <a:r>
              <a:rPr lang="en-US" altLang="en-US" sz="2000"/>
              <a:t>minimum</a:t>
            </a:r>
          </a:p>
          <a:p>
            <a:r>
              <a:rPr lang="en-US" altLang="en-US" sz="2000"/>
              <a:t>none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5" name="Text Box 11">
            <a:extLst>
              <a:ext uri="{FF2B5EF4-FFF2-40B4-BE49-F238E27FC236}">
                <a16:creationId xmlns:a16="http://schemas.microsoft.com/office/drawing/2014/main" id="{F42B5C7E-3135-7940-9688-3A412EB97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Loss</a:t>
            </a:r>
          </a:p>
          <a:p>
            <a:endParaRPr lang="en-US" altLang="en-US" sz="2000" dirty="0"/>
          </a:p>
          <a:p>
            <a:r>
              <a:rPr lang="en-US" altLang="en-US" sz="2000" dirty="0"/>
              <a:t>no</a:t>
            </a:r>
          </a:p>
          <a:p>
            <a:endParaRPr lang="en-US" altLang="en-US" sz="2000" dirty="0"/>
          </a:p>
          <a:p>
            <a:r>
              <a:rPr lang="en-US" altLang="en-US" sz="2000" dirty="0"/>
              <a:t>yes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yes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no</a:t>
            </a:r>
          </a:p>
          <a:p>
            <a:endParaRPr lang="en-US" altLang="en-US" sz="2000" dirty="0"/>
          </a:p>
          <a:p>
            <a:r>
              <a:rPr lang="en-US" altLang="en-US" sz="2000" dirty="0"/>
              <a:t>no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8136" name="Text Box 12">
            <a:extLst>
              <a:ext uri="{FF2B5EF4-FFF2-40B4-BE49-F238E27FC236}">
                <a16:creationId xmlns:a16="http://schemas.microsoft.com/office/drawing/2014/main" id="{43FB1A1C-03AF-674E-A974-8E04F026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Order</a:t>
            </a:r>
          </a:p>
          <a:p>
            <a:endParaRPr lang="en-US" altLang="en-US" sz="2000"/>
          </a:p>
          <a:p>
            <a:r>
              <a:rPr lang="en-US" altLang="en-US" sz="2000"/>
              <a:t>no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7" name="Text Box 13">
            <a:extLst>
              <a:ext uri="{FF2B5EF4-FFF2-40B4-BE49-F238E27FC236}">
                <a16:creationId xmlns:a16="http://schemas.microsoft.com/office/drawing/2014/main" id="{D556380E-EBF4-4D40-8BFD-755AD5803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Timing</a:t>
            </a:r>
          </a:p>
          <a:p>
            <a:endParaRPr lang="en-US" altLang="en-US" sz="2000"/>
          </a:p>
          <a:p>
            <a:r>
              <a:rPr lang="en-US" altLang="en-US" sz="2000"/>
              <a:t>no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no</a:t>
            </a:r>
          </a:p>
          <a:p>
            <a:endParaRPr lang="en-US" altLang="en-US" sz="2000"/>
          </a:p>
          <a:p>
            <a:r>
              <a:rPr lang="en-US" altLang="en-US" sz="2000"/>
              <a:t>no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8" name="Text Box 14">
            <a:extLst>
              <a:ext uri="{FF2B5EF4-FFF2-40B4-BE49-F238E27FC236}">
                <a16:creationId xmlns:a16="http://schemas.microsoft.com/office/drawing/2014/main" id="{5C46AC92-4B0D-7A4E-B069-8C336D25A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1525588"/>
            <a:ext cx="148113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Congestion</a:t>
            </a:r>
          </a:p>
          <a:p>
            <a:r>
              <a:rPr lang="en-US" altLang="en-US" sz="2000"/>
              <a:t>feedback</a:t>
            </a:r>
          </a:p>
          <a:p>
            <a:endParaRPr lang="en-US" altLang="en-US" sz="2000"/>
          </a:p>
          <a:p>
            <a:r>
              <a:rPr lang="en-US" altLang="en-US" sz="2000"/>
              <a:t>no (inferred</a:t>
            </a:r>
          </a:p>
          <a:p>
            <a:r>
              <a:rPr lang="en-US" altLang="en-US" sz="2000"/>
              <a:t>via loss)</a:t>
            </a:r>
          </a:p>
          <a:p>
            <a:r>
              <a:rPr lang="en-US" altLang="en-US" sz="2000"/>
              <a:t>no</a:t>
            </a:r>
          </a:p>
          <a:p>
            <a:r>
              <a:rPr lang="en-US" altLang="en-US" sz="2000"/>
              <a:t>congestion</a:t>
            </a:r>
          </a:p>
          <a:p>
            <a:r>
              <a:rPr lang="en-US" altLang="en-US" sz="2000"/>
              <a:t>no</a:t>
            </a:r>
          </a:p>
          <a:p>
            <a:r>
              <a:rPr lang="en-US" altLang="en-US" sz="2000"/>
              <a:t>congestion</a:t>
            </a:r>
          </a:p>
          <a:p>
            <a:r>
              <a:rPr lang="en-US" altLang="en-US" sz="2000"/>
              <a:t>yes</a:t>
            </a:r>
          </a:p>
          <a:p>
            <a:endParaRPr lang="en-US" altLang="en-US" sz="2000"/>
          </a:p>
          <a:p>
            <a:r>
              <a:rPr lang="en-US" altLang="en-US" sz="2000"/>
              <a:t>no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39" name="Text Box 15">
            <a:extLst>
              <a:ext uri="{FF2B5EF4-FFF2-40B4-BE49-F238E27FC236}">
                <a16:creationId xmlns:a16="http://schemas.microsoft.com/office/drawing/2014/main" id="{C5B76967-9A30-5341-8208-43CF2F087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Guarantees 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40" name="Line 16">
            <a:extLst>
              <a:ext uri="{FF2B5EF4-FFF2-40B4-BE49-F238E27FC236}">
                <a16:creationId xmlns:a16="http://schemas.microsoft.com/office/drawing/2014/main" id="{E8B94269-D605-0D45-BDCF-E3945401DF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Line 19">
            <a:extLst>
              <a:ext uri="{FF2B5EF4-FFF2-40B4-BE49-F238E27FC236}">
                <a16:creationId xmlns:a16="http://schemas.microsoft.com/office/drawing/2014/main" id="{C53CEE0A-B47C-7241-8927-821F13164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113" y="2308225"/>
            <a:ext cx="7985125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2" name="Line 25">
            <a:extLst>
              <a:ext uri="{FF2B5EF4-FFF2-40B4-BE49-F238E27FC236}">
                <a16:creationId xmlns:a16="http://schemas.microsoft.com/office/drawing/2014/main" id="{304F3901-D9E1-D44F-9215-540E711D6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875" y="3098800"/>
            <a:ext cx="7437438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3" name="Line 26">
            <a:extLst>
              <a:ext uri="{FF2B5EF4-FFF2-40B4-BE49-F238E27FC236}">
                <a16:creationId xmlns:a16="http://schemas.microsoft.com/office/drawing/2014/main" id="{9EB797E1-AF70-0641-9052-F64DA0CCC6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700" y="3708400"/>
            <a:ext cx="7437438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4" name="Line 27">
            <a:extLst>
              <a:ext uri="{FF2B5EF4-FFF2-40B4-BE49-F238E27FC236}">
                <a16:creationId xmlns:a16="http://schemas.microsoft.com/office/drawing/2014/main" id="{DECC1498-E2A8-B946-BF07-141080AB4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525" y="4329113"/>
            <a:ext cx="7437438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5" name="Line 28">
            <a:extLst>
              <a:ext uri="{FF2B5EF4-FFF2-40B4-BE49-F238E27FC236}">
                <a16:creationId xmlns:a16="http://schemas.microsoft.com/office/drawing/2014/main" id="{FB7A7DC3-F5EC-2D4E-8C8D-22C40FC4088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463" y="4905375"/>
            <a:ext cx="7437437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Slide Number Placeholder 5">
            <a:extLst>
              <a:ext uri="{FF2B5EF4-FFF2-40B4-BE49-F238E27FC236}">
                <a16:creationId xmlns:a16="http://schemas.microsoft.com/office/drawing/2014/main" id="{1ED6FF59-07F7-9B48-B14E-A4F512F8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114B94CB-24C4-A944-BA3D-7B6783467892}" type="slidenum">
              <a:rPr lang="en-US" altLang="en-US">
                <a:latin typeface="Tahoma" panose="020B0604030504040204" pitchFamily="34" charset="0"/>
              </a:rPr>
              <a:pPr/>
              <a:t>16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8147" name="Footer Placeholder 2">
            <a:extLst>
              <a:ext uri="{FF2B5EF4-FFF2-40B4-BE49-F238E27FC236}">
                <a16:creationId xmlns:a16="http://schemas.microsoft.com/office/drawing/2014/main" id="{B3B5CE25-0B1B-134C-98F3-FBC871A4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7850" y="5551488"/>
            <a:ext cx="8197850" cy="83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/>
              <a:t>Asynchronous Transfer Mode (ATM)  - Network Architecture</a:t>
            </a:r>
          </a:p>
          <a:p>
            <a:pPr>
              <a:defRPr/>
            </a:pPr>
            <a:r>
              <a:rPr lang="en-US" sz="1600" dirty="0"/>
              <a:t>CBR: Constant Bit Rate, VBR=Variable Bit Rate, ABR=Available Bit Rate, UBR= Unspecified Bit Rate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underline_base">
            <a:extLst>
              <a:ext uri="{FF2B5EF4-FFF2-40B4-BE49-F238E27FC236}">
                <a16:creationId xmlns:a16="http://schemas.microsoft.com/office/drawing/2014/main" id="{8675AC14-62E5-264F-82E6-FC7DDB6EB0A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>
            <a:extLst>
              <a:ext uri="{FF2B5EF4-FFF2-40B4-BE49-F238E27FC236}">
                <a16:creationId xmlns:a16="http://schemas.microsoft.com/office/drawing/2014/main" id="{2F9AF0CF-B4F2-6641-A303-7C010038D3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6275173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 input ports, switching, output ports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IPv4 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network address translation (NAT)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IPv6</a:t>
            </a:r>
          </a:p>
          <a:p>
            <a:pPr marL="0" indent="0">
              <a:buNone/>
            </a:pPr>
            <a:r>
              <a:rPr lang="en-MY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49157" name="Rectangle 2">
            <a:extLst>
              <a:ext uri="{FF2B5EF4-FFF2-40B4-BE49-F238E27FC236}">
                <a16:creationId xmlns:a16="http://schemas.microsoft.com/office/drawing/2014/main" id="{E6C6AB28-3059-BB47-8C48-B50CF1C1F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49158" name="Slide Number Placeholder 5">
            <a:extLst>
              <a:ext uri="{FF2B5EF4-FFF2-40B4-BE49-F238E27FC236}">
                <a16:creationId xmlns:a16="http://schemas.microsoft.com/office/drawing/2014/main" id="{43B6E5EA-3C2C-ED4C-ADD7-B3BA8498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478443A4-9482-2948-8D68-86BF9A37C25A}" type="slidenum">
              <a:rPr lang="en-US" altLang="en-US">
                <a:latin typeface="Tahoma" panose="020B0604030504040204" pitchFamily="34" charset="0"/>
              </a:rPr>
              <a:pPr/>
              <a:t>17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9159" name="Footer Placeholder 2">
            <a:extLst>
              <a:ext uri="{FF2B5EF4-FFF2-40B4-BE49-F238E27FC236}">
                <a16:creationId xmlns:a16="http://schemas.microsoft.com/office/drawing/2014/main" id="{B9E750F0-DC55-534A-B5D6-861DFD62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0130A066-0088-3A43-B7CE-FD6D296D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89B0ADB-ACA8-074F-ADE4-5EAA5199D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Router architecture overview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0191" name="Picture 63" descr="underline_base">
            <a:extLst>
              <a:ext uri="{FF2B5EF4-FFF2-40B4-BE49-F238E27FC236}">
                <a16:creationId xmlns:a16="http://schemas.microsoft.com/office/drawing/2014/main" id="{3AB8CD8B-48E9-9142-BCC0-E39F1EF5E44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842963"/>
            <a:ext cx="63531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6" name="Freeform 11">
            <a:extLst>
              <a:ext uri="{FF2B5EF4-FFF2-40B4-BE49-F238E27FC236}">
                <a16:creationId xmlns:a16="http://schemas.microsoft.com/office/drawing/2014/main" id="{23BB3069-1DA3-8C43-A55D-D56BAF2E69A4}"/>
              </a:ext>
            </a:extLst>
          </p:cNvPr>
          <p:cNvSpPr>
            <a:spLocks/>
          </p:cNvSpPr>
          <p:nvPr/>
        </p:nvSpPr>
        <p:spPr bwMode="auto">
          <a:xfrm>
            <a:off x="-144463" y="647700"/>
            <a:ext cx="8802688" cy="2197100"/>
          </a:xfrm>
          <a:custGeom>
            <a:avLst/>
            <a:gdLst>
              <a:gd name="T0" fmla="*/ 8251758 w 8802811"/>
              <a:gd name="T1" fmla="*/ 0 h 2197979"/>
              <a:gd name="T2" fmla="*/ 8288385 w 8802811"/>
              <a:gd name="T3" fmla="*/ 352284 h 2197979"/>
              <a:gd name="T4" fmla="*/ 8300597 w 8802811"/>
              <a:gd name="T5" fmla="*/ 983961 h 2197979"/>
              <a:gd name="T6" fmla="*/ 8312809 w 8802811"/>
              <a:gd name="T7" fmla="*/ 1202620 h 2197979"/>
              <a:gd name="T8" fmla="*/ 8337225 w 8802811"/>
              <a:gd name="T9" fmla="*/ 1372688 h 2197979"/>
              <a:gd name="T10" fmla="*/ 8312809 w 8802811"/>
              <a:gd name="T11" fmla="*/ 1299800 h 2197979"/>
              <a:gd name="T12" fmla="*/ 8300597 w 8802811"/>
              <a:gd name="T13" fmla="*/ 1214767 h 2197979"/>
              <a:gd name="T14" fmla="*/ 8288385 w 8802811"/>
              <a:gd name="T15" fmla="*/ 1166179 h 2197979"/>
              <a:gd name="T16" fmla="*/ 8251758 w 8802811"/>
              <a:gd name="T17" fmla="*/ 983961 h 2197979"/>
              <a:gd name="T18" fmla="*/ 8239546 w 8802811"/>
              <a:gd name="T19" fmla="*/ 850337 h 2197979"/>
              <a:gd name="T20" fmla="*/ 8215118 w 8802811"/>
              <a:gd name="T21" fmla="*/ 680270 h 2197979"/>
              <a:gd name="T22" fmla="*/ 8202906 w 8802811"/>
              <a:gd name="T23" fmla="*/ 546646 h 2197979"/>
              <a:gd name="T24" fmla="*/ 8178491 w 8802811"/>
              <a:gd name="T25" fmla="*/ 546646 h 2197979"/>
              <a:gd name="T26" fmla="*/ 8178491 w 8802811"/>
              <a:gd name="T27" fmla="*/ 546646 h 2197979"/>
              <a:gd name="T28" fmla="*/ 8410478 w 8802811"/>
              <a:gd name="T29" fmla="*/ 619530 h 2197979"/>
              <a:gd name="T30" fmla="*/ 8471533 w 8802811"/>
              <a:gd name="T31" fmla="*/ 680270 h 2197979"/>
              <a:gd name="T32" fmla="*/ 8557003 w 8802811"/>
              <a:gd name="T33" fmla="*/ 789598 h 2197979"/>
              <a:gd name="T34" fmla="*/ 8581427 w 8802811"/>
              <a:gd name="T35" fmla="*/ 862485 h 2197979"/>
              <a:gd name="T36" fmla="*/ 8618067 w 8802811"/>
              <a:gd name="T37" fmla="*/ 947518 h 2197979"/>
              <a:gd name="T38" fmla="*/ 8691330 w 8802811"/>
              <a:gd name="T39" fmla="*/ 1178325 h 2197979"/>
              <a:gd name="T40" fmla="*/ 8703529 w 8802811"/>
              <a:gd name="T41" fmla="*/ 1251212 h 2197979"/>
              <a:gd name="T42" fmla="*/ 8715745 w 8802811"/>
              <a:gd name="T43" fmla="*/ 1336245 h 2197979"/>
              <a:gd name="T44" fmla="*/ 8740169 w 8802811"/>
              <a:gd name="T45" fmla="*/ 1396982 h 2197979"/>
              <a:gd name="T46" fmla="*/ 8801224 w 8802811"/>
              <a:gd name="T47" fmla="*/ 1396982 h 2197979"/>
              <a:gd name="T48" fmla="*/ 8801224 w 8802811"/>
              <a:gd name="T49" fmla="*/ 1396982 h 2197979"/>
              <a:gd name="T50" fmla="*/ 8789008 w 8802811"/>
              <a:gd name="T51" fmla="*/ 1664232 h 2197979"/>
              <a:gd name="T52" fmla="*/ 8789008 w 8802811"/>
              <a:gd name="T53" fmla="*/ 1664232 h 2197979"/>
              <a:gd name="T54" fmla="*/ 8703529 w 8802811"/>
              <a:gd name="T55" fmla="*/ 1567051 h 2197979"/>
              <a:gd name="T56" fmla="*/ 8642482 w 8802811"/>
              <a:gd name="T57" fmla="*/ 1506311 h 2197979"/>
              <a:gd name="T58" fmla="*/ 8581427 w 8802811"/>
              <a:gd name="T59" fmla="*/ 1409131 h 2197979"/>
              <a:gd name="T60" fmla="*/ 8508164 w 8802811"/>
              <a:gd name="T61" fmla="*/ 1324097 h 2197979"/>
              <a:gd name="T62" fmla="*/ 8434901 w 8802811"/>
              <a:gd name="T63" fmla="*/ 1226915 h 2197979"/>
              <a:gd name="T64" fmla="*/ 8300597 w 8802811"/>
              <a:gd name="T65" fmla="*/ 1032551 h 2197979"/>
              <a:gd name="T66" fmla="*/ 8227330 w 8802811"/>
              <a:gd name="T67" fmla="*/ 911075 h 2197979"/>
              <a:gd name="T68" fmla="*/ 8215118 w 8802811"/>
              <a:gd name="T69" fmla="*/ 874632 h 2197979"/>
              <a:gd name="T70" fmla="*/ 8190703 w 8802811"/>
              <a:gd name="T71" fmla="*/ 838189 h 2197979"/>
              <a:gd name="T72" fmla="*/ 8178491 w 8802811"/>
              <a:gd name="T73" fmla="*/ 789598 h 2197979"/>
              <a:gd name="T74" fmla="*/ 8129643 w 8802811"/>
              <a:gd name="T75" fmla="*/ 716712 h 2197979"/>
              <a:gd name="T76" fmla="*/ 8117452 w 8802811"/>
              <a:gd name="T77" fmla="*/ 704564 h 2197979"/>
              <a:gd name="T78" fmla="*/ 8215118 w 8802811"/>
              <a:gd name="T79" fmla="*/ 777450 h 2197979"/>
              <a:gd name="T80" fmla="*/ 8251758 w 8802811"/>
              <a:gd name="T81" fmla="*/ 813894 h 2197979"/>
              <a:gd name="T82" fmla="*/ 8361648 w 8802811"/>
              <a:gd name="T83" fmla="*/ 911075 h 2197979"/>
              <a:gd name="T84" fmla="*/ 8434901 w 8802811"/>
              <a:gd name="T85" fmla="*/ 1008257 h 2197979"/>
              <a:gd name="T86" fmla="*/ 8471533 w 8802811"/>
              <a:gd name="T87" fmla="*/ 1044700 h 2197979"/>
              <a:gd name="T88" fmla="*/ 8459325 w 8802811"/>
              <a:gd name="T89" fmla="*/ 1032551 h 2197979"/>
              <a:gd name="T90" fmla="*/ 632629 w 8802811"/>
              <a:gd name="T91" fmla="*/ 2150139 h 2197979"/>
              <a:gd name="T92" fmla="*/ 1523975 w 8802811"/>
              <a:gd name="T93" fmla="*/ 2186582 h 2197979"/>
              <a:gd name="T94" fmla="*/ 1035572 w 8802811"/>
              <a:gd name="T95" fmla="*/ 2150139 h 2197979"/>
              <a:gd name="T96" fmla="*/ 547160 w 8802811"/>
              <a:gd name="T97" fmla="*/ 2101550 h 2197979"/>
              <a:gd name="T98" fmla="*/ 70965 w 8802811"/>
              <a:gd name="T99" fmla="*/ 2077253 h 21979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8802811"/>
              <a:gd name="T151" fmla="*/ 0 h 2197979"/>
              <a:gd name="T152" fmla="*/ 8802811 w 8802811"/>
              <a:gd name="T153" fmla="*/ 2197979 h 219797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8802811" h="2197979">
                <a:moveTo>
                  <a:pt x="8253255" y="0"/>
                </a:moveTo>
                <a:lnTo>
                  <a:pt x="8289892" y="354119"/>
                </a:lnTo>
                <a:cubicBezTo>
                  <a:pt x="8293963" y="565776"/>
                  <a:pt x="8296057" y="777480"/>
                  <a:pt x="8302104" y="989090"/>
                </a:cubicBezTo>
                <a:cubicBezTo>
                  <a:pt x="8304200" y="1062439"/>
                  <a:pt x="8308222" y="1135763"/>
                  <a:pt x="8314317" y="1208888"/>
                </a:cubicBezTo>
                <a:cubicBezTo>
                  <a:pt x="8316142" y="1230787"/>
                  <a:pt x="8344376" y="1368573"/>
                  <a:pt x="8338741" y="1379842"/>
                </a:cubicBezTo>
                <a:cubicBezTo>
                  <a:pt x="8327228" y="1402867"/>
                  <a:pt x="8314317" y="1306576"/>
                  <a:pt x="8314317" y="1306576"/>
                </a:cubicBezTo>
                <a:cubicBezTo>
                  <a:pt x="8310246" y="1278084"/>
                  <a:pt x="8307253" y="1249416"/>
                  <a:pt x="8302104" y="1221099"/>
                </a:cubicBezTo>
                <a:cubicBezTo>
                  <a:pt x="8299101" y="1204587"/>
                  <a:pt x="8292894" y="1188767"/>
                  <a:pt x="8289892" y="1172255"/>
                </a:cubicBezTo>
                <a:cubicBezTo>
                  <a:pt x="8255975" y="985729"/>
                  <a:pt x="8304437" y="1193793"/>
                  <a:pt x="8253255" y="989090"/>
                </a:cubicBezTo>
                <a:cubicBezTo>
                  <a:pt x="8249184" y="944316"/>
                  <a:pt x="8246400" y="899407"/>
                  <a:pt x="8241043" y="854769"/>
                </a:cubicBezTo>
                <a:cubicBezTo>
                  <a:pt x="8234184" y="797616"/>
                  <a:pt x="8221830" y="741142"/>
                  <a:pt x="8216618" y="683815"/>
                </a:cubicBezTo>
                <a:cubicBezTo>
                  <a:pt x="8212547" y="639041"/>
                  <a:pt x="8216237" y="592868"/>
                  <a:pt x="8204406" y="549494"/>
                </a:cubicBezTo>
                <a:cubicBezTo>
                  <a:pt x="8202264" y="541639"/>
                  <a:pt x="8188123" y="549494"/>
                  <a:pt x="8179981" y="549494"/>
                </a:cubicBezTo>
                <a:cubicBezTo>
                  <a:pt x="8254412" y="566668"/>
                  <a:pt x="8345942" y="574712"/>
                  <a:pt x="8412016" y="622760"/>
                </a:cubicBezTo>
                <a:cubicBezTo>
                  <a:pt x="8435295" y="639688"/>
                  <a:pt x="8454344" y="661962"/>
                  <a:pt x="8473077" y="683815"/>
                </a:cubicBezTo>
                <a:cubicBezTo>
                  <a:pt x="8503283" y="719051"/>
                  <a:pt x="8558564" y="793714"/>
                  <a:pt x="8558564" y="793714"/>
                </a:cubicBezTo>
                <a:cubicBezTo>
                  <a:pt x="8566706" y="818136"/>
                  <a:pt x="8573747" y="842953"/>
                  <a:pt x="8582989" y="866980"/>
                </a:cubicBezTo>
                <a:cubicBezTo>
                  <a:pt x="8594118" y="895913"/>
                  <a:pt x="8610878" y="922718"/>
                  <a:pt x="8619626" y="952457"/>
                </a:cubicBezTo>
                <a:cubicBezTo>
                  <a:pt x="8696833" y="1214937"/>
                  <a:pt x="8583806" y="939035"/>
                  <a:pt x="8692900" y="1184466"/>
                </a:cubicBezTo>
                <a:cubicBezTo>
                  <a:pt x="8696971" y="1208888"/>
                  <a:pt x="8701347" y="1233261"/>
                  <a:pt x="8705112" y="1257732"/>
                </a:cubicBezTo>
                <a:cubicBezTo>
                  <a:pt x="8709489" y="1286179"/>
                  <a:pt x="8710343" y="1315287"/>
                  <a:pt x="8717324" y="1343209"/>
                </a:cubicBezTo>
                <a:cubicBezTo>
                  <a:pt x="8722641" y="1364474"/>
                  <a:pt x="8723911" y="1391524"/>
                  <a:pt x="8741749" y="1404264"/>
                </a:cubicBezTo>
                <a:cubicBezTo>
                  <a:pt x="8758312" y="1416094"/>
                  <a:pt x="8782457" y="1404264"/>
                  <a:pt x="8802811" y="1404264"/>
                </a:cubicBezTo>
                <a:lnTo>
                  <a:pt x="8790599" y="1672906"/>
                </a:lnTo>
                <a:cubicBezTo>
                  <a:pt x="8762103" y="1640343"/>
                  <a:pt x="8734463" y="1607012"/>
                  <a:pt x="8705112" y="1575218"/>
                </a:cubicBezTo>
                <a:cubicBezTo>
                  <a:pt x="8685588" y="1554069"/>
                  <a:pt x="8661601" y="1536976"/>
                  <a:pt x="8644050" y="1514163"/>
                </a:cubicBezTo>
                <a:cubicBezTo>
                  <a:pt x="8620635" y="1483727"/>
                  <a:pt x="8605699" y="1447440"/>
                  <a:pt x="8582989" y="1416475"/>
                </a:cubicBezTo>
                <a:cubicBezTo>
                  <a:pt x="8560794" y="1386213"/>
                  <a:pt x="8533160" y="1360302"/>
                  <a:pt x="8509714" y="1330998"/>
                </a:cubicBezTo>
                <a:cubicBezTo>
                  <a:pt x="8484284" y="1299214"/>
                  <a:pt x="8459970" y="1266525"/>
                  <a:pt x="8436440" y="1233310"/>
                </a:cubicBezTo>
                <a:cubicBezTo>
                  <a:pt x="8390753" y="1168818"/>
                  <a:pt x="8331459" y="1111315"/>
                  <a:pt x="8302104" y="1037934"/>
                </a:cubicBezTo>
                <a:cubicBezTo>
                  <a:pt x="8267999" y="952679"/>
                  <a:pt x="8291374" y="993995"/>
                  <a:pt x="8228830" y="915824"/>
                </a:cubicBezTo>
                <a:cubicBezTo>
                  <a:pt x="8224759" y="903613"/>
                  <a:pt x="8222375" y="890703"/>
                  <a:pt x="8216618" y="879191"/>
                </a:cubicBezTo>
                <a:cubicBezTo>
                  <a:pt x="8210054" y="866064"/>
                  <a:pt x="8197975" y="856047"/>
                  <a:pt x="8192193" y="842558"/>
                </a:cubicBezTo>
                <a:cubicBezTo>
                  <a:pt x="8185581" y="827133"/>
                  <a:pt x="8185874" y="809428"/>
                  <a:pt x="8179981" y="793714"/>
                </a:cubicBezTo>
                <a:cubicBezTo>
                  <a:pt x="8162237" y="746401"/>
                  <a:pt x="8160946" y="750260"/>
                  <a:pt x="8131131" y="720448"/>
                </a:cubicBezTo>
                <a:lnTo>
                  <a:pt x="8118919" y="708237"/>
                </a:lnTo>
                <a:cubicBezTo>
                  <a:pt x="8151485" y="732659"/>
                  <a:pt x="8185112" y="755728"/>
                  <a:pt x="8216618" y="781503"/>
                </a:cubicBezTo>
                <a:cubicBezTo>
                  <a:pt x="8229985" y="792438"/>
                  <a:pt x="8240257" y="806764"/>
                  <a:pt x="8253255" y="818136"/>
                </a:cubicBezTo>
                <a:cubicBezTo>
                  <a:pt x="8303675" y="862248"/>
                  <a:pt x="8321173" y="865438"/>
                  <a:pt x="8363166" y="915824"/>
                </a:cubicBezTo>
                <a:cubicBezTo>
                  <a:pt x="8389226" y="947093"/>
                  <a:pt x="8407656" y="984731"/>
                  <a:pt x="8436440" y="1013512"/>
                </a:cubicBezTo>
                <a:lnTo>
                  <a:pt x="8473077" y="1050145"/>
                </a:lnTo>
                <a:lnTo>
                  <a:pt x="8460865" y="1037934"/>
                </a:lnTo>
                <a:lnTo>
                  <a:pt x="632746" y="2161346"/>
                </a:lnTo>
                <a:lnTo>
                  <a:pt x="1524248" y="2197979"/>
                </a:lnTo>
                <a:lnTo>
                  <a:pt x="1035754" y="2161346"/>
                </a:lnTo>
                <a:cubicBezTo>
                  <a:pt x="712856" y="2131451"/>
                  <a:pt x="1008547" y="2123752"/>
                  <a:pt x="547260" y="2112502"/>
                </a:cubicBezTo>
                <a:cubicBezTo>
                  <a:pt x="37453" y="2100069"/>
                  <a:pt x="-102777" y="2174947"/>
                  <a:pt x="70978" y="208808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9" name="Slide Number Placeholder 5">
            <a:extLst>
              <a:ext uri="{FF2B5EF4-FFF2-40B4-BE49-F238E27FC236}">
                <a16:creationId xmlns:a16="http://schemas.microsoft.com/office/drawing/2014/main" id="{145C983F-FF49-9E48-9FF5-722DC8B7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ADFAF319-76AC-1B42-8DBE-7E9CD4834884}" type="slidenum">
              <a:rPr lang="en-US" altLang="en-US">
                <a:latin typeface="Tahoma" panose="020B0604030504040204" pitchFamily="34" charset="0"/>
              </a:rPr>
              <a:pPr/>
              <a:t>18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0200" name="Footer Placeholder 2">
            <a:extLst>
              <a:ext uri="{FF2B5EF4-FFF2-40B4-BE49-F238E27FC236}">
                <a16:creationId xmlns:a16="http://schemas.microsoft.com/office/drawing/2014/main" id="{DBE72CDD-EC5D-944B-A659-1B223E2B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372E28F3-0463-0C46-861E-E17742A7E37A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1E84E021-DCEA-9149-AB7C-11EAA2DD3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255163"/>
            <a:ext cx="8126412" cy="133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  <a:buFont typeface="Wingdings" charset="0"/>
              <a:buNone/>
              <a:defRPr/>
            </a:pPr>
            <a:r>
              <a:rPr lang="en-US" sz="2200" kern="0" dirty="0">
                <a:latin typeface="Arial"/>
                <a:cs typeface="Arial"/>
              </a:rPr>
              <a:t>TWO key router functions: 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kern="0" dirty="0">
                <a:latin typeface="Arial"/>
                <a:cs typeface="Arial"/>
              </a:rPr>
              <a:t>run </a:t>
            </a:r>
            <a:r>
              <a:rPr lang="en-US" sz="2200" i="1" kern="0" dirty="0">
                <a:solidFill>
                  <a:srgbClr val="53A9D6"/>
                </a:solidFill>
                <a:latin typeface="Arial"/>
                <a:cs typeface="Arial"/>
              </a:rPr>
              <a:t>routing algorithms</a:t>
            </a:r>
            <a:r>
              <a:rPr lang="en-US" sz="2200" i="1" kern="0" dirty="0">
                <a:latin typeface="Arial"/>
                <a:cs typeface="Arial"/>
              </a:rPr>
              <a:t> </a:t>
            </a:r>
            <a:r>
              <a:rPr lang="en-US" sz="2200" kern="0" dirty="0">
                <a:latin typeface="Arial"/>
                <a:cs typeface="Arial"/>
              </a:rPr>
              <a:t>/ protocol (RIP, OSPF, BGP)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i="1" kern="0" dirty="0">
                <a:solidFill>
                  <a:srgbClr val="53A9D6"/>
                </a:solidFill>
                <a:latin typeface="Arial"/>
                <a:cs typeface="Arial"/>
              </a:rPr>
              <a:t>forwarding</a:t>
            </a:r>
            <a:r>
              <a:rPr lang="en-US" sz="2200" i="1" kern="0" dirty="0">
                <a:latin typeface="Arial"/>
                <a:cs typeface="Arial"/>
              </a:rPr>
              <a:t> </a:t>
            </a:r>
            <a:r>
              <a:rPr lang="en-US" sz="2200" kern="0" dirty="0">
                <a:latin typeface="Arial"/>
                <a:cs typeface="Arial"/>
              </a:rPr>
              <a:t>datagrams from a router’s incoming links to the appropriate outgoing links at a router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18E6E34F-7013-B745-B191-A6C7D3EB1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197" y="6238869"/>
            <a:ext cx="3960648" cy="45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Four router components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1A2E5A-C976-4B43-BB53-C09FFBF62DBD}"/>
              </a:ext>
            </a:extLst>
          </p:cNvPr>
          <p:cNvGrpSpPr/>
          <p:nvPr/>
        </p:nvGrpSpPr>
        <p:grpSpPr>
          <a:xfrm>
            <a:off x="1579528" y="3065526"/>
            <a:ext cx="2865795" cy="2882752"/>
            <a:chOff x="1579528" y="3065526"/>
            <a:chExt cx="2865795" cy="288275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90C9AD6-EC40-B642-A30A-E89D1612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528" y="3065526"/>
              <a:ext cx="2865795" cy="288275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B9B805-FC07-9D4D-B62F-F2329186507C}"/>
                </a:ext>
              </a:extLst>
            </p:cNvPr>
            <p:cNvSpPr txBox="1"/>
            <p:nvPr/>
          </p:nvSpPr>
          <p:spPr>
            <a:xfrm>
              <a:off x="2567221" y="4566368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Router</a:t>
              </a:r>
            </a:p>
          </p:txBody>
        </p:sp>
      </p:grpSp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8E24A78D-48A5-C145-827B-335E815E3E7F}"/>
              </a:ext>
            </a:extLst>
          </p:cNvPr>
          <p:cNvGraphicFramePr/>
          <p:nvPr/>
        </p:nvGraphicFramePr>
        <p:xfrm>
          <a:off x="2215908" y="2891133"/>
          <a:ext cx="5323585" cy="3026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0BDE64C3-2121-554B-BCA7-1796BF176699}"/>
              </a:ext>
            </a:extLst>
          </p:cNvPr>
          <p:cNvSpPr/>
          <p:nvPr/>
        </p:nvSpPr>
        <p:spPr>
          <a:xfrm>
            <a:off x="0" y="6293647"/>
            <a:ext cx="2459118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RIP (Routing Information Protocol)</a:t>
            </a:r>
          </a:p>
          <a:p>
            <a:pPr>
              <a:defRPr/>
            </a:pP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OSPF (Open-Shortest Path First)</a:t>
            </a:r>
          </a:p>
          <a:p>
            <a:pPr>
              <a:defRPr/>
            </a:pP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BGP (Border Gateway Protocol)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A58F09E-7568-E04D-B9A1-995565777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3660476"/>
            <a:ext cx="2184714" cy="17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Font typeface="Wingdings" charset="0"/>
              <a:buChar char="v"/>
              <a:defRPr/>
            </a:pPr>
            <a:r>
              <a:rPr lang="en-MY" sz="2200" kern="0" dirty="0">
                <a:latin typeface="Arial"/>
                <a:cs typeface="Arial"/>
              </a:rPr>
              <a:t>Four router components can be identified:</a:t>
            </a:r>
          </a:p>
        </p:txBody>
      </p:sp>
    </p:spTree>
    <p:extLst>
      <p:ext uri="{BB962C8B-B14F-4D97-AF65-F5344CB8AC3E}">
        <p14:creationId xmlns:p14="http://schemas.microsoft.com/office/powerpoint/2010/main" val="31700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Graphic spid="6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89B0ADB-ACA8-074F-ADE4-5EAA5199D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Router architecture overview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50179" name="Group 60">
            <a:extLst>
              <a:ext uri="{FF2B5EF4-FFF2-40B4-BE49-F238E27FC236}">
                <a16:creationId xmlns:a16="http://schemas.microsoft.com/office/drawing/2014/main" id="{868B7E24-EC90-4F44-9DFE-D10D8AAE56CE}"/>
              </a:ext>
            </a:extLst>
          </p:cNvPr>
          <p:cNvGrpSpPr>
            <a:grpSpLocks/>
          </p:cNvGrpSpPr>
          <p:nvPr/>
        </p:nvGrpSpPr>
        <p:grpSpPr bwMode="auto">
          <a:xfrm>
            <a:off x="2787650" y="3333750"/>
            <a:ext cx="1609725" cy="2343150"/>
            <a:chOff x="2418" y="1882"/>
            <a:chExt cx="1014" cy="1476"/>
          </a:xfrm>
        </p:grpSpPr>
        <p:sp>
          <p:nvSpPr>
            <p:cNvPr id="50231" name="Rectangle 45">
              <a:extLst>
                <a:ext uri="{FF2B5EF4-FFF2-40B4-BE49-F238E27FC236}">
                  <a16:creationId xmlns:a16="http://schemas.microsoft.com/office/drawing/2014/main" id="{95336B21-66F4-A14E-9A26-992947F3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1882"/>
              <a:ext cx="1014" cy="14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32" name="Text Box 48">
              <a:extLst>
                <a:ext uri="{FF2B5EF4-FFF2-40B4-BE49-F238E27FC236}">
                  <a16:creationId xmlns:a16="http://schemas.microsoft.com/office/drawing/2014/main" id="{66031632-DE8C-E34B-B470-8C990D4CB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5" y="2418"/>
              <a:ext cx="87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dirty="0"/>
                <a:t>high-speed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/>
                <a:t>switching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/>
                <a:t>fabric</a:t>
              </a:r>
            </a:p>
          </p:txBody>
        </p:sp>
      </p:grpSp>
      <p:sp>
        <p:nvSpPr>
          <p:cNvPr id="50180" name="Rectangle 46">
            <a:extLst>
              <a:ext uri="{FF2B5EF4-FFF2-40B4-BE49-F238E27FC236}">
                <a16:creationId xmlns:a16="http://schemas.microsoft.com/office/drawing/2014/main" id="{298B21D8-D942-8548-A7E3-4CAA3253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2371725"/>
            <a:ext cx="1590675" cy="6477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0181" name="Text Box 47">
            <a:extLst>
              <a:ext uri="{FF2B5EF4-FFF2-40B4-BE49-F238E27FC236}">
                <a16:creationId xmlns:a16="http://schemas.microsoft.com/office/drawing/2014/main" id="{0A9DFDBD-5E3D-0145-89C9-36FB078FA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2413000"/>
            <a:ext cx="11874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/>
              <a:t>routing </a:t>
            </a:r>
          </a:p>
          <a:p>
            <a:pPr algn="ctr">
              <a:lnSpc>
                <a:spcPct val="85000"/>
              </a:lnSpc>
            </a:pPr>
            <a:r>
              <a:rPr lang="en-US" altLang="en-US"/>
              <a:t>processor</a:t>
            </a:r>
          </a:p>
        </p:txBody>
      </p:sp>
      <p:sp>
        <p:nvSpPr>
          <p:cNvPr id="50182" name="Line 50">
            <a:extLst>
              <a:ext uri="{FF2B5EF4-FFF2-40B4-BE49-F238E27FC236}">
                <a16:creationId xmlns:a16="http://schemas.microsoft.com/office/drawing/2014/main" id="{3DE823D0-7A0C-124A-B619-41CB77550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3775" y="2890838"/>
            <a:ext cx="19050" cy="57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0183" name="Group 17">
            <a:extLst>
              <a:ext uri="{FF2B5EF4-FFF2-40B4-BE49-F238E27FC236}">
                <a16:creationId xmlns:a16="http://schemas.microsoft.com/office/drawing/2014/main" id="{F1C3A556-6BDD-7546-AC0D-26CAB605185E}"/>
              </a:ext>
            </a:extLst>
          </p:cNvPr>
          <p:cNvGrpSpPr>
            <a:grpSpLocks/>
          </p:cNvGrpSpPr>
          <p:nvPr/>
        </p:nvGrpSpPr>
        <p:grpSpPr bwMode="auto">
          <a:xfrm>
            <a:off x="744538" y="3348038"/>
            <a:ext cx="2033587" cy="566737"/>
            <a:chOff x="930" y="1989"/>
            <a:chExt cx="1482" cy="357"/>
          </a:xfrm>
        </p:grpSpPr>
        <p:sp>
          <p:nvSpPr>
            <p:cNvPr id="50226" name="Rectangle 9">
              <a:extLst>
                <a:ext uri="{FF2B5EF4-FFF2-40B4-BE49-F238E27FC236}">
                  <a16:creationId xmlns:a16="http://schemas.microsoft.com/office/drawing/2014/main" id="{B9BE1155-AF68-4746-BA7D-4D2FB0779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89"/>
              <a:ext cx="1086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7" name="Rectangle 5">
              <a:extLst>
                <a:ext uri="{FF2B5EF4-FFF2-40B4-BE49-F238E27FC236}">
                  <a16:creationId xmlns:a16="http://schemas.microsoft.com/office/drawing/2014/main" id="{4C5697BB-37D8-F64E-85F3-E577D791B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8" name="Rectangle 6">
              <a:extLst>
                <a:ext uri="{FF2B5EF4-FFF2-40B4-BE49-F238E27FC236}">
                  <a16:creationId xmlns:a16="http://schemas.microsoft.com/office/drawing/2014/main" id="{7EC2FDAC-D98E-9047-8519-4C101C6CA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9" name="Rectangle 8">
              <a:extLst>
                <a:ext uri="{FF2B5EF4-FFF2-40B4-BE49-F238E27FC236}">
                  <a16:creationId xmlns:a16="http://schemas.microsoft.com/office/drawing/2014/main" id="{7D1B5FD2-B438-1442-BDBC-7DB3D5F4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30" name="Line 16">
              <a:extLst>
                <a:ext uri="{FF2B5EF4-FFF2-40B4-BE49-F238E27FC236}">
                  <a16:creationId xmlns:a16="http://schemas.microsoft.com/office/drawing/2014/main" id="{C6DE7B69-9384-8545-8A28-93AFD32C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0184" name="Group 18">
            <a:extLst>
              <a:ext uri="{FF2B5EF4-FFF2-40B4-BE49-F238E27FC236}">
                <a16:creationId xmlns:a16="http://schemas.microsoft.com/office/drawing/2014/main" id="{20CF32C4-B26C-BA4D-96D6-16F6E5A4C2B4}"/>
              </a:ext>
            </a:extLst>
          </p:cNvPr>
          <p:cNvGrpSpPr>
            <a:grpSpLocks/>
          </p:cNvGrpSpPr>
          <p:nvPr/>
        </p:nvGrpSpPr>
        <p:grpSpPr bwMode="auto">
          <a:xfrm>
            <a:off x="733425" y="5086350"/>
            <a:ext cx="2058988" cy="566738"/>
            <a:chOff x="930" y="1989"/>
            <a:chExt cx="1482" cy="357"/>
          </a:xfrm>
        </p:grpSpPr>
        <p:sp>
          <p:nvSpPr>
            <p:cNvPr id="50221" name="Rectangle 19">
              <a:extLst>
                <a:ext uri="{FF2B5EF4-FFF2-40B4-BE49-F238E27FC236}">
                  <a16:creationId xmlns:a16="http://schemas.microsoft.com/office/drawing/2014/main" id="{073D8589-48FB-0E43-A240-415A916D9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89"/>
              <a:ext cx="1088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2" name="Rectangle 20">
              <a:extLst>
                <a:ext uri="{FF2B5EF4-FFF2-40B4-BE49-F238E27FC236}">
                  <a16:creationId xmlns:a16="http://schemas.microsoft.com/office/drawing/2014/main" id="{030EE2FF-A535-054C-B515-F91F5A79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3" name="Rectangle 21">
              <a:extLst>
                <a:ext uri="{FF2B5EF4-FFF2-40B4-BE49-F238E27FC236}">
                  <a16:creationId xmlns:a16="http://schemas.microsoft.com/office/drawing/2014/main" id="{0DD73858-EF7C-6549-98A0-8DDFDCD69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4" name="Rectangle 22">
              <a:extLst>
                <a:ext uri="{FF2B5EF4-FFF2-40B4-BE49-F238E27FC236}">
                  <a16:creationId xmlns:a16="http://schemas.microsoft.com/office/drawing/2014/main" id="{6445E404-740D-2941-BFD0-6A8BE380E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5" name="Line 23">
              <a:extLst>
                <a:ext uri="{FF2B5EF4-FFF2-40B4-BE49-F238E27FC236}">
                  <a16:creationId xmlns:a16="http://schemas.microsoft.com/office/drawing/2014/main" id="{66E630D2-5BAA-5646-A9FD-094F80B84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0185" name="Group 29">
            <a:extLst>
              <a:ext uri="{FF2B5EF4-FFF2-40B4-BE49-F238E27FC236}">
                <a16:creationId xmlns:a16="http://schemas.microsoft.com/office/drawing/2014/main" id="{19480BFC-4FD4-F742-BB97-3F55627D7619}"/>
              </a:ext>
            </a:extLst>
          </p:cNvPr>
          <p:cNvGrpSpPr>
            <a:grpSpLocks/>
          </p:cNvGrpSpPr>
          <p:nvPr/>
        </p:nvGrpSpPr>
        <p:grpSpPr bwMode="auto">
          <a:xfrm rot="2656396">
            <a:off x="1363663" y="4238625"/>
            <a:ext cx="546100" cy="546100"/>
            <a:chOff x="354" y="2715"/>
            <a:chExt cx="344" cy="344"/>
          </a:xfrm>
        </p:grpSpPr>
        <p:sp>
          <p:nvSpPr>
            <p:cNvPr id="50217" name="Oval 25">
              <a:extLst>
                <a:ext uri="{FF2B5EF4-FFF2-40B4-BE49-F238E27FC236}">
                  <a16:creationId xmlns:a16="http://schemas.microsoft.com/office/drawing/2014/main" id="{1B2E16AF-F343-1A4B-8786-722918A76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18" name="Oval 26">
              <a:extLst>
                <a:ext uri="{FF2B5EF4-FFF2-40B4-BE49-F238E27FC236}">
                  <a16:creationId xmlns:a16="http://schemas.microsoft.com/office/drawing/2014/main" id="{3F219714-84BE-A14E-B503-9DE462AE5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19" name="Oval 27">
              <a:extLst>
                <a:ext uri="{FF2B5EF4-FFF2-40B4-BE49-F238E27FC236}">
                  <a16:creationId xmlns:a16="http://schemas.microsoft.com/office/drawing/2014/main" id="{88B965CF-7B91-4641-A26A-1D6E2D58B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0" name="Oval 28">
              <a:extLst>
                <a:ext uri="{FF2B5EF4-FFF2-40B4-BE49-F238E27FC236}">
                  <a16:creationId xmlns:a16="http://schemas.microsoft.com/office/drawing/2014/main" id="{C9940E34-E497-1944-958D-1B0CCD26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0186" name="Text Box 57">
            <a:extLst>
              <a:ext uri="{FF2B5EF4-FFF2-40B4-BE49-F238E27FC236}">
                <a16:creationId xmlns:a16="http://schemas.microsoft.com/office/drawing/2014/main" id="{52E84C47-2EE9-BF4A-BCC4-03DB072FA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324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router input ports</a:t>
            </a:r>
          </a:p>
        </p:txBody>
      </p:sp>
      <p:grpSp>
        <p:nvGrpSpPr>
          <p:cNvPr id="50187" name="Group 37">
            <a:extLst>
              <a:ext uri="{FF2B5EF4-FFF2-40B4-BE49-F238E27FC236}">
                <a16:creationId xmlns:a16="http://schemas.microsoft.com/office/drawing/2014/main" id="{C63D8A5C-1B3D-A44C-BEE5-E518AA49A79F}"/>
              </a:ext>
            </a:extLst>
          </p:cNvPr>
          <p:cNvGrpSpPr>
            <a:grpSpLocks/>
          </p:cNvGrpSpPr>
          <p:nvPr/>
        </p:nvGrpSpPr>
        <p:grpSpPr bwMode="auto">
          <a:xfrm>
            <a:off x="4344988" y="3352800"/>
            <a:ext cx="1957387" cy="566738"/>
            <a:chOff x="-51" y="2454"/>
            <a:chExt cx="1482" cy="357"/>
          </a:xfrm>
        </p:grpSpPr>
        <p:grpSp>
          <p:nvGrpSpPr>
            <p:cNvPr id="50211" name="Group 36">
              <a:extLst>
                <a:ext uri="{FF2B5EF4-FFF2-40B4-BE49-F238E27FC236}">
                  <a16:creationId xmlns:a16="http://schemas.microsoft.com/office/drawing/2014/main" id="{BBBD49B9-9EA0-3941-A8BB-C6E7A1345C7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50213" name="Rectangle 31">
                <a:extLst>
                  <a:ext uri="{FF2B5EF4-FFF2-40B4-BE49-F238E27FC236}">
                    <a16:creationId xmlns:a16="http://schemas.microsoft.com/office/drawing/2014/main" id="{8F9AD767-8E0A-3743-84F0-86EA98B96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14" name="Rectangle 32">
                <a:extLst>
                  <a:ext uri="{FF2B5EF4-FFF2-40B4-BE49-F238E27FC236}">
                    <a16:creationId xmlns:a16="http://schemas.microsoft.com/office/drawing/2014/main" id="{5951D564-7EE0-6943-A1D7-D8FCB50FB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8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15" name="Rectangle 33">
                <a:extLst>
                  <a:ext uri="{FF2B5EF4-FFF2-40B4-BE49-F238E27FC236}">
                    <a16:creationId xmlns:a16="http://schemas.microsoft.com/office/drawing/2014/main" id="{1F36E093-A37C-E149-95D1-2E5FBDDBE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16" name="Rectangle 34">
                <a:extLst>
                  <a:ext uri="{FF2B5EF4-FFF2-40B4-BE49-F238E27FC236}">
                    <a16:creationId xmlns:a16="http://schemas.microsoft.com/office/drawing/2014/main" id="{8F31CCC5-6222-064B-BDC7-BDF352A6F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0212" name="Line 35">
              <a:extLst>
                <a:ext uri="{FF2B5EF4-FFF2-40B4-BE49-F238E27FC236}">
                  <a16:creationId xmlns:a16="http://schemas.microsoft.com/office/drawing/2014/main" id="{FE3CD352-74F5-4F42-A7CA-087CF2688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0188" name="Group 38">
            <a:extLst>
              <a:ext uri="{FF2B5EF4-FFF2-40B4-BE49-F238E27FC236}">
                <a16:creationId xmlns:a16="http://schemas.microsoft.com/office/drawing/2014/main" id="{200F864A-25B9-AE40-A816-150EEF1427CF}"/>
              </a:ext>
            </a:extLst>
          </p:cNvPr>
          <p:cNvGrpSpPr>
            <a:grpSpLocks/>
          </p:cNvGrpSpPr>
          <p:nvPr/>
        </p:nvGrpSpPr>
        <p:grpSpPr bwMode="auto">
          <a:xfrm>
            <a:off x="4364038" y="5086350"/>
            <a:ext cx="2011362" cy="566738"/>
            <a:chOff x="-51" y="2454"/>
            <a:chExt cx="1482" cy="357"/>
          </a:xfrm>
        </p:grpSpPr>
        <p:grpSp>
          <p:nvGrpSpPr>
            <p:cNvPr id="50205" name="Group 39">
              <a:extLst>
                <a:ext uri="{FF2B5EF4-FFF2-40B4-BE49-F238E27FC236}">
                  <a16:creationId xmlns:a16="http://schemas.microsoft.com/office/drawing/2014/main" id="{1DAFC187-45A3-9347-A7C0-18232AFB4A5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50207" name="Rectangle 40">
                <a:extLst>
                  <a:ext uri="{FF2B5EF4-FFF2-40B4-BE49-F238E27FC236}">
                    <a16:creationId xmlns:a16="http://schemas.microsoft.com/office/drawing/2014/main" id="{4DEDB0CE-72CB-904E-A90B-CA0B6A623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08" name="Rectangle 41">
                <a:extLst>
                  <a:ext uri="{FF2B5EF4-FFF2-40B4-BE49-F238E27FC236}">
                    <a16:creationId xmlns:a16="http://schemas.microsoft.com/office/drawing/2014/main" id="{E267491A-67A0-1D40-B74B-CE34E4BCA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7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09" name="Rectangle 42">
                <a:extLst>
                  <a:ext uri="{FF2B5EF4-FFF2-40B4-BE49-F238E27FC236}">
                    <a16:creationId xmlns:a16="http://schemas.microsoft.com/office/drawing/2014/main" id="{19438C34-C575-D541-9AE2-7CC252053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10" name="Rectangle 43">
                <a:extLst>
                  <a:ext uri="{FF2B5EF4-FFF2-40B4-BE49-F238E27FC236}">
                    <a16:creationId xmlns:a16="http://schemas.microsoft.com/office/drawing/2014/main" id="{B4845006-636F-AF4C-A2F9-778134D6B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0206" name="Line 44">
              <a:extLst>
                <a:ext uri="{FF2B5EF4-FFF2-40B4-BE49-F238E27FC236}">
                  <a16:creationId xmlns:a16="http://schemas.microsoft.com/office/drawing/2014/main" id="{D543AC34-5B6C-204C-9B6A-7292A29FE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0189" name="Group 51">
            <a:extLst>
              <a:ext uri="{FF2B5EF4-FFF2-40B4-BE49-F238E27FC236}">
                <a16:creationId xmlns:a16="http://schemas.microsoft.com/office/drawing/2014/main" id="{595ACEC7-F451-8049-818E-EDE93207663D}"/>
              </a:ext>
            </a:extLst>
          </p:cNvPr>
          <p:cNvGrpSpPr>
            <a:grpSpLocks/>
          </p:cNvGrpSpPr>
          <p:nvPr/>
        </p:nvGrpSpPr>
        <p:grpSpPr bwMode="auto">
          <a:xfrm rot="2656396">
            <a:off x="5230813" y="4229100"/>
            <a:ext cx="546100" cy="546100"/>
            <a:chOff x="354" y="2715"/>
            <a:chExt cx="344" cy="344"/>
          </a:xfrm>
        </p:grpSpPr>
        <p:sp>
          <p:nvSpPr>
            <p:cNvPr id="50201" name="Oval 52">
              <a:extLst>
                <a:ext uri="{FF2B5EF4-FFF2-40B4-BE49-F238E27FC236}">
                  <a16:creationId xmlns:a16="http://schemas.microsoft.com/office/drawing/2014/main" id="{A09E7E2C-F923-0843-8CF1-413F70F4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2" name="Oval 53">
              <a:extLst>
                <a:ext uri="{FF2B5EF4-FFF2-40B4-BE49-F238E27FC236}">
                  <a16:creationId xmlns:a16="http://schemas.microsoft.com/office/drawing/2014/main" id="{9F539CF8-9FB8-EA40-BCA2-9946C1CD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3" name="Oval 54">
              <a:extLst>
                <a:ext uri="{FF2B5EF4-FFF2-40B4-BE49-F238E27FC236}">
                  <a16:creationId xmlns:a16="http://schemas.microsoft.com/office/drawing/2014/main" id="{52748268-009E-794E-BE24-B4ACC82F3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4" name="Oval 55">
              <a:extLst>
                <a:ext uri="{FF2B5EF4-FFF2-40B4-BE49-F238E27FC236}">
                  <a16:creationId xmlns:a16="http://schemas.microsoft.com/office/drawing/2014/main" id="{E1457CBC-AD57-D64F-95D2-3E0E5D653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0190" name="Text Box 58">
            <a:extLst>
              <a:ext uri="{FF2B5EF4-FFF2-40B4-BE49-F238E27FC236}">
                <a16:creationId xmlns:a16="http://schemas.microsoft.com/office/drawing/2014/main" id="{08F808DB-2C2E-EE47-ACF3-4C60FF8A6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5773738"/>
            <a:ext cx="205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router output ports</a:t>
            </a:r>
          </a:p>
        </p:txBody>
      </p:sp>
      <p:pic>
        <p:nvPicPr>
          <p:cNvPr id="50191" name="Picture 63" descr="underline_base">
            <a:extLst>
              <a:ext uri="{FF2B5EF4-FFF2-40B4-BE49-F238E27FC236}">
                <a16:creationId xmlns:a16="http://schemas.microsoft.com/office/drawing/2014/main" id="{3AB8CD8B-48E9-9142-BCC0-E39F1EF5E44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842963"/>
            <a:ext cx="63531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E02F2E-8D60-A346-B93E-F30146FD8F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3425" y="3143250"/>
            <a:ext cx="7802563" cy="12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0F9BD0-FCE0-8A4C-9952-4572339C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3179763"/>
            <a:ext cx="218598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600" i="1" dirty="0">
                <a:solidFill>
                  <a:srgbClr val="CC0000"/>
                </a:solidFill>
              </a:rPr>
              <a:t>forwarding data plane  </a:t>
            </a:r>
            <a:r>
              <a:rPr lang="en-US" altLang="en-US" sz="1600" dirty="0"/>
              <a:t>(hardware) operates in nanosecond timeframe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40E2E-090A-D641-B846-44734594B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2076450"/>
            <a:ext cx="2879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600" i="1">
                <a:solidFill>
                  <a:srgbClr val="CC0000"/>
                </a:solidFill>
              </a:rPr>
              <a:t>routing, management</a:t>
            </a:r>
          </a:p>
          <a:p>
            <a:pPr algn="r"/>
            <a:r>
              <a:rPr lang="en-US" altLang="en-US" sz="1600" i="1">
                <a:solidFill>
                  <a:srgbClr val="CC0000"/>
                </a:solidFill>
              </a:rPr>
              <a:t>control plane </a:t>
            </a:r>
            <a:r>
              <a:rPr lang="en-US" altLang="en-US" sz="1600"/>
              <a:t>(software)</a:t>
            </a:r>
          </a:p>
          <a:p>
            <a:pPr algn="r"/>
            <a:r>
              <a:rPr lang="en-US" altLang="en-US" sz="1600"/>
              <a:t>operates in millisecond </a:t>
            </a:r>
          </a:p>
          <a:p>
            <a:pPr algn="r"/>
            <a:r>
              <a:rPr lang="en-US" altLang="en-US" sz="1600"/>
              <a:t>time frame</a:t>
            </a:r>
          </a:p>
        </p:txBody>
      </p:sp>
      <p:sp>
        <p:nvSpPr>
          <p:cNvPr id="50195" name="Freeform 10">
            <a:extLst>
              <a:ext uri="{FF2B5EF4-FFF2-40B4-BE49-F238E27FC236}">
                <a16:creationId xmlns:a16="http://schemas.microsoft.com/office/drawing/2014/main" id="{BF310816-0CB0-4C4A-8F02-C753D8F2B60A}"/>
              </a:ext>
            </a:extLst>
          </p:cNvPr>
          <p:cNvSpPr>
            <a:spLocks/>
          </p:cNvSpPr>
          <p:nvPr/>
        </p:nvSpPr>
        <p:spPr bwMode="auto">
          <a:xfrm>
            <a:off x="2198688" y="2667000"/>
            <a:ext cx="512762" cy="73025"/>
          </a:xfrm>
          <a:custGeom>
            <a:avLst/>
            <a:gdLst>
              <a:gd name="T0" fmla="*/ 486556 w 512919"/>
              <a:gd name="T1" fmla="*/ 70194 h 73266"/>
              <a:gd name="T2" fmla="*/ 510880 w 512919"/>
              <a:gd name="T3" fmla="*/ 0 h 73266"/>
              <a:gd name="T4" fmla="*/ 145963 w 512919"/>
              <a:gd name="T5" fmla="*/ 11698 h 73266"/>
              <a:gd name="T6" fmla="*/ 97309 w 512919"/>
              <a:gd name="T7" fmla="*/ 23398 h 73266"/>
              <a:gd name="T8" fmla="*/ 0 w 512919"/>
              <a:gd name="T9" fmla="*/ 11698 h 73266"/>
              <a:gd name="T10" fmla="*/ 0 w 512919"/>
              <a:gd name="T11" fmla="*/ 11698 h 73266"/>
              <a:gd name="T12" fmla="*/ 510880 w 512919"/>
              <a:gd name="T13" fmla="*/ 11698 h 73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2919"/>
              <a:gd name="T22" fmla="*/ 0 h 73266"/>
              <a:gd name="T23" fmla="*/ 512919 w 512919"/>
              <a:gd name="T24" fmla="*/ 73266 h 7326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2919" h="73266">
                <a:moveTo>
                  <a:pt x="488494" y="73266"/>
                </a:moveTo>
                <a:lnTo>
                  <a:pt x="512919" y="0"/>
                </a:lnTo>
                <a:cubicBezTo>
                  <a:pt x="390795" y="4070"/>
                  <a:pt x="268529" y="5036"/>
                  <a:pt x="146548" y="12211"/>
                </a:cubicBezTo>
                <a:cubicBezTo>
                  <a:pt x="129793" y="13196"/>
                  <a:pt x="114483" y="24422"/>
                  <a:pt x="97699" y="24422"/>
                </a:cubicBezTo>
                <a:cubicBezTo>
                  <a:pt x="64879" y="24422"/>
                  <a:pt x="0" y="12211"/>
                  <a:pt x="0" y="12211"/>
                </a:cubicBezTo>
                <a:lnTo>
                  <a:pt x="512919" y="122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196" name="Freeform 11">
            <a:extLst>
              <a:ext uri="{FF2B5EF4-FFF2-40B4-BE49-F238E27FC236}">
                <a16:creationId xmlns:a16="http://schemas.microsoft.com/office/drawing/2014/main" id="{23BB3069-1DA3-8C43-A55D-D56BAF2E69A4}"/>
              </a:ext>
            </a:extLst>
          </p:cNvPr>
          <p:cNvSpPr>
            <a:spLocks/>
          </p:cNvSpPr>
          <p:nvPr/>
        </p:nvSpPr>
        <p:spPr bwMode="auto">
          <a:xfrm>
            <a:off x="-144463" y="647700"/>
            <a:ext cx="8802688" cy="2197100"/>
          </a:xfrm>
          <a:custGeom>
            <a:avLst/>
            <a:gdLst>
              <a:gd name="T0" fmla="*/ 8251758 w 8802811"/>
              <a:gd name="T1" fmla="*/ 0 h 2197979"/>
              <a:gd name="T2" fmla="*/ 8288385 w 8802811"/>
              <a:gd name="T3" fmla="*/ 352284 h 2197979"/>
              <a:gd name="T4" fmla="*/ 8300597 w 8802811"/>
              <a:gd name="T5" fmla="*/ 983961 h 2197979"/>
              <a:gd name="T6" fmla="*/ 8312809 w 8802811"/>
              <a:gd name="T7" fmla="*/ 1202620 h 2197979"/>
              <a:gd name="T8" fmla="*/ 8337225 w 8802811"/>
              <a:gd name="T9" fmla="*/ 1372688 h 2197979"/>
              <a:gd name="T10" fmla="*/ 8312809 w 8802811"/>
              <a:gd name="T11" fmla="*/ 1299800 h 2197979"/>
              <a:gd name="T12" fmla="*/ 8300597 w 8802811"/>
              <a:gd name="T13" fmla="*/ 1214767 h 2197979"/>
              <a:gd name="T14" fmla="*/ 8288385 w 8802811"/>
              <a:gd name="T15" fmla="*/ 1166179 h 2197979"/>
              <a:gd name="T16" fmla="*/ 8251758 w 8802811"/>
              <a:gd name="T17" fmla="*/ 983961 h 2197979"/>
              <a:gd name="T18" fmla="*/ 8239546 w 8802811"/>
              <a:gd name="T19" fmla="*/ 850337 h 2197979"/>
              <a:gd name="T20" fmla="*/ 8215118 w 8802811"/>
              <a:gd name="T21" fmla="*/ 680270 h 2197979"/>
              <a:gd name="T22" fmla="*/ 8202906 w 8802811"/>
              <a:gd name="T23" fmla="*/ 546646 h 2197979"/>
              <a:gd name="T24" fmla="*/ 8178491 w 8802811"/>
              <a:gd name="T25" fmla="*/ 546646 h 2197979"/>
              <a:gd name="T26" fmla="*/ 8178491 w 8802811"/>
              <a:gd name="T27" fmla="*/ 546646 h 2197979"/>
              <a:gd name="T28" fmla="*/ 8410478 w 8802811"/>
              <a:gd name="T29" fmla="*/ 619530 h 2197979"/>
              <a:gd name="T30" fmla="*/ 8471533 w 8802811"/>
              <a:gd name="T31" fmla="*/ 680270 h 2197979"/>
              <a:gd name="T32" fmla="*/ 8557003 w 8802811"/>
              <a:gd name="T33" fmla="*/ 789598 h 2197979"/>
              <a:gd name="T34" fmla="*/ 8581427 w 8802811"/>
              <a:gd name="T35" fmla="*/ 862485 h 2197979"/>
              <a:gd name="T36" fmla="*/ 8618067 w 8802811"/>
              <a:gd name="T37" fmla="*/ 947518 h 2197979"/>
              <a:gd name="T38" fmla="*/ 8691330 w 8802811"/>
              <a:gd name="T39" fmla="*/ 1178325 h 2197979"/>
              <a:gd name="T40" fmla="*/ 8703529 w 8802811"/>
              <a:gd name="T41" fmla="*/ 1251212 h 2197979"/>
              <a:gd name="T42" fmla="*/ 8715745 w 8802811"/>
              <a:gd name="T43" fmla="*/ 1336245 h 2197979"/>
              <a:gd name="T44" fmla="*/ 8740169 w 8802811"/>
              <a:gd name="T45" fmla="*/ 1396982 h 2197979"/>
              <a:gd name="T46" fmla="*/ 8801224 w 8802811"/>
              <a:gd name="T47" fmla="*/ 1396982 h 2197979"/>
              <a:gd name="T48" fmla="*/ 8801224 w 8802811"/>
              <a:gd name="T49" fmla="*/ 1396982 h 2197979"/>
              <a:gd name="T50" fmla="*/ 8789008 w 8802811"/>
              <a:gd name="T51" fmla="*/ 1664232 h 2197979"/>
              <a:gd name="T52" fmla="*/ 8789008 w 8802811"/>
              <a:gd name="T53" fmla="*/ 1664232 h 2197979"/>
              <a:gd name="T54" fmla="*/ 8703529 w 8802811"/>
              <a:gd name="T55" fmla="*/ 1567051 h 2197979"/>
              <a:gd name="T56" fmla="*/ 8642482 w 8802811"/>
              <a:gd name="T57" fmla="*/ 1506311 h 2197979"/>
              <a:gd name="T58" fmla="*/ 8581427 w 8802811"/>
              <a:gd name="T59" fmla="*/ 1409131 h 2197979"/>
              <a:gd name="T60" fmla="*/ 8508164 w 8802811"/>
              <a:gd name="T61" fmla="*/ 1324097 h 2197979"/>
              <a:gd name="T62" fmla="*/ 8434901 w 8802811"/>
              <a:gd name="T63" fmla="*/ 1226915 h 2197979"/>
              <a:gd name="T64" fmla="*/ 8300597 w 8802811"/>
              <a:gd name="T65" fmla="*/ 1032551 h 2197979"/>
              <a:gd name="T66" fmla="*/ 8227330 w 8802811"/>
              <a:gd name="T67" fmla="*/ 911075 h 2197979"/>
              <a:gd name="T68" fmla="*/ 8215118 w 8802811"/>
              <a:gd name="T69" fmla="*/ 874632 h 2197979"/>
              <a:gd name="T70" fmla="*/ 8190703 w 8802811"/>
              <a:gd name="T71" fmla="*/ 838189 h 2197979"/>
              <a:gd name="T72" fmla="*/ 8178491 w 8802811"/>
              <a:gd name="T73" fmla="*/ 789598 h 2197979"/>
              <a:gd name="T74" fmla="*/ 8129643 w 8802811"/>
              <a:gd name="T75" fmla="*/ 716712 h 2197979"/>
              <a:gd name="T76" fmla="*/ 8117452 w 8802811"/>
              <a:gd name="T77" fmla="*/ 704564 h 2197979"/>
              <a:gd name="T78" fmla="*/ 8215118 w 8802811"/>
              <a:gd name="T79" fmla="*/ 777450 h 2197979"/>
              <a:gd name="T80" fmla="*/ 8251758 w 8802811"/>
              <a:gd name="T81" fmla="*/ 813894 h 2197979"/>
              <a:gd name="T82" fmla="*/ 8361648 w 8802811"/>
              <a:gd name="T83" fmla="*/ 911075 h 2197979"/>
              <a:gd name="T84" fmla="*/ 8434901 w 8802811"/>
              <a:gd name="T85" fmla="*/ 1008257 h 2197979"/>
              <a:gd name="T86" fmla="*/ 8471533 w 8802811"/>
              <a:gd name="T87" fmla="*/ 1044700 h 2197979"/>
              <a:gd name="T88" fmla="*/ 8459325 w 8802811"/>
              <a:gd name="T89" fmla="*/ 1032551 h 2197979"/>
              <a:gd name="T90" fmla="*/ 632629 w 8802811"/>
              <a:gd name="T91" fmla="*/ 2150139 h 2197979"/>
              <a:gd name="T92" fmla="*/ 1523975 w 8802811"/>
              <a:gd name="T93" fmla="*/ 2186582 h 2197979"/>
              <a:gd name="T94" fmla="*/ 1035572 w 8802811"/>
              <a:gd name="T95" fmla="*/ 2150139 h 2197979"/>
              <a:gd name="T96" fmla="*/ 547160 w 8802811"/>
              <a:gd name="T97" fmla="*/ 2101550 h 2197979"/>
              <a:gd name="T98" fmla="*/ 70965 w 8802811"/>
              <a:gd name="T99" fmla="*/ 2077253 h 21979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8802811"/>
              <a:gd name="T151" fmla="*/ 0 h 2197979"/>
              <a:gd name="T152" fmla="*/ 8802811 w 8802811"/>
              <a:gd name="T153" fmla="*/ 2197979 h 219797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8802811" h="2197979">
                <a:moveTo>
                  <a:pt x="8253255" y="0"/>
                </a:moveTo>
                <a:lnTo>
                  <a:pt x="8289892" y="354119"/>
                </a:lnTo>
                <a:cubicBezTo>
                  <a:pt x="8293963" y="565776"/>
                  <a:pt x="8296057" y="777480"/>
                  <a:pt x="8302104" y="989090"/>
                </a:cubicBezTo>
                <a:cubicBezTo>
                  <a:pt x="8304200" y="1062439"/>
                  <a:pt x="8308222" y="1135763"/>
                  <a:pt x="8314317" y="1208888"/>
                </a:cubicBezTo>
                <a:cubicBezTo>
                  <a:pt x="8316142" y="1230787"/>
                  <a:pt x="8344376" y="1368573"/>
                  <a:pt x="8338741" y="1379842"/>
                </a:cubicBezTo>
                <a:cubicBezTo>
                  <a:pt x="8327228" y="1402867"/>
                  <a:pt x="8314317" y="1306576"/>
                  <a:pt x="8314317" y="1306576"/>
                </a:cubicBezTo>
                <a:cubicBezTo>
                  <a:pt x="8310246" y="1278084"/>
                  <a:pt x="8307253" y="1249416"/>
                  <a:pt x="8302104" y="1221099"/>
                </a:cubicBezTo>
                <a:cubicBezTo>
                  <a:pt x="8299101" y="1204587"/>
                  <a:pt x="8292894" y="1188767"/>
                  <a:pt x="8289892" y="1172255"/>
                </a:cubicBezTo>
                <a:cubicBezTo>
                  <a:pt x="8255975" y="985729"/>
                  <a:pt x="8304437" y="1193793"/>
                  <a:pt x="8253255" y="989090"/>
                </a:cubicBezTo>
                <a:cubicBezTo>
                  <a:pt x="8249184" y="944316"/>
                  <a:pt x="8246400" y="899407"/>
                  <a:pt x="8241043" y="854769"/>
                </a:cubicBezTo>
                <a:cubicBezTo>
                  <a:pt x="8234184" y="797616"/>
                  <a:pt x="8221830" y="741142"/>
                  <a:pt x="8216618" y="683815"/>
                </a:cubicBezTo>
                <a:cubicBezTo>
                  <a:pt x="8212547" y="639041"/>
                  <a:pt x="8216237" y="592868"/>
                  <a:pt x="8204406" y="549494"/>
                </a:cubicBezTo>
                <a:cubicBezTo>
                  <a:pt x="8202264" y="541639"/>
                  <a:pt x="8188123" y="549494"/>
                  <a:pt x="8179981" y="549494"/>
                </a:cubicBezTo>
                <a:cubicBezTo>
                  <a:pt x="8254412" y="566668"/>
                  <a:pt x="8345942" y="574712"/>
                  <a:pt x="8412016" y="622760"/>
                </a:cubicBezTo>
                <a:cubicBezTo>
                  <a:pt x="8435295" y="639688"/>
                  <a:pt x="8454344" y="661962"/>
                  <a:pt x="8473077" y="683815"/>
                </a:cubicBezTo>
                <a:cubicBezTo>
                  <a:pt x="8503283" y="719051"/>
                  <a:pt x="8558564" y="793714"/>
                  <a:pt x="8558564" y="793714"/>
                </a:cubicBezTo>
                <a:cubicBezTo>
                  <a:pt x="8566706" y="818136"/>
                  <a:pt x="8573747" y="842953"/>
                  <a:pt x="8582989" y="866980"/>
                </a:cubicBezTo>
                <a:cubicBezTo>
                  <a:pt x="8594118" y="895913"/>
                  <a:pt x="8610878" y="922718"/>
                  <a:pt x="8619626" y="952457"/>
                </a:cubicBezTo>
                <a:cubicBezTo>
                  <a:pt x="8696833" y="1214937"/>
                  <a:pt x="8583806" y="939035"/>
                  <a:pt x="8692900" y="1184466"/>
                </a:cubicBezTo>
                <a:cubicBezTo>
                  <a:pt x="8696971" y="1208888"/>
                  <a:pt x="8701347" y="1233261"/>
                  <a:pt x="8705112" y="1257732"/>
                </a:cubicBezTo>
                <a:cubicBezTo>
                  <a:pt x="8709489" y="1286179"/>
                  <a:pt x="8710343" y="1315287"/>
                  <a:pt x="8717324" y="1343209"/>
                </a:cubicBezTo>
                <a:cubicBezTo>
                  <a:pt x="8722641" y="1364474"/>
                  <a:pt x="8723911" y="1391524"/>
                  <a:pt x="8741749" y="1404264"/>
                </a:cubicBezTo>
                <a:cubicBezTo>
                  <a:pt x="8758312" y="1416094"/>
                  <a:pt x="8782457" y="1404264"/>
                  <a:pt x="8802811" y="1404264"/>
                </a:cubicBezTo>
                <a:lnTo>
                  <a:pt x="8790599" y="1672906"/>
                </a:lnTo>
                <a:cubicBezTo>
                  <a:pt x="8762103" y="1640343"/>
                  <a:pt x="8734463" y="1607012"/>
                  <a:pt x="8705112" y="1575218"/>
                </a:cubicBezTo>
                <a:cubicBezTo>
                  <a:pt x="8685588" y="1554069"/>
                  <a:pt x="8661601" y="1536976"/>
                  <a:pt x="8644050" y="1514163"/>
                </a:cubicBezTo>
                <a:cubicBezTo>
                  <a:pt x="8620635" y="1483727"/>
                  <a:pt x="8605699" y="1447440"/>
                  <a:pt x="8582989" y="1416475"/>
                </a:cubicBezTo>
                <a:cubicBezTo>
                  <a:pt x="8560794" y="1386213"/>
                  <a:pt x="8533160" y="1360302"/>
                  <a:pt x="8509714" y="1330998"/>
                </a:cubicBezTo>
                <a:cubicBezTo>
                  <a:pt x="8484284" y="1299214"/>
                  <a:pt x="8459970" y="1266525"/>
                  <a:pt x="8436440" y="1233310"/>
                </a:cubicBezTo>
                <a:cubicBezTo>
                  <a:pt x="8390753" y="1168818"/>
                  <a:pt x="8331459" y="1111315"/>
                  <a:pt x="8302104" y="1037934"/>
                </a:cubicBezTo>
                <a:cubicBezTo>
                  <a:pt x="8267999" y="952679"/>
                  <a:pt x="8291374" y="993995"/>
                  <a:pt x="8228830" y="915824"/>
                </a:cubicBezTo>
                <a:cubicBezTo>
                  <a:pt x="8224759" y="903613"/>
                  <a:pt x="8222375" y="890703"/>
                  <a:pt x="8216618" y="879191"/>
                </a:cubicBezTo>
                <a:cubicBezTo>
                  <a:pt x="8210054" y="866064"/>
                  <a:pt x="8197975" y="856047"/>
                  <a:pt x="8192193" y="842558"/>
                </a:cubicBezTo>
                <a:cubicBezTo>
                  <a:pt x="8185581" y="827133"/>
                  <a:pt x="8185874" y="809428"/>
                  <a:pt x="8179981" y="793714"/>
                </a:cubicBezTo>
                <a:cubicBezTo>
                  <a:pt x="8162237" y="746401"/>
                  <a:pt x="8160946" y="750260"/>
                  <a:pt x="8131131" y="720448"/>
                </a:cubicBezTo>
                <a:lnTo>
                  <a:pt x="8118919" y="708237"/>
                </a:lnTo>
                <a:cubicBezTo>
                  <a:pt x="8151485" y="732659"/>
                  <a:pt x="8185112" y="755728"/>
                  <a:pt x="8216618" y="781503"/>
                </a:cubicBezTo>
                <a:cubicBezTo>
                  <a:pt x="8229985" y="792438"/>
                  <a:pt x="8240257" y="806764"/>
                  <a:pt x="8253255" y="818136"/>
                </a:cubicBezTo>
                <a:cubicBezTo>
                  <a:pt x="8303675" y="862248"/>
                  <a:pt x="8321173" y="865438"/>
                  <a:pt x="8363166" y="915824"/>
                </a:cubicBezTo>
                <a:cubicBezTo>
                  <a:pt x="8389226" y="947093"/>
                  <a:pt x="8407656" y="984731"/>
                  <a:pt x="8436440" y="1013512"/>
                </a:cubicBezTo>
                <a:lnTo>
                  <a:pt x="8473077" y="1050145"/>
                </a:lnTo>
                <a:lnTo>
                  <a:pt x="8460865" y="1037934"/>
                </a:lnTo>
                <a:lnTo>
                  <a:pt x="632746" y="2161346"/>
                </a:lnTo>
                <a:lnTo>
                  <a:pt x="1524248" y="2197979"/>
                </a:lnTo>
                <a:lnTo>
                  <a:pt x="1035754" y="2161346"/>
                </a:lnTo>
                <a:cubicBezTo>
                  <a:pt x="712856" y="2131451"/>
                  <a:pt x="1008547" y="2123752"/>
                  <a:pt x="547260" y="2112502"/>
                </a:cubicBezTo>
                <a:cubicBezTo>
                  <a:pt x="37453" y="2100069"/>
                  <a:pt x="-102777" y="2174947"/>
                  <a:pt x="70978" y="208808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090380F-C0FF-B745-B0D4-2772CE707AD1}"/>
              </a:ext>
            </a:extLst>
          </p:cNvPr>
          <p:cNvCxnSpPr>
            <a:cxnSpLocks noChangeShapeType="1"/>
            <a:endCxn id="50224" idx="0"/>
          </p:cNvCxnSpPr>
          <p:nvPr/>
        </p:nvCxnSpPr>
        <p:spPr bwMode="auto">
          <a:xfrm rot="5400000">
            <a:off x="1215231" y="3729832"/>
            <a:ext cx="2473325" cy="347662"/>
          </a:xfrm>
          <a:prstGeom prst="bentConnector3">
            <a:avLst>
              <a:gd name="adj1" fmla="val -60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98" name="Content Placeholder 1">
            <a:extLst>
              <a:ext uri="{FF2B5EF4-FFF2-40B4-BE49-F238E27FC236}">
                <a16:creationId xmlns:a16="http://schemas.microsoft.com/office/drawing/2014/main" id="{38E96F73-3B18-5F4D-BE94-50F0D4708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87463"/>
            <a:ext cx="7772400" cy="5857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high-level view of generic router architecture:</a:t>
            </a:r>
          </a:p>
        </p:txBody>
      </p:sp>
      <p:sp>
        <p:nvSpPr>
          <p:cNvPr id="50199" name="Slide Number Placeholder 5">
            <a:extLst>
              <a:ext uri="{FF2B5EF4-FFF2-40B4-BE49-F238E27FC236}">
                <a16:creationId xmlns:a16="http://schemas.microsoft.com/office/drawing/2014/main" id="{145C983F-FF49-9E48-9FF5-722DC8B7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ADFAF319-76AC-1B42-8DBE-7E9CD4834884}" type="slidenum">
              <a:rPr lang="en-US" altLang="en-US">
                <a:latin typeface="Tahoma" panose="020B0604030504040204" pitchFamily="34" charset="0"/>
              </a:rPr>
              <a:pPr/>
              <a:t>19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0200" name="Footer Placeholder 2">
            <a:extLst>
              <a:ext uri="{FF2B5EF4-FFF2-40B4-BE49-F238E27FC236}">
                <a16:creationId xmlns:a16="http://schemas.microsoft.com/office/drawing/2014/main" id="{DBE72CDD-EC5D-944B-A659-1B223E2B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 descr="underline_base">
            <a:extLst>
              <a:ext uri="{FF2B5EF4-FFF2-40B4-BE49-F238E27FC236}">
                <a16:creationId xmlns:a16="http://schemas.microsoft.com/office/drawing/2014/main" id="{11D07FAC-CC25-334B-8742-C25E83B8F37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02711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>
            <a:extLst>
              <a:ext uri="{FF2B5EF4-FFF2-40B4-BE49-F238E27FC236}">
                <a16:creationId xmlns:a16="http://schemas.microsoft.com/office/drawing/2014/main" id="{90E2F111-0712-DA4D-9ACC-F98B78D5C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Chapter 4: network layer</a:t>
            </a:r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5B62C21A-442B-5148-B1CB-ED0C86D2A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62075"/>
            <a:ext cx="8064500" cy="523875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cs typeface="+mn-cs"/>
              </a:rPr>
              <a:t>chapter goals:</a:t>
            </a:r>
            <a:r>
              <a:rPr lang="en-US" sz="3200" dirty="0">
                <a:solidFill>
                  <a:srgbClr val="CC0000"/>
                </a:solidFill>
                <a:cs typeface="+mn-cs"/>
              </a:rPr>
              <a:t> 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understand principles behind network layer services, focusing on data plane: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network layer service models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forwarding versus routing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how a router works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addressing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generalized forwarding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instantiation, implementation in the Internet</a:t>
            </a:r>
          </a:p>
          <a:p>
            <a:pPr lvl="1"/>
            <a:r>
              <a:rPr lang="en-US" sz="2800" dirty="0"/>
              <a:t>IP protocol</a:t>
            </a:r>
          </a:p>
          <a:p>
            <a:pPr lvl="1"/>
            <a:r>
              <a:rPr lang="en-US" sz="2800" dirty="0"/>
              <a:t>NAT</a:t>
            </a:r>
          </a:p>
          <a:p>
            <a:r>
              <a:rPr lang="en-MY" dirty="0">
                <a:cs typeface="+mn-cs"/>
              </a:rPr>
              <a:t>Generalized Forwarding and SDN</a:t>
            </a:r>
            <a:endParaRPr lang="en-US" dirty="0">
              <a:cs typeface="+mn-cs"/>
            </a:endParaRPr>
          </a:p>
          <a:p>
            <a:pPr>
              <a:buFont typeface="Wingdings" charset="2"/>
              <a:buChar char="§"/>
              <a:defRPr/>
            </a:pPr>
            <a:endParaRPr lang="en-US" dirty="0">
              <a:cs typeface="+mn-cs"/>
            </a:endParaRPr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40966" name="Footer Placeholder 2">
            <a:extLst>
              <a:ext uri="{FF2B5EF4-FFF2-40B4-BE49-F238E27FC236}">
                <a16:creationId xmlns:a16="http://schemas.microsoft.com/office/drawing/2014/main" id="{68C9600E-145A-004E-AD22-59C1AC96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797" y="1886385"/>
            <a:ext cx="7792153" cy="3723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354" y="1125157"/>
            <a:ext cx="3636010" cy="1080770"/>
          </a:xfrm>
          <a:custGeom>
            <a:avLst/>
            <a:gdLst/>
            <a:ahLst/>
            <a:cxnLst/>
            <a:rect l="l" t="t" r="r" b="b"/>
            <a:pathLst>
              <a:path w="3636009" h="1080770">
                <a:moveTo>
                  <a:pt x="179197" y="180085"/>
                </a:moveTo>
                <a:lnTo>
                  <a:pt x="185631" y="132218"/>
                </a:lnTo>
                <a:lnTo>
                  <a:pt x="203787" y="89201"/>
                </a:lnTo>
                <a:lnTo>
                  <a:pt x="231949" y="52752"/>
                </a:lnTo>
                <a:lnTo>
                  <a:pt x="268398" y="24590"/>
                </a:lnTo>
                <a:lnTo>
                  <a:pt x="311415" y="6434"/>
                </a:lnTo>
                <a:lnTo>
                  <a:pt x="359283" y="0"/>
                </a:lnTo>
                <a:lnTo>
                  <a:pt x="755268" y="0"/>
                </a:lnTo>
                <a:lnTo>
                  <a:pt x="1619377" y="0"/>
                </a:lnTo>
                <a:lnTo>
                  <a:pt x="3455542" y="0"/>
                </a:lnTo>
                <a:lnTo>
                  <a:pt x="3503410" y="6434"/>
                </a:lnTo>
                <a:lnTo>
                  <a:pt x="3546427" y="24590"/>
                </a:lnTo>
                <a:lnTo>
                  <a:pt x="3582876" y="52752"/>
                </a:lnTo>
                <a:lnTo>
                  <a:pt x="3611038" y="89201"/>
                </a:lnTo>
                <a:lnTo>
                  <a:pt x="3629194" y="132218"/>
                </a:lnTo>
                <a:lnTo>
                  <a:pt x="3635629" y="180085"/>
                </a:lnTo>
                <a:lnTo>
                  <a:pt x="3635629" y="630300"/>
                </a:lnTo>
                <a:lnTo>
                  <a:pt x="3635629" y="900429"/>
                </a:lnTo>
                <a:lnTo>
                  <a:pt x="3629194" y="948297"/>
                </a:lnTo>
                <a:lnTo>
                  <a:pt x="3611038" y="991314"/>
                </a:lnTo>
                <a:lnTo>
                  <a:pt x="3582876" y="1027763"/>
                </a:lnTo>
                <a:lnTo>
                  <a:pt x="3546427" y="1055925"/>
                </a:lnTo>
                <a:lnTo>
                  <a:pt x="3503410" y="1074081"/>
                </a:lnTo>
                <a:lnTo>
                  <a:pt x="3455542" y="1080515"/>
                </a:lnTo>
                <a:lnTo>
                  <a:pt x="1619377" y="1080515"/>
                </a:lnTo>
                <a:lnTo>
                  <a:pt x="755268" y="1080515"/>
                </a:lnTo>
                <a:lnTo>
                  <a:pt x="359283" y="1080515"/>
                </a:lnTo>
                <a:lnTo>
                  <a:pt x="311415" y="1074081"/>
                </a:lnTo>
                <a:lnTo>
                  <a:pt x="268398" y="1055925"/>
                </a:lnTo>
                <a:lnTo>
                  <a:pt x="231949" y="1027763"/>
                </a:lnTo>
                <a:lnTo>
                  <a:pt x="203787" y="991314"/>
                </a:lnTo>
                <a:lnTo>
                  <a:pt x="185631" y="948297"/>
                </a:lnTo>
                <a:lnTo>
                  <a:pt x="179197" y="900429"/>
                </a:lnTo>
                <a:lnTo>
                  <a:pt x="0" y="928877"/>
                </a:lnTo>
                <a:lnTo>
                  <a:pt x="179197" y="630300"/>
                </a:lnTo>
                <a:lnTo>
                  <a:pt x="179197" y="180085"/>
                </a:lnTo>
                <a:close/>
              </a:path>
            </a:pathLst>
          </a:custGeom>
          <a:ln w="10668">
            <a:solidFill>
              <a:srgbClr val="9946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7CF257-44A2-CF4F-97EA-75E11B4775D6}"/>
              </a:ext>
            </a:extLst>
          </p:cNvPr>
          <p:cNvGrpSpPr/>
          <p:nvPr/>
        </p:nvGrpSpPr>
        <p:grpSpPr>
          <a:xfrm>
            <a:off x="5169333" y="1146177"/>
            <a:ext cx="3636010" cy="1080770"/>
            <a:chOff x="5169333" y="1146177"/>
            <a:chExt cx="3636010" cy="1080770"/>
          </a:xfrm>
        </p:grpSpPr>
        <p:sp>
          <p:nvSpPr>
            <p:cNvPr id="3" name="object 3"/>
            <p:cNvSpPr/>
            <p:nvPr/>
          </p:nvSpPr>
          <p:spPr>
            <a:xfrm>
              <a:off x="5169333" y="1146177"/>
              <a:ext cx="3636010" cy="1080770"/>
            </a:xfrm>
            <a:custGeom>
              <a:avLst/>
              <a:gdLst/>
              <a:ahLst/>
              <a:cxnLst/>
              <a:rect l="l" t="t" r="r" b="b"/>
              <a:pathLst>
                <a:path w="3636009" h="1080770">
                  <a:moveTo>
                    <a:pt x="3635629" y="900429"/>
                  </a:moveTo>
                  <a:lnTo>
                    <a:pt x="179197" y="900429"/>
                  </a:lnTo>
                  <a:lnTo>
                    <a:pt x="185631" y="948297"/>
                  </a:lnTo>
                  <a:lnTo>
                    <a:pt x="203787" y="991314"/>
                  </a:lnTo>
                  <a:lnTo>
                    <a:pt x="231949" y="1027763"/>
                  </a:lnTo>
                  <a:lnTo>
                    <a:pt x="268398" y="1055925"/>
                  </a:lnTo>
                  <a:lnTo>
                    <a:pt x="311415" y="1074081"/>
                  </a:lnTo>
                  <a:lnTo>
                    <a:pt x="359283" y="1080515"/>
                  </a:lnTo>
                  <a:lnTo>
                    <a:pt x="3455542" y="1080515"/>
                  </a:lnTo>
                  <a:lnTo>
                    <a:pt x="3503410" y="1074081"/>
                  </a:lnTo>
                  <a:lnTo>
                    <a:pt x="3546427" y="1055925"/>
                  </a:lnTo>
                  <a:lnTo>
                    <a:pt x="3582876" y="1027763"/>
                  </a:lnTo>
                  <a:lnTo>
                    <a:pt x="3611038" y="991314"/>
                  </a:lnTo>
                  <a:lnTo>
                    <a:pt x="3629194" y="948297"/>
                  </a:lnTo>
                  <a:lnTo>
                    <a:pt x="3635629" y="900429"/>
                  </a:lnTo>
                  <a:close/>
                </a:path>
                <a:path w="3636009" h="1080770">
                  <a:moveTo>
                    <a:pt x="3455542" y="0"/>
                  </a:moveTo>
                  <a:lnTo>
                    <a:pt x="359283" y="0"/>
                  </a:lnTo>
                  <a:lnTo>
                    <a:pt x="311415" y="6434"/>
                  </a:lnTo>
                  <a:lnTo>
                    <a:pt x="268398" y="24590"/>
                  </a:lnTo>
                  <a:lnTo>
                    <a:pt x="231949" y="52752"/>
                  </a:lnTo>
                  <a:lnTo>
                    <a:pt x="203787" y="89201"/>
                  </a:lnTo>
                  <a:lnTo>
                    <a:pt x="185631" y="132218"/>
                  </a:lnTo>
                  <a:lnTo>
                    <a:pt x="179197" y="180085"/>
                  </a:lnTo>
                  <a:lnTo>
                    <a:pt x="179197" y="630300"/>
                  </a:lnTo>
                  <a:lnTo>
                    <a:pt x="0" y="928877"/>
                  </a:lnTo>
                  <a:lnTo>
                    <a:pt x="179197" y="900429"/>
                  </a:lnTo>
                  <a:lnTo>
                    <a:pt x="3635629" y="900429"/>
                  </a:lnTo>
                  <a:lnTo>
                    <a:pt x="3635629" y="180085"/>
                  </a:lnTo>
                  <a:lnTo>
                    <a:pt x="3629194" y="132218"/>
                  </a:lnTo>
                  <a:lnTo>
                    <a:pt x="3611038" y="89201"/>
                  </a:lnTo>
                  <a:lnTo>
                    <a:pt x="3582876" y="52752"/>
                  </a:lnTo>
                  <a:lnTo>
                    <a:pt x="3546427" y="24590"/>
                  </a:lnTo>
                  <a:lnTo>
                    <a:pt x="3503410" y="6434"/>
                  </a:lnTo>
                  <a:lnTo>
                    <a:pt x="3455542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501123" y="1232346"/>
              <a:ext cx="3026410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Georgia"/>
                  <a:cs typeface="Georgia"/>
                </a:rPr>
                <a:t>The </a:t>
              </a:r>
              <a:r>
                <a:rPr sz="1800" spc="-5" dirty="0">
                  <a:latin typeface="Georgia"/>
                  <a:cs typeface="Georgia"/>
                </a:rPr>
                <a:t>forwarding table </a:t>
              </a:r>
              <a:r>
                <a:rPr sz="1800" dirty="0">
                  <a:latin typeface="Georgia"/>
                  <a:cs typeface="Georgia"/>
                </a:rPr>
                <a:t>(FT) is  </a:t>
              </a:r>
              <a:r>
                <a:rPr sz="1800" b="1" spc="-5" dirty="0">
                  <a:latin typeface="Georgia"/>
                  <a:cs typeface="Georgia"/>
                </a:rPr>
                <a:t>computed and updated</a:t>
              </a:r>
              <a:r>
                <a:rPr sz="1800" b="1" spc="-70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by  the routing</a:t>
              </a:r>
              <a:r>
                <a:rPr sz="1800" spc="0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processor</a:t>
              </a:r>
              <a:endParaRPr sz="1800">
                <a:latin typeface="Georgia"/>
                <a:cs typeface="Georgia"/>
              </a:endParaRPr>
            </a:p>
          </p:txBody>
        </p:sp>
      </p:grpSp>
      <p:sp>
        <p:nvSpPr>
          <p:cNvPr id="7" name="object 7"/>
          <p:cNvSpPr/>
          <p:nvPr/>
        </p:nvSpPr>
        <p:spPr>
          <a:xfrm>
            <a:off x="760976" y="1556450"/>
            <a:ext cx="2569210" cy="2241550"/>
          </a:xfrm>
          <a:custGeom>
            <a:avLst/>
            <a:gdLst/>
            <a:ahLst/>
            <a:cxnLst/>
            <a:rect l="l" t="t" r="r" b="b"/>
            <a:pathLst>
              <a:path w="2569210" h="2241550">
                <a:moveTo>
                  <a:pt x="0" y="144018"/>
                </a:moveTo>
                <a:lnTo>
                  <a:pt x="7342" y="98511"/>
                </a:lnTo>
                <a:lnTo>
                  <a:pt x="27786" y="58978"/>
                </a:lnTo>
                <a:lnTo>
                  <a:pt x="58962" y="27797"/>
                </a:lnTo>
                <a:lnTo>
                  <a:pt x="98496" y="7345"/>
                </a:lnTo>
                <a:lnTo>
                  <a:pt x="144018" y="0"/>
                </a:lnTo>
                <a:lnTo>
                  <a:pt x="1344168" y="0"/>
                </a:lnTo>
                <a:lnTo>
                  <a:pt x="1920240" y="0"/>
                </a:lnTo>
                <a:lnTo>
                  <a:pt x="2160270" y="0"/>
                </a:lnTo>
                <a:lnTo>
                  <a:pt x="2205776" y="7345"/>
                </a:lnTo>
                <a:lnTo>
                  <a:pt x="2245309" y="27797"/>
                </a:lnTo>
                <a:lnTo>
                  <a:pt x="2276490" y="58978"/>
                </a:lnTo>
                <a:lnTo>
                  <a:pt x="2296942" y="98511"/>
                </a:lnTo>
                <a:lnTo>
                  <a:pt x="2304288" y="144018"/>
                </a:lnTo>
                <a:lnTo>
                  <a:pt x="2304288" y="504063"/>
                </a:lnTo>
                <a:lnTo>
                  <a:pt x="2304288" y="720090"/>
                </a:lnTo>
                <a:lnTo>
                  <a:pt x="2296942" y="765596"/>
                </a:lnTo>
                <a:lnTo>
                  <a:pt x="2276490" y="805129"/>
                </a:lnTo>
                <a:lnTo>
                  <a:pt x="2245309" y="836310"/>
                </a:lnTo>
                <a:lnTo>
                  <a:pt x="2205776" y="856762"/>
                </a:lnTo>
                <a:lnTo>
                  <a:pt x="2160270" y="864108"/>
                </a:lnTo>
                <a:lnTo>
                  <a:pt x="1920240" y="864108"/>
                </a:lnTo>
                <a:lnTo>
                  <a:pt x="2569210" y="2241423"/>
                </a:lnTo>
                <a:lnTo>
                  <a:pt x="1344168" y="864108"/>
                </a:lnTo>
                <a:lnTo>
                  <a:pt x="144018" y="864108"/>
                </a:lnTo>
                <a:lnTo>
                  <a:pt x="98496" y="856762"/>
                </a:lnTo>
                <a:lnTo>
                  <a:pt x="58962" y="836310"/>
                </a:lnTo>
                <a:lnTo>
                  <a:pt x="27786" y="805129"/>
                </a:lnTo>
                <a:lnTo>
                  <a:pt x="7342" y="765596"/>
                </a:lnTo>
                <a:lnTo>
                  <a:pt x="0" y="720090"/>
                </a:lnTo>
                <a:lnTo>
                  <a:pt x="0" y="504063"/>
                </a:lnTo>
                <a:lnTo>
                  <a:pt x="0" y="144018"/>
                </a:lnTo>
                <a:close/>
              </a:path>
            </a:pathLst>
          </a:custGeom>
          <a:ln w="10668">
            <a:solidFill>
              <a:srgbClr val="9946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935" y="5356924"/>
            <a:ext cx="2159635" cy="1096645"/>
          </a:xfrm>
          <a:custGeom>
            <a:avLst/>
            <a:gdLst/>
            <a:ahLst/>
            <a:cxnLst/>
            <a:rect l="l" t="t" r="r" b="b"/>
            <a:pathLst>
              <a:path w="2159635" h="1096645">
                <a:moveTo>
                  <a:pt x="0" y="496697"/>
                </a:moveTo>
                <a:lnTo>
                  <a:pt x="9427" y="450050"/>
                </a:lnTo>
                <a:lnTo>
                  <a:pt x="35131" y="411940"/>
                </a:lnTo>
                <a:lnTo>
                  <a:pt x="73241" y="386236"/>
                </a:lnTo>
                <a:lnTo>
                  <a:pt x="119887" y="376809"/>
                </a:lnTo>
                <a:lnTo>
                  <a:pt x="359918" y="376809"/>
                </a:lnTo>
                <a:lnTo>
                  <a:pt x="970914" y="0"/>
                </a:lnTo>
                <a:lnTo>
                  <a:pt x="899794" y="376809"/>
                </a:lnTo>
                <a:lnTo>
                  <a:pt x="2039620" y="376809"/>
                </a:lnTo>
                <a:lnTo>
                  <a:pt x="2086266" y="386236"/>
                </a:lnTo>
                <a:lnTo>
                  <a:pt x="2124376" y="411940"/>
                </a:lnTo>
                <a:lnTo>
                  <a:pt x="2150080" y="450050"/>
                </a:lnTo>
                <a:lnTo>
                  <a:pt x="2159508" y="496697"/>
                </a:lnTo>
                <a:lnTo>
                  <a:pt x="2159508" y="676529"/>
                </a:lnTo>
                <a:lnTo>
                  <a:pt x="2159508" y="976249"/>
                </a:lnTo>
                <a:lnTo>
                  <a:pt x="2150080" y="1022895"/>
                </a:lnTo>
                <a:lnTo>
                  <a:pt x="2124376" y="1061005"/>
                </a:lnTo>
                <a:lnTo>
                  <a:pt x="2086266" y="1086709"/>
                </a:lnTo>
                <a:lnTo>
                  <a:pt x="2039620" y="1096137"/>
                </a:lnTo>
                <a:lnTo>
                  <a:pt x="899794" y="1096137"/>
                </a:lnTo>
                <a:lnTo>
                  <a:pt x="359918" y="1096137"/>
                </a:lnTo>
                <a:lnTo>
                  <a:pt x="119887" y="1096137"/>
                </a:lnTo>
                <a:lnTo>
                  <a:pt x="73241" y="1086709"/>
                </a:lnTo>
                <a:lnTo>
                  <a:pt x="35131" y="1061005"/>
                </a:lnTo>
                <a:lnTo>
                  <a:pt x="9427" y="1022895"/>
                </a:lnTo>
                <a:lnTo>
                  <a:pt x="0" y="976249"/>
                </a:lnTo>
                <a:lnTo>
                  <a:pt x="0" y="676529"/>
                </a:lnTo>
                <a:lnTo>
                  <a:pt x="0" y="496697"/>
                </a:lnTo>
                <a:close/>
              </a:path>
            </a:pathLst>
          </a:custGeom>
          <a:ln w="10668">
            <a:solidFill>
              <a:srgbClr val="9946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820564-892E-E54B-BE63-47110DED5389}"/>
              </a:ext>
            </a:extLst>
          </p:cNvPr>
          <p:cNvGrpSpPr/>
          <p:nvPr/>
        </p:nvGrpSpPr>
        <p:grpSpPr>
          <a:xfrm>
            <a:off x="2345935" y="5356924"/>
            <a:ext cx="2159635" cy="1096645"/>
            <a:chOff x="2345935" y="5356924"/>
            <a:chExt cx="2159635" cy="1096645"/>
          </a:xfrm>
        </p:grpSpPr>
        <p:sp>
          <p:nvSpPr>
            <p:cNvPr id="10" name="object 10"/>
            <p:cNvSpPr/>
            <p:nvPr/>
          </p:nvSpPr>
          <p:spPr>
            <a:xfrm>
              <a:off x="2345935" y="5356924"/>
              <a:ext cx="2159635" cy="1096645"/>
            </a:xfrm>
            <a:custGeom>
              <a:avLst/>
              <a:gdLst/>
              <a:ahLst/>
              <a:cxnLst/>
              <a:rect l="l" t="t" r="r" b="b"/>
              <a:pathLst>
                <a:path w="2159635" h="1096645">
                  <a:moveTo>
                    <a:pt x="2039620" y="376809"/>
                  </a:moveTo>
                  <a:lnTo>
                    <a:pt x="119887" y="376809"/>
                  </a:lnTo>
                  <a:lnTo>
                    <a:pt x="73241" y="386236"/>
                  </a:lnTo>
                  <a:lnTo>
                    <a:pt x="35131" y="411940"/>
                  </a:lnTo>
                  <a:lnTo>
                    <a:pt x="9427" y="450050"/>
                  </a:lnTo>
                  <a:lnTo>
                    <a:pt x="0" y="496697"/>
                  </a:lnTo>
                  <a:lnTo>
                    <a:pt x="0" y="976249"/>
                  </a:lnTo>
                  <a:lnTo>
                    <a:pt x="9427" y="1022895"/>
                  </a:lnTo>
                  <a:lnTo>
                    <a:pt x="35131" y="1061005"/>
                  </a:lnTo>
                  <a:lnTo>
                    <a:pt x="73241" y="1086709"/>
                  </a:lnTo>
                  <a:lnTo>
                    <a:pt x="119887" y="1096137"/>
                  </a:lnTo>
                  <a:lnTo>
                    <a:pt x="2039620" y="1096137"/>
                  </a:lnTo>
                  <a:lnTo>
                    <a:pt x="2086266" y="1086709"/>
                  </a:lnTo>
                  <a:lnTo>
                    <a:pt x="2124376" y="1061005"/>
                  </a:lnTo>
                  <a:lnTo>
                    <a:pt x="2150080" y="1022895"/>
                  </a:lnTo>
                  <a:lnTo>
                    <a:pt x="2159508" y="976249"/>
                  </a:lnTo>
                  <a:lnTo>
                    <a:pt x="2159508" y="496697"/>
                  </a:lnTo>
                  <a:lnTo>
                    <a:pt x="2150080" y="450050"/>
                  </a:lnTo>
                  <a:lnTo>
                    <a:pt x="2124376" y="411940"/>
                  </a:lnTo>
                  <a:lnTo>
                    <a:pt x="2086266" y="386236"/>
                  </a:lnTo>
                  <a:lnTo>
                    <a:pt x="2039620" y="376809"/>
                  </a:lnTo>
                  <a:close/>
                </a:path>
                <a:path w="2159635" h="1096645">
                  <a:moveTo>
                    <a:pt x="970914" y="0"/>
                  </a:moveTo>
                  <a:lnTo>
                    <a:pt x="359918" y="376809"/>
                  </a:lnTo>
                  <a:lnTo>
                    <a:pt x="899794" y="376809"/>
                  </a:lnTo>
                  <a:lnTo>
                    <a:pt x="970914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458712" y="5798885"/>
              <a:ext cx="1920239" cy="574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Georgia"/>
                  <a:cs typeface="Georgia"/>
                </a:rPr>
                <a:t>Lookup</a:t>
              </a:r>
              <a:r>
                <a:rPr sz="1800" spc="-50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performed</a:t>
              </a:r>
              <a:endParaRPr sz="1800">
                <a:latin typeface="Georgia"/>
                <a:cs typeface="Georgia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Georgia"/>
                  <a:cs typeface="Georgia"/>
                </a:rPr>
                <a:t>in </a:t>
              </a:r>
              <a:r>
                <a:rPr sz="1800" spc="-5" dirty="0">
                  <a:latin typeface="Georgia"/>
                  <a:cs typeface="Georgia"/>
                </a:rPr>
                <a:t>the </a:t>
              </a:r>
              <a:r>
                <a:rPr sz="1800" dirty="0">
                  <a:latin typeface="Georgia"/>
                  <a:cs typeface="Georgia"/>
                </a:rPr>
                <a:t>input</a:t>
              </a:r>
              <a:r>
                <a:rPr sz="1800" spc="-40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port</a:t>
              </a:r>
              <a:endParaRPr sz="1800">
                <a:latin typeface="Georgia"/>
                <a:cs typeface="Georgia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4712072" y="5318443"/>
            <a:ext cx="2457450" cy="847090"/>
          </a:xfrm>
          <a:custGeom>
            <a:avLst/>
            <a:gdLst/>
            <a:ahLst/>
            <a:cxnLst/>
            <a:rect l="l" t="t" r="r" b="b"/>
            <a:pathLst>
              <a:path w="2457450" h="847089">
                <a:moveTo>
                  <a:pt x="297815" y="306831"/>
                </a:moveTo>
                <a:lnTo>
                  <a:pt x="306306" y="264836"/>
                </a:lnTo>
                <a:lnTo>
                  <a:pt x="329453" y="230520"/>
                </a:lnTo>
                <a:lnTo>
                  <a:pt x="363769" y="207373"/>
                </a:lnTo>
                <a:lnTo>
                  <a:pt x="405765" y="198881"/>
                </a:lnTo>
                <a:lnTo>
                  <a:pt x="657733" y="198881"/>
                </a:lnTo>
                <a:lnTo>
                  <a:pt x="0" y="0"/>
                </a:lnTo>
                <a:lnTo>
                  <a:pt x="1197610" y="198881"/>
                </a:lnTo>
                <a:lnTo>
                  <a:pt x="2349373" y="198881"/>
                </a:lnTo>
                <a:lnTo>
                  <a:pt x="2391368" y="207373"/>
                </a:lnTo>
                <a:lnTo>
                  <a:pt x="2425684" y="230520"/>
                </a:lnTo>
                <a:lnTo>
                  <a:pt x="2448831" y="264836"/>
                </a:lnTo>
                <a:lnTo>
                  <a:pt x="2457323" y="306831"/>
                </a:lnTo>
                <a:lnTo>
                  <a:pt x="2457323" y="468756"/>
                </a:lnTo>
                <a:lnTo>
                  <a:pt x="2457323" y="738632"/>
                </a:lnTo>
                <a:lnTo>
                  <a:pt x="2448831" y="780627"/>
                </a:lnTo>
                <a:lnTo>
                  <a:pt x="2425684" y="814943"/>
                </a:lnTo>
                <a:lnTo>
                  <a:pt x="2391368" y="838090"/>
                </a:lnTo>
                <a:lnTo>
                  <a:pt x="2349373" y="846582"/>
                </a:lnTo>
                <a:lnTo>
                  <a:pt x="1197610" y="846582"/>
                </a:lnTo>
                <a:lnTo>
                  <a:pt x="657733" y="846582"/>
                </a:lnTo>
                <a:lnTo>
                  <a:pt x="405765" y="846582"/>
                </a:lnTo>
                <a:lnTo>
                  <a:pt x="363769" y="838090"/>
                </a:lnTo>
                <a:lnTo>
                  <a:pt x="329453" y="814943"/>
                </a:lnTo>
                <a:lnTo>
                  <a:pt x="306306" y="780627"/>
                </a:lnTo>
                <a:lnTo>
                  <a:pt x="297815" y="738632"/>
                </a:lnTo>
                <a:lnTo>
                  <a:pt x="297815" y="468756"/>
                </a:lnTo>
                <a:lnTo>
                  <a:pt x="297815" y="306831"/>
                </a:lnTo>
                <a:close/>
              </a:path>
            </a:pathLst>
          </a:custGeom>
          <a:ln w="10668">
            <a:solidFill>
              <a:srgbClr val="9946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B32B3-729F-3A40-98EF-D20A4F9300A8}"/>
              </a:ext>
            </a:extLst>
          </p:cNvPr>
          <p:cNvGrpSpPr/>
          <p:nvPr/>
        </p:nvGrpSpPr>
        <p:grpSpPr>
          <a:xfrm>
            <a:off x="4712072" y="5318443"/>
            <a:ext cx="2457450" cy="847090"/>
            <a:chOff x="4491354" y="4383023"/>
            <a:chExt cx="2457450" cy="847090"/>
          </a:xfrm>
          <a:solidFill>
            <a:srgbClr val="00FDFF"/>
          </a:solidFill>
        </p:grpSpPr>
        <p:sp>
          <p:nvSpPr>
            <p:cNvPr id="13" name="object 13"/>
            <p:cNvSpPr/>
            <p:nvPr/>
          </p:nvSpPr>
          <p:spPr>
            <a:xfrm>
              <a:off x="4491354" y="4383023"/>
              <a:ext cx="2457450" cy="847090"/>
            </a:xfrm>
            <a:custGeom>
              <a:avLst/>
              <a:gdLst/>
              <a:ahLst/>
              <a:cxnLst/>
              <a:rect l="l" t="t" r="r" b="b"/>
              <a:pathLst>
                <a:path w="2457450" h="847089">
                  <a:moveTo>
                    <a:pt x="2349373" y="198881"/>
                  </a:moveTo>
                  <a:lnTo>
                    <a:pt x="405765" y="198881"/>
                  </a:lnTo>
                  <a:lnTo>
                    <a:pt x="363769" y="207373"/>
                  </a:lnTo>
                  <a:lnTo>
                    <a:pt x="329453" y="230520"/>
                  </a:lnTo>
                  <a:lnTo>
                    <a:pt x="306306" y="264836"/>
                  </a:lnTo>
                  <a:lnTo>
                    <a:pt x="297815" y="306831"/>
                  </a:lnTo>
                  <a:lnTo>
                    <a:pt x="297815" y="738632"/>
                  </a:lnTo>
                  <a:lnTo>
                    <a:pt x="306306" y="780627"/>
                  </a:lnTo>
                  <a:lnTo>
                    <a:pt x="329453" y="814943"/>
                  </a:lnTo>
                  <a:lnTo>
                    <a:pt x="363769" y="838090"/>
                  </a:lnTo>
                  <a:lnTo>
                    <a:pt x="405765" y="846582"/>
                  </a:lnTo>
                  <a:lnTo>
                    <a:pt x="2349373" y="846582"/>
                  </a:lnTo>
                  <a:lnTo>
                    <a:pt x="2391368" y="838090"/>
                  </a:lnTo>
                  <a:lnTo>
                    <a:pt x="2425684" y="814943"/>
                  </a:lnTo>
                  <a:lnTo>
                    <a:pt x="2448831" y="780627"/>
                  </a:lnTo>
                  <a:lnTo>
                    <a:pt x="2457323" y="738632"/>
                  </a:lnTo>
                  <a:lnTo>
                    <a:pt x="2457323" y="306831"/>
                  </a:lnTo>
                  <a:lnTo>
                    <a:pt x="2448831" y="264836"/>
                  </a:lnTo>
                  <a:lnTo>
                    <a:pt x="2425684" y="230520"/>
                  </a:lnTo>
                  <a:lnTo>
                    <a:pt x="2391368" y="207373"/>
                  </a:lnTo>
                  <a:lnTo>
                    <a:pt x="2349373" y="198881"/>
                  </a:lnTo>
                  <a:close/>
                </a:path>
                <a:path w="2457450" h="847089">
                  <a:moveTo>
                    <a:pt x="0" y="0"/>
                  </a:moveTo>
                  <a:lnTo>
                    <a:pt x="657733" y="198881"/>
                  </a:lnTo>
                  <a:lnTo>
                    <a:pt x="1197610" y="198881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899152" y="4611370"/>
              <a:ext cx="1799589" cy="574675"/>
            </a:xfrm>
            <a:prstGeom prst="rect">
              <a:avLst/>
            </a:prstGeom>
            <a:grpFill/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Georgia"/>
                  <a:cs typeface="Georgia"/>
                </a:rPr>
                <a:t>forwarded via</a:t>
              </a:r>
              <a:r>
                <a:rPr sz="1800" spc="-35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the</a:t>
              </a:r>
              <a:endParaRPr sz="1800">
                <a:latin typeface="Georgia"/>
                <a:cs typeface="Georgia"/>
              </a:endParaRPr>
            </a:p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Georgia"/>
                  <a:cs typeface="Georgia"/>
                </a:rPr>
                <a:t>switching</a:t>
              </a:r>
              <a:r>
                <a:rPr sz="1800" spc="-35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fabric</a:t>
              </a:r>
              <a:endParaRPr sz="1800">
                <a:latin typeface="Georgia"/>
                <a:cs typeface="Georgia"/>
              </a:endParaRPr>
            </a:p>
          </p:txBody>
        </p:sp>
      </p:grpSp>
      <p:sp>
        <p:nvSpPr>
          <p:cNvPr id="17" name="object 17"/>
          <p:cNvSpPr/>
          <p:nvPr/>
        </p:nvSpPr>
        <p:spPr>
          <a:xfrm>
            <a:off x="472940" y="5384229"/>
            <a:ext cx="1224280" cy="925830"/>
          </a:xfrm>
          <a:custGeom>
            <a:avLst/>
            <a:gdLst/>
            <a:ahLst/>
            <a:cxnLst/>
            <a:rect l="l" t="t" r="r" b="b"/>
            <a:pathLst>
              <a:path w="1224280" h="925829">
                <a:moveTo>
                  <a:pt x="0" y="384556"/>
                </a:moveTo>
                <a:lnTo>
                  <a:pt x="8504" y="342413"/>
                </a:lnTo>
                <a:lnTo>
                  <a:pt x="31694" y="308022"/>
                </a:lnTo>
                <a:lnTo>
                  <a:pt x="66088" y="284847"/>
                </a:lnTo>
                <a:lnTo>
                  <a:pt x="108204" y="276351"/>
                </a:lnTo>
                <a:lnTo>
                  <a:pt x="203962" y="276351"/>
                </a:lnTo>
                <a:lnTo>
                  <a:pt x="384225" y="0"/>
                </a:lnTo>
                <a:lnTo>
                  <a:pt x="509905" y="276351"/>
                </a:lnTo>
                <a:lnTo>
                  <a:pt x="1115568" y="276351"/>
                </a:lnTo>
                <a:lnTo>
                  <a:pt x="1157710" y="284847"/>
                </a:lnTo>
                <a:lnTo>
                  <a:pt x="1192101" y="308022"/>
                </a:lnTo>
                <a:lnTo>
                  <a:pt x="1215276" y="342413"/>
                </a:lnTo>
                <a:lnTo>
                  <a:pt x="1223772" y="384556"/>
                </a:lnTo>
                <a:lnTo>
                  <a:pt x="1223772" y="546862"/>
                </a:lnTo>
                <a:lnTo>
                  <a:pt x="1223772" y="817371"/>
                </a:lnTo>
                <a:lnTo>
                  <a:pt x="1215276" y="859514"/>
                </a:lnTo>
                <a:lnTo>
                  <a:pt x="1192101" y="893905"/>
                </a:lnTo>
                <a:lnTo>
                  <a:pt x="1157710" y="917080"/>
                </a:lnTo>
                <a:lnTo>
                  <a:pt x="1115568" y="925576"/>
                </a:lnTo>
                <a:lnTo>
                  <a:pt x="509905" y="925576"/>
                </a:lnTo>
                <a:lnTo>
                  <a:pt x="203962" y="925576"/>
                </a:lnTo>
                <a:lnTo>
                  <a:pt x="108204" y="925576"/>
                </a:lnTo>
                <a:lnTo>
                  <a:pt x="66088" y="917080"/>
                </a:lnTo>
                <a:lnTo>
                  <a:pt x="31694" y="893905"/>
                </a:lnTo>
                <a:lnTo>
                  <a:pt x="8504" y="859514"/>
                </a:lnTo>
                <a:lnTo>
                  <a:pt x="0" y="817371"/>
                </a:lnTo>
                <a:lnTo>
                  <a:pt x="0" y="546862"/>
                </a:lnTo>
                <a:lnTo>
                  <a:pt x="0" y="384556"/>
                </a:lnTo>
                <a:close/>
              </a:path>
            </a:pathLst>
          </a:custGeom>
          <a:ln w="10668">
            <a:solidFill>
              <a:srgbClr val="99463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AD4FDB-1CB9-4843-AA20-1A9DE91631AC}"/>
              </a:ext>
            </a:extLst>
          </p:cNvPr>
          <p:cNvGrpSpPr/>
          <p:nvPr/>
        </p:nvGrpSpPr>
        <p:grpSpPr>
          <a:xfrm>
            <a:off x="483451" y="5384229"/>
            <a:ext cx="1224280" cy="925830"/>
            <a:chOff x="483451" y="5384229"/>
            <a:chExt cx="1224280" cy="925830"/>
          </a:xfrm>
        </p:grpSpPr>
        <p:sp>
          <p:nvSpPr>
            <p:cNvPr id="16" name="object 16"/>
            <p:cNvSpPr/>
            <p:nvPr/>
          </p:nvSpPr>
          <p:spPr>
            <a:xfrm>
              <a:off x="483451" y="5384229"/>
              <a:ext cx="1224280" cy="925830"/>
            </a:xfrm>
            <a:custGeom>
              <a:avLst/>
              <a:gdLst/>
              <a:ahLst/>
              <a:cxnLst/>
              <a:rect l="l" t="t" r="r" b="b"/>
              <a:pathLst>
                <a:path w="1224280" h="925829">
                  <a:moveTo>
                    <a:pt x="1115568" y="276351"/>
                  </a:moveTo>
                  <a:lnTo>
                    <a:pt x="108204" y="276351"/>
                  </a:lnTo>
                  <a:lnTo>
                    <a:pt x="66088" y="284847"/>
                  </a:lnTo>
                  <a:lnTo>
                    <a:pt x="31694" y="308022"/>
                  </a:lnTo>
                  <a:lnTo>
                    <a:pt x="8504" y="342413"/>
                  </a:lnTo>
                  <a:lnTo>
                    <a:pt x="0" y="384556"/>
                  </a:lnTo>
                  <a:lnTo>
                    <a:pt x="0" y="817371"/>
                  </a:lnTo>
                  <a:lnTo>
                    <a:pt x="8504" y="859514"/>
                  </a:lnTo>
                  <a:lnTo>
                    <a:pt x="31694" y="893905"/>
                  </a:lnTo>
                  <a:lnTo>
                    <a:pt x="66088" y="917080"/>
                  </a:lnTo>
                  <a:lnTo>
                    <a:pt x="108204" y="925576"/>
                  </a:lnTo>
                  <a:lnTo>
                    <a:pt x="1115568" y="925576"/>
                  </a:lnTo>
                  <a:lnTo>
                    <a:pt x="1157710" y="917080"/>
                  </a:lnTo>
                  <a:lnTo>
                    <a:pt x="1192101" y="893905"/>
                  </a:lnTo>
                  <a:lnTo>
                    <a:pt x="1215276" y="859514"/>
                  </a:lnTo>
                  <a:lnTo>
                    <a:pt x="1223772" y="817371"/>
                  </a:lnTo>
                  <a:lnTo>
                    <a:pt x="1223772" y="384556"/>
                  </a:lnTo>
                  <a:lnTo>
                    <a:pt x="1215276" y="342413"/>
                  </a:lnTo>
                  <a:lnTo>
                    <a:pt x="1192101" y="308022"/>
                  </a:lnTo>
                  <a:lnTo>
                    <a:pt x="1157710" y="284847"/>
                  </a:lnTo>
                  <a:lnTo>
                    <a:pt x="1115568" y="276351"/>
                  </a:lnTo>
                  <a:close/>
                </a:path>
                <a:path w="1224280" h="925829">
                  <a:moveTo>
                    <a:pt x="384225" y="0"/>
                  </a:moveTo>
                  <a:lnTo>
                    <a:pt x="203962" y="276351"/>
                  </a:lnTo>
                  <a:lnTo>
                    <a:pt x="509905" y="276351"/>
                  </a:lnTo>
                  <a:lnTo>
                    <a:pt x="384225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26177" y="5691062"/>
              <a:ext cx="71691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016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Georgia"/>
                  <a:cs typeface="Georgia"/>
                </a:rPr>
                <a:t>P</a:t>
              </a:r>
              <a:r>
                <a:rPr sz="1800" dirty="0">
                  <a:latin typeface="Georgia"/>
                  <a:cs typeface="Georgia"/>
                </a:rPr>
                <a:t>acket  ar</a:t>
              </a:r>
              <a:r>
                <a:rPr sz="1800" spc="-10" dirty="0">
                  <a:latin typeface="Georgia"/>
                  <a:cs typeface="Georgia"/>
                </a:rPr>
                <a:t>r</a:t>
              </a:r>
              <a:r>
                <a:rPr sz="1800" dirty="0">
                  <a:latin typeface="Georgia"/>
                  <a:cs typeface="Georgia"/>
                </a:rPr>
                <a:t>i</a:t>
              </a:r>
              <a:r>
                <a:rPr sz="1800" spc="-10" dirty="0">
                  <a:latin typeface="Georgia"/>
                  <a:cs typeface="Georgia"/>
                </a:rPr>
                <a:t>v</a:t>
              </a:r>
              <a:r>
                <a:rPr sz="1800" dirty="0">
                  <a:latin typeface="Georgia"/>
                  <a:cs typeface="Georgia"/>
                </a:rPr>
                <a:t>es</a:t>
              </a:r>
              <a:endParaRPr sz="1800">
                <a:latin typeface="Georgia"/>
                <a:cs typeface="Georgia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34713" y="6422603"/>
            <a:ext cx="27622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85"/>
              </a:lnSpc>
            </a:pPr>
            <a:r>
              <a:rPr sz="1600" spc="-5" dirty="0">
                <a:solidFill>
                  <a:srgbClr val="FFFFFF"/>
                </a:solidFill>
                <a:latin typeface="Georgia"/>
                <a:cs typeface="Georgia"/>
              </a:rPr>
              <a:t>36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89938" y="2643351"/>
            <a:ext cx="3549869" cy="142218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i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</a:t>
            </a:r>
            <a:r>
              <a:rPr i="1" spc="-2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782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forwarding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locally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(at input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 port)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7825" marR="225425" indent="-2857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pc="-15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avoiding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bottleneck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central  processor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F6C00-2780-9E4F-9442-FF4B0DBB2F1B}"/>
              </a:ext>
            </a:extLst>
          </p:cNvPr>
          <p:cNvGrpSpPr/>
          <p:nvPr/>
        </p:nvGrpSpPr>
        <p:grpSpPr>
          <a:xfrm>
            <a:off x="760976" y="1556145"/>
            <a:ext cx="3422142" cy="3494075"/>
            <a:chOff x="540258" y="620725"/>
            <a:chExt cx="3422142" cy="3494075"/>
          </a:xfrm>
        </p:grpSpPr>
        <p:sp>
          <p:nvSpPr>
            <p:cNvPr id="6" name="object 6"/>
            <p:cNvSpPr/>
            <p:nvPr/>
          </p:nvSpPr>
          <p:spPr>
            <a:xfrm>
              <a:off x="540258" y="621030"/>
              <a:ext cx="2569210" cy="2241550"/>
            </a:xfrm>
            <a:custGeom>
              <a:avLst/>
              <a:gdLst/>
              <a:ahLst/>
              <a:cxnLst/>
              <a:rect l="l" t="t" r="r" b="b"/>
              <a:pathLst>
                <a:path w="2569210" h="2241550">
                  <a:moveTo>
                    <a:pt x="1920240" y="864108"/>
                  </a:moveTo>
                  <a:lnTo>
                    <a:pt x="1344168" y="864108"/>
                  </a:lnTo>
                  <a:lnTo>
                    <a:pt x="2569210" y="2241423"/>
                  </a:lnTo>
                  <a:lnTo>
                    <a:pt x="1920240" y="864108"/>
                  </a:lnTo>
                  <a:close/>
                </a:path>
                <a:path w="2569210" h="2241550">
                  <a:moveTo>
                    <a:pt x="2160270" y="0"/>
                  </a:moveTo>
                  <a:lnTo>
                    <a:pt x="144018" y="0"/>
                  </a:ln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0" y="720090"/>
                  </a:lnTo>
                  <a:lnTo>
                    <a:pt x="7342" y="765596"/>
                  </a:lnTo>
                  <a:lnTo>
                    <a:pt x="27786" y="805129"/>
                  </a:lnTo>
                  <a:lnTo>
                    <a:pt x="58962" y="836310"/>
                  </a:lnTo>
                  <a:lnTo>
                    <a:pt x="98496" y="856762"/>
                  </a:lnTo>
                  <a:lnTo>
                    <a:pt x="144018" y="864108"/>
                  </a:lnTo>
                  <a:lnTo>
                    <a:pt x="2160270" y="864108"/>
                  </a:lnTo>
                  <a:lnTo>
                    <a:pt x="2205776" y="856762"/>
                  </a:lnTo>
                  <a:lnTo>
                    <a:pt x="2245309" y="836310"/>
                  </a:lnTo>
                  <a:lnTo>
                    <a:pt x="2276490" y="805129"/>
                  </a:lnTo>
                  <a:lnTo>
                    <a:pt x="2296942" y="765596"/>
                  </a:lnTo>
                  <a:lnTo>
                    <a:pt x="2304288" y="720090"/>
                  </a:lnTo>
                  <a:lnTo>
                    <a:pt x="2304288" y="144018"/>
                  </a:lnTo>
                  <a:lnTo>
                    <a:pt x="2296942" y="98511"/>
                  </a:lnTo>
                  <a:lnTo>
                    <a:pt x="2276490" y="58978"/>
                  </a:lnTo>
                  <a:lnTo>
                    <a:pt x="2245309" y="27797"/>
                  </a:lnTo>
                  <a:lnTo>
                    <a:pt x="2205776" y="7345"/>
                  </a:lnTo>
                  <a:lnTo>
                    <a:pt x="2160270" y="0"/>
                  </a:lnTo>
                  <a:close/>
                </a:path>
              </a:pathLst>
            </a:custGeom>
            <a:solidFill>
              <a:srgbClr val="00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60603" y="620725"/>
              <a:ext cx="1986280" cy="574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Georgia"/>
                  <a:cs typeface="Georgia"/>
                </a:rPr>
                <a:t>a </a:t>
              </a:r>
              <a:r>
                <a:rPr sz="1800" i="1" spc="-5" dirty="0">
                  <a:solidFill>
                    <a:srgbClr val="FF0000"/>
                  </a:solidFill>
                  <a:latin typeface="Georgia"/>
                  <a:cs typeface="Georgia"/>
                </a:rPr>
                <a:t>shadow copy</a:t>
              </a:r>
              <a:r>
                <a:rPr sz="1800" spc="405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of</a:t>
              </a:r>
              <a:endParaRPr sz="1800">
                <a:latin typeface="Georgia"/>
                <a:cs typeface="Georgia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800" spc="-5" dirty="0">
                  <a:latin typeface="Georgia"/>
                  <a:cs typeface="Georgia"/>
                </a:rPr>
                <a:t>FT </a:t>
              </a:r>
              <a:r>
                <a:rPr sz="1800" dirty="0">
                  <a:latin typeface="Georgia"/>
                  <a:cs typeface="Georgia"/>
                </a:rPr>
                <a:t>is </a:t>
              </a:r>
              <a:r>
                <a:rPr sz="1800" spc="-5" dirty="0">
                  <a:latin typeface="Georgia"/>
                  <a:cs typeface="Georgia"/>
                </a:rPr>
                <a:t>stored </a:t>
              </a:r>
              <a:r>
                <a:rPr sz="1800" dirty="0">
                  <a:latin typeface="Georgia"/>
                  <a:cs typeface="Georgia"/>
                </a:rPr>
                <a:t>at</a:t>
              </a:r>
              <a:r>
                <a:rPr sz="1800" spc="-55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each</a:t>
              </a:r>
              <a:endParaRPr sz="1800">
                <a:latin typeface="Georgia"/>
                <a:cs typeface="Georgia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60603" y="1169923"/>
              <a:ext cx="10509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Georgia"/>
                  <a:cs typeface="Georgia"/>
                </a:rPr>
                <a:t>input</a:t>
              </a:r>
              <a:r>
                <a:rPr sz="1800" spc="-65" dirty="0">
                  <a:latin typeface="Georgia"/>
                  <a:cs typeface="Georgia"/>
                </a:rPr>
                <a:t> </a:t>
              </a:r>
              <a:r>
                <a:rPr sz="1800" spc="-5" dirty="0">
                  <a:latin typeface="Georgia"/>
                  <a:cs typeface="Georgia"/>
                </a:rPr>
                <a:t>port</a:t>
              </a:r>
              <a:endParaRPr sz="1800">
                <a:latin typeface="Georgia"/>
                <a:cs typeface="Georgia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85B2B37-57D4-5349-A50E-053639FBE037}"/>
                </a:ext>
              </a:extLst>
            </p:cNvPr>
            <p:cNvGrpSpPr/>
            <p:nvPr/>
          </p:nvGrpSpPr>
          <p:grpSpPr>
            <a:xfrm>
              <a:off x="3200400" y="1219200"/>
              <a:ext cx="762000" cy="2895600"/>
              <a:chOff x="3200400" y="1219200"/>
              <a:chExt cx="762000" cy="2895600"/>
            </a:xfrm>
          </p:grpSpPr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903B396A-C583-FE4B-B6A0-981165EC02C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2743199" y="1676401"/>
                <a:ext cx="1676402" cy="762000"/>
              </a:xfrm>
              <a:prstGeom prst="bentConnector3">
                <a:avLst>
                  <a:gd name="adj1" fmla="val 842"/>
                </a:avLst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F114A41-3540-4F48-AD29-806FC63901D8}"/>
                  </a:ext>
                </a:extLst>
              </p:cNvPr>
              <p:cNvCxnSpPr/>
              <p:nvPr/>
            </p:nvCxnSpPr>
            <p:spPr>
              <a:xfrm>
                <a:off x="3200400" y="3352800"/>
                <a:ext cx="0" cy="7620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389B0ADB-ACA8-074F-ADE4-5EAA5199D04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04800"/>
            <a:ext cx="7772400" cy="609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altLang="en-US" sz="4000" kern="0">
                <a:ea typeface="ＭＳ Ｐゴシック" panose="020B0600070205080204" pitchFamily="34" charset="-128"/>
              </a:rPr>
              <a:t>Router architecture overview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145C983F-FF49-9E48-9FF5-722DC8B7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ADFAF319-76AC-1B42-8DBE-7E9CD4834884}" type="slidenum">
              <a:rPr lang="en-US" altLang="en-US">
                <a:latin typeface="Tahoma" panose="020B0604030504040204" pitchFamily="34" charset="0"/>
              </a:rPr>
              <a:pPr/>
              <a:t>20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DBE72CDD-EC5D-944B-A659-1B223E2B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7932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7" descr="underline_base">
            <a:extLst>
              <a:ext uri="{FF2B5EF4-FFF2-40B4-BE49-F238E27FC236}">
                <a16:creationId xmlns:a16="http://schemas.microsoft.com/office/drawing/2014/main" id="{38CD5E3D-BCCF-CF41-9900-3112FAAD61B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81438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12">
            <a:extLst>
              <a:ext uri="{FF2B5EF4-FFF2-40B4-BE49-F238E27FC236}">
                <a16:creationId xmlns:a16="http://schemas.microsoft.com/office/drawing/2014/main" id="{CC578C1C-130E-0C43-9B9A-F905E819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1306513"/>
            <a:ext cx="4568825" cy="1836737"/>
          </a:xfrm>
          <a:prstGeom prst="rect">
            <a:avLst/>
          </a:prstGeom>
          <a:solidFill>
            <a:schemeClr val="bg1"/>
          </a:solidFill>
          <a:ln w="19050">
            <a:solidFill>
              <a:srgbClr val="5F5F5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04" name="Rectangle 13">
            <a:extLst>
              <a:ext uri="{FF2B5EF4-FFF2-40B4-BE49-F238E27FC236}">
                <a16:creationId xmlns:a16="http://schemas.microsoft.com/office/drawing/2014/main" id="{37FCA47B-D3A4-2A49-87EA-63D2933A9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1820863"/>
            <a:ext cx="1417638" cy="828675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line</a:t>
            </a:r>
          </a:p>
          <a:p>
            <a:pPr algn="ctr"/>
            <a:r>
              <a:rPr lang="en-US" altLang="en-US"/>
              <a:t>termination</a:t>
            </a:r>
          </a:p>
        </p:txBody>
      </p:sp>
      <p:sp>
        <p:nvSpPr>
          <p:cNvPr id="51205" name="Rectangle 14">
            <a:extLst>
              <a:ext uri="{FF2B5EF4-FFF2-40B4-BE49-F238E27FC236}">
                <a16:creationId xmlns:a16="http://schemas.microsoft.com/office/drawing/2014/main" id="{6122CBBB-2257-9A41-AEFD-16CCEC34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1492250"/>
            <a:ext cx="1152525" cy="1409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06" name="Rectangle 15">
            <a:extLst>
              <a:ext uri="{FF2B5EF4-FFF2-40B4-BE49-F238E27FC236}">
                <a16:creationId xmlns:a16="http://schemas.microsoft.com/office/drawing/2014/main" id="{415E6C27-DF55-DE4A-A9F7-37CBE89A1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1443038"/>
            <a:ext cx="1247775" cy="1504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07" name="Line 16">
            <a:extLst>
              <a:ext uri="{FF2B5EF4-FFF2-40B4-BE49-F238E27FC236}">
                <a16:creationId xmlns:a16="http://schemas.microsoft.com/office/drawing/2014/main" id="{0326976A-AD3C-9047-B204-B4743D3C99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1475" y="2232025"/>
            <a:ext cx="423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8" name="Line 30">
            <a:extLst>
              <a:ext uri="{FF2B5EF4-FFF2-40B4-BE49-F238E27FC236}">
                <a16:creationId xmlns:a16="http://schemas.microsoft.com/office/drawing/2014/main" id="{F32400C7-7C3C-0849-94DB-04AE73364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9963" y="2211388"/>
            <a:ext cx="1905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09" name="Line 31">
            <a:extLst>
              <a:ext uri="{FF2B5EF4-FFF2-40B4-BE49-F238E27FC236}">
                <a16:creationId xmlns:a16="http://schemas.microsoft.com/office/drawing/2014/main" id="{3C80F004-4E9C-6148-86DF-028AA800B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8" y="2168525"/>
            <a:ext cx="1905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10" name="Line 32">
            <a:extLst>
              <a:ext uri="{FF2B5EF4-FFF2-40B4-BE49-F238E27FC236}">
                <a16:creationId xmlns:a16="http://schemas.microsoft.com/office/drawing/2014/main" id="{DE0BBD51-31F9-DD41-AA98-5233929488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2209800"/>
            <a:ext cx="736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11" name="Rectangle 33">
            <a:extLst>
              <a:ext uri="{FF2B5EF4-FFF2-40B4-BE49-F238E27FC236}">
                <a16:creationId xmlns:a16="http://schemas.microsoft.com/office/drawing/2014/main" id="{9892FFA6-51A8-8740-8B49-C3F76113C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1801813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/>
              <a:t>link 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layer 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protocol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(receive)</a:t>
            </a:r>
          </a:p>
        </p:txBody>
      </p:sp>
      <p:sp>
        <p:nvSpPr>
          <p:cNvPr id="51212" name="Text Box 35">
            <a:extLst>
              <a:ext uri="{FF2B5EF4-FFF2-40B4-BE49-F238E27FC236}">
                <a16:creationId xmlns:a16="http://schemas.microsoft.com/office/drawing/2014/main" id="{13C034BF-1773-424C-AD5D-3B6547EF4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1455738"/>
            <a:ext cx="125095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lookup,</a:t>
            </a:r>
          </a:p>
          <a:p>
            <a:pPr algn="ctr"/>
            <a:r>
              <a:rPr lang="en-US" altLang="en-US"/>
              <a:t>forwarding</a:t>
            </a:r>
          </a:p>
          <a:p>
            <a:pPr algn="ctr"/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queueing</a:t>
            </a:r>
          </a:p>
        </p:txBody>
      </p:sp>
      <p:sp>
        <p:nvSpPr>
          <p:cNvPr id="51213" name="Rectangle 3">
            <a:extLst>
              <a:ext uri="{FF2B5EF4-FFF2-40B4-BE49-F238E27FC236}">
                <a16:creationId xmlns:a16="http://schemas.microsoft.com/office/drawing/2014/main" id="{4EDDAACA-4EEB-C348-BA91-EFB07C2BF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2275" y="293688"/>
            <a:ext cx="7772400" cy="6096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Input port functions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14" name="Rectangle 4">
            <a:extLst>
              <a:ext uri="{FF2B5EF4-FFF2-40B4-BE49-F238E27FC236}">
                <a16:creationId xmlns:a16="http://schemas.microsoft.com/office/drawing/2014/main" id="{F18AEAEA-D62E-554B-944D-D4AF66D4A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94075" y="3746500"/>
            <a:ext cx="5456238" cy="26670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decentralized switching</a:t>
            </a:r>
            <a:r>
              <a:rPr lang="en-US" altLang="en-US" sz="2400" i="1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using header field values, lookup output port using forwarding table in input port memory </a:t>
            </a:r>
            <a:r>
              <a:rPr lang="en-US" altLang="en-US" sz="2200" i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(“match plus action”)</a:t>
            </a:r>
          </a:p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 complete input port processing at </a:t>
            </a:r>
            <a:r>
              <a:rPr lang="ja-JP" altLang="en-US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‘</a:t>
            </a:r>
            <a:r>
              <a:rPr lang="en-US" altLang="ja-JP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line speed</a:t>
            </a:r>
            <a:r>
              <a:rPr lang="ja-JP" altLang="en-US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endParaRPr lang="en-US" altLang="ja-JP" sz="220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queuing: if datagrams arrive faster than forwarding rate into switch fabric</a:t>
            </a:r>
          </a:p>
        </p:txBody>
      </p:sp>
      <p:sp>
        <p:nvSpPr>
          <p:cNvPr id="51215" name="Text Box 5">
            <a:extLst>
              <a:ext uri="{FF2B5EF4-FFF2-40B4-BE49-F238E27FC236}">
                <a16:creationId xmlns:a16="http://schemas.microsoft.com/office/drawing/2014/main" id="{32CA7EEB-2BE2-3B44-86BF-A7D04320E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3054350"/>
            <a:ext cx="2174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>
                <a:solidFill>
                  <a:srgbClr val="000099"/>
                </a:solidFill>
              </a:rPr>
              <a:t>physical layer:</a:t>
            </a:r>
          </a:p>
          <a:p>
            <a:pPr algn="r"/>
            <a:r>
              <a:rPr lang="en-US" altLang="en-US" sz="2000"/>
              <a:t>bit-level reception</a:t>
            </a:r>
            <a:endParaRPr lang="en-US" altLang="en-US"/>
          </a:p>
        </p:txBody>
      </p:sp>
      <p:sp>
        <p:nvSpPr>
          <p:cNvPr id="51216" name="Text Box 6">
            <a:extLst>
              <a:ext uri="{FF2B5EF4-FFF2-40B4-BE49-F238E27FC236}">
                <a16:creationId xmlns:a16="http://schemas.microsoft.com/office/drawing/2014/main" id="{F694A675-69A7-A647-BDF1-6347FCE28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783013"/>
            <a:ext cx="1820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solidFill>
                  <a:srgbClr val="000099"/>
                </a:solidFill>
              </a:rPr>
              <a:t>data link layer:</a:t>
            </a:r>
          </a:p>
          <a:p>
            <a:pPr algn="r"/>
            <a:r>
              <a:rPr lang="en-US" altLang="en-US" sz="2000" dirty="0"/>
              <a:t>e.g., Ethernet</a:t>
            </a:r>
          </a:p>
          <a:p>
            <a:pPr algn="r"/>
            <a:r>
              <a:rPr lang="en-US" altLang="en-US" sz="2000" dirty="0"/>
              <a:t>see chapter 6</a:t>
            </a:r>
            <a:endParaRPr lang="en-US" altLang="en-US" dirty="0"/>
          </a:p>
        </p:txBody>
      </p:sp>
      <p:sp>
        <p:nvSpPr>
          <p:cNvPr id="51217" name="Line 45">
            <a:extLst>
              <a:ext uri="{FF2B5EF4-FFF2-40B4-BE49-F238E27FC236}">
                <a16:creationId xmlns:a16="http://schemas.microsoft.com/office/drawing/2014/main" id="{B7B37E6E-9312-3841-93C7-2EF8EEEB4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9125" y="690563"/>
            <a:ext cx="11113" cy="286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18" name="Rectangle 46">
            <a:extLst>
              <a:ext uri="{FF2B5EF4-FFF2-40B4-BE49-F238E27FC236}">
                <a16:creationId xmlns:a16="http://schemas.microsoft.com/office/drawing/2014/main" id="{0ECE0ED0-3BAA-3947-B168-8A9301829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0" y="1819275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/>
              <a:t>switch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fabric</a:t>
            </a:r>
          </a:p>
        </p:txBody>
      </p:sp>
      <p:grpSp>
        <p:nvGrpSpPr>
          <p:cNvPr id="51219" name="Group 56">
            <a:extLst>
              <a:ext uri="{FF2B5EF4-FFF2-40B4-BE49-F238E27FC236}">
                <a16:creationId xmlns:a16="http://schemas.microsoft.com/office/drawing/2014/main" id="{E095895D-1357-7F43-ACE8-EB6B4FAA8D15}"/>
              </a:ext>
            </a:extLst>
          </p:cNvPr>
          <p:cNvGrpSpPr>
            <a:grpSpLocks/>
          </p:cNvGrpSpPr>
          <p:nvPr/>
        </p:nvGrpSpPr>
        <p:grpSpPr bwMode="auto">
          <a:xfrm>
            <a:off x="5175250" y="2062163"/>
            <a:ext cx="993775" cy="468312"/>
            <a:chOff x="310" y="3526"/>
            <a:chExt cx="1040" cy="457"/>
          </a:xfrm>
        </p:grpSpPr>
        <p:sp>
          <p:nvSpPr>
            <p:cNvPr id="51225" name="Rectangle 47">
              <a:extLst>
                <a:ext uri="{FF2B5EF4-FFF2-40B4-BE49-F238E27FC236}">
                  <a16:creationId xmlns:a16="http://schemas.microsoft.com/office/drawing/2014/main" id="{3C8D9A8A-9C51-E642-804C-4D6B9636D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" y="3526"/>
              <a:ext cx="1040" cy="4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26" name="Line 48">
              <a:extLst>
                <a:ext uri="{FF2B5EF4-FFF2-40B4-BE49-F238E27FC236}">
                  <a16:creationId xmlns:a16="http://schemas.microsoft.com/office/drawing/2014/main" id="{77FC0138-7D79-3A47-A474-50AA1CADD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7" name="Line 49">
              <a:extLst>
                <a:ext uri="{FF2B5EF4-FFF2-40B4-BE49-F238E27FC236}">
                  <a16:creationId xmlns:a16="http://schemas.microsoft.com/office/drawing/2014/main" id="{50C76ADF-D1B8-124B-A81E-F23EFB9EE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8" name="Line 50">
              <a:extLst>
                <a:ext uri="{FF2B5EF4-FFF2-40B4-BE49-F238E27FC236}">
                  <a16:creationId xmlns:a16="http://schemas.microsoft.com/office/drawing/2014/main" id="{23642B42-84E7-214A-BFA0-5382EC7FB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9" name="Line 51">
              <a:extLst>
                <a:ext uri="{FF2B5EF4-FFF2-40B4-BE49-F238E27FC236}">
                  <a16:creationId xmlns:a16="http://schemas.microsoft.com/office/drawing/2014/main" id="{B4AA36A0-5C00-534F-B8C1-5A927CC2A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30" name="Line 52">
              <a:extLst>
                <a:ext uri="{FF2B5EF4-FFF2-40B4-BE49-F238E27FC236}">
                  <a16:creationId xmlns:a16="http://schemas.microsoft.com/office/drawing/2014/main" id="{800CCBAE-056A-7C41-9766-42A448DCC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31" name="Line 53">
              <a:extLst>
                <a:ext uri="{FF2B5EF4-FFF2-40B4-BE49-F238E27FC236}">
                  <a16:creationId xmlns:a16="http://schemas.microsoft.com/office/drawing/2014/main" id="{2E13D35F-AF5F-BE43-9E8C-DD1D6A956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32" name="Line 54">
              <a:extLst>
                <a:ext uri="{FF2B5EF4-FFF2-40B4-BE49-F238E27FC236}">
                  <a16:creationId xmlns:a16="http://schemas.microsoft.com/office/drawing/2014/main" id="{5D9CEE5D-D388-C848-99DB-BBB0FD743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33" name="Line 55">
              <a:extLst>
                <a:ext uri="{FF2B5EF4-FFF2-40B4-BE49-F238E27FC236}">
                  <a16:creationId xmlns:a16="http://schemas.microsoft.com/office/drawing/2014/main" id="{A8CF067F-684A-FB42-B95F-83E735409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1220" name="Line 58">
            <a:extLst>
              <a:ext uri="{FF2B5EF4-FFF2-40B4-BE49-F238E27FC236}">
                <a16:creationId xmlns:a16="http://schemas.microsoft.com/office/drawing/2014/main" id="{8BA68337-EF8E-0D44-8677-8C11610CC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6013" y="2743200"/>
            <a:ext cx="446087" cy="4905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21" name="Line 59">
            <a:extLst>
              <a:ext uri="{FF2B5EF4-FFF2-40B4-BE49-F238E27FC236}">
                <a16:creationId xmlns:a16="http://schemas.microsoft.com/office/drawing/2014/main" id="{47AF5E9F-6EDA-CC41-922F-C4AE9D316A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5063" y="2940050"/>
            <a:ext cx="1193800" cy="1338263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22" name="Line 60">
            <a:extLst>
              <a:ext uri="{FF2B5EF4-FFF2-40B4-BE49-F238E27FC236}">
                <a16:creationId xmlns:a16="http://schemas.microsoft.com/office/drawing/2014/main" id="{ACFD891D-2E5E-BA42-85A4-6F8658C9FD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0138" y="3070225"/>
            <a:ext cx="669925" cy="790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23" name="Slide Number Placeholder 5">
            <a:extLst>
              <a:ext uri="{FF2B5EF4-FFF2-40B4-BE49-F238E27FC236}">
                <a16:creationId xmlns:a16="http://schemas.microsoft.com/office/drawing/2014/main" id="{C4628303-149A-9B4F-A333-0A82EB6B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12C0E58D-54C9-4C4E-B1CA-006AA0B74AF6}" type="slidenum">
              <a:rPr lang="en-US" altLang="en-US">
                <a:latin typeface="Tahoma" panose="020B0604030504040204" pitchFamily="34" charset="0"/>
              </a:rPr>
              <a:pPr/>
              <a:t>21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1224" name="Footer Placeholder 2">
            <a:extLst>
              <a:ext uri="{FF2B5EF4-FFF2-40B4-BE49-F238E27FC236}">
                <a16:creationId xmlns:a16="http://schemas.microsoft.com/office/drawing/2014/main" id="{C64BF56E-CB39-3642-9959-73FFD88C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7" descr="underline_base">
            <a:extLst>
              <a:ext uri="{FF2B5EF4-FFF2-40B4-BE49-F238E27FC236}">
                <a16:creationId xmlns:a16="http://schemas.microsoft.com/office/drawing/2014/main" id="{B63D0BE9-4A1B-1C4F-99C4-179E831C8D3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81438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12">
            <a:extLst>
              <a:ext uri="{FF2B5EF4-FFF2-40B4-BE49-F238E27FC236}">
                <a16:creationId xmlns:a16="http://schemas.microsoft.com/office/drawing/2014/main" id="{06E34DDB-62E2-8B44-8E74-8157A0F7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1306513"/>
            <a:ext cx="4568825" cy="1836737"/>
          </a:xfrm>
          <a:prstGeom prst="rect">
            <a:avLst/>
          </a:prstGeom>
          <a:solidFill>
            <a:schemeClr val="bg1"/>
          </a:solidFill>
          <a:ln w="19050">
            <a:solidFill>
              <a:srgbClr val="5F5F5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2228" name="Rectangle 13">
            <a:extLst>
              <a:ext uri="{FF2B5EF4-FFF2-40B4-BE49-F238E27FC236}">
                <a16:creationId xmlns:a16="http://schemas.microsoft.com/office/drawing/2014/main" id="{6485B61B-358C-0648-96A6-79EC063B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1820863"/>
            <a:ext cx="1417638" cy="828675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line</a:t>
            </a:r>
          </a:p>
          <a:p>
            <a:pPr algn="ctr"/>
            <a:r>
              <a:rPr lang="en-US" altLang="en-US"/>
              <a:t>termination</a:t>
            </a:r>
          </a:p>
        </p:txBody>
      </p:sp>
      <p:sp>
        <p:nvSpPr>
          <p:cNvPr id="52229" name="Rectangle 14">
            <a:extLst>
              <a:ext uri="{FF2B5EF4-FFF2-40B4-BE49-F238E27FC236}">
                <a16:creationId xmlns:a16="http://schemas.microsoft.com/office/drawing/2014/main" id="{92DE08C5-C707-894C-8B38-9E914097E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1492250"/>
            <a:ext cx="1152525" cy="1409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2230" name="Rectangle 15">
            <a:extLst>
              <a:ext uri="{FF2B5EF4-FFF2-40B4-BE49-F238E27FC236}">
                <a16:creationId xmlns:a16="http://schemas.microsoft.com/office/drawing/2014/main" id="{7E2D8593-B2FF-824D-9583-DA344757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1443038"/>
            <a:ext cx="1247775" cy="1504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2231" name="Line 16">
            <a:extLst>
              <a:ext uri="{FF2B5EF4-FFF2-40B4-BE49-F238E27FC236}">
                <a16:creationId xmlns:a16="http://schemas.microsoft.com/office/drawing/2014/main" id="{AF720F17-18C3-EA46-9480-4971D50AE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1475" y="2232025"/>
            <a:ext cx="423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2" name="Line 30">
            <a:extLst>
              <a:ext uri="{FF2B5EF4-FFF2-40B4-BE49-F238E27FC236}">
                <a16:creationId xmlns:a16="http://schemas.microsoft.com/office/drawing/2014/main" id="{01407C01-10D9-9347-8C31-A301E2A87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9963" y="2211388"/>
            <a:ext cx="1905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3" name="Line 31">
            <a:extLst>
              <a:ext uri="{FF2B5EF4-FFF2-40B4-BE49-F238E27FC236}">
                <a16:creationId xmlns:a16="http://schemas.microsoft.com/office/drawing/2014/main" id="{1BFD7A0A-FC1B-0C42-B9F0-31DDCBC6B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8" y="2168525"/>
            <a:ext cx="1905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4" name="Line 32">
            <a:extLst>
              <a:ext uri="{FF2B5EF4-FFF2-40B4-BE49-F238E27FC236}">
                <a16:creationId xmlns:a16="http://schemas.microsoft.com/office/drawing/2014/main" id="{9B2615F2-0FCA-EF4C-B5E0-72D28B5F49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2209800"/>
            <a:ext cx="736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35" name="Rectangle 33">
            <a:extLst>
              <a:ext uri="{FF2B5EF4-FFF2-40B4-BE49-F238E27FC236}">
                <a16:creationId xmlns:a16="http://schemas.microsoft.com/office/drawing/2014/main" id="{8777E473-057B-8F4D-83F7-70A9F4EA5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25" y="1801813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/>
              <a:t>link 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layer 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protocol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(receive)</a:t>
            </a:r>
          </a:p>
        </p:txBody>
      </p:sp>
      <p:sp>
        <p:nvSpPr>
          <p:cNvPr id="52236" name="Text Box 35">
            <a:extLst>
              <a:ext uri="{FF2B5EF4-FFF2-40B4-BE49-F238E27FC236}">
                <a16:creationId xmlns:a16="http://schemas.microsoft.com/office/drawing/2014/main" id="{B9F8A506-9E93-3343-8165-35AC723E8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1455738"/>
            <a:ext cx="125095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lookup,</a:t>
            </a:r>
          </a:p>
          <a:p>
            <a:pPr algn="ctr"/>
            <a:r>
              <a:rPr lang="en-US" altLang="en-US"/>
              <a:t>forwarding</a:t>
            </a:r>
          </a:p>
          <a:p>
            <a:pPr algn="ctr"/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queueing</a:t>
            </a:r>
          </a:p>
        </p:txBody>
      </p:sp>
      <p:sp>
        <p:nvSpPr>
          <p:cNvPr id="52237" name="Rectangle 3">
            <a:extLst>
              <a:ext uri="{FF2B5EF4-FFF2-40B4-BE49-F238E27FC236}">
                <a16:creationId xmlns:a16="http://schemas.microsoft.com/office/drawing/2014/main" id="{7A3434FC-A197-5741-AEA5-4013315B1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2275" y="293688"/>
            <a:ext cx="7772400" cy="6096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Input port functions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38" name="Rectangle 4">
            <a:extLst>
              <a:ext uri="{FF2B5EF4-FFF2-40B4-BE49-F238E27FC236}">
                <a16:creationId xmlns:a16="http://schemas.microsoft.com/office/drawing/2014/main" id="{049322DD-24F8-6342-97A8-50A1725E7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94075" y="3492500"/>
            <a:ext cx="5456238" cy="26670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decentralized switching</a:t>
            </a: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using header field values, lookup output port using forwarding table in input port memory </a:t>
            </a:r>
            <a:r>
              <a:rPr lang="en-US" altLang="en-US" sz="2200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(“match plus action”)</a:t>
            </a:r>
          </a:p>
          <a:p>
            <a:pPr>
              <a:lnSpc>
                <a:spcPct val="90000"/>
              </a:lnSpc>
            </a:pPr>
            <a:r>
              <a:rPr lang="en-US" altLang="en-US" sz="22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destination-based forwarding: 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 based only on destination IP address (traditional)</a:t>
            </a:r>
            <a:endParaRPr lang="en-US" altLang="ja-JP" sz="22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200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 (SDN): 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 based on any set of header field values</a:t>
            </a:r>
          </a:p>
        </p:txBody>
      </p:sp>
      <p:sp>
        <p:nvSpPr>
          <p:cNvPr id="52239" name="Text Box 5">
            <a:extLst>
              <a:ext uri="{FF2B5EF4-FFF2-40B4-BE49-F238E27FC236}">
                <a16:creationId xmlns:a16="http://schemas.microsoft.com/office/drawing/2014/main" id="{8D15AD9B-3DAA-244A-AD86-E86B107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3054350"/>
            <a:ext cx="2174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>
                <a:solidFill>
                  <a:srgbClr val="000099"/>
                </a:solidFill>
              </a:rPr>
              <a:t>physical layer:</a:t>
            </a:r>
          </a:p>
          <a:p>
            <a:pPr algn="r"/>
            <a:r>
              <a:rPr lang="en-US" altLang="en-US" sz="2000"/>
              <a:t>bit-level reception</a:t>
            </a:r>
            <a:endParaRPr lang="en-US" altLang="en-US"/>
          </a:p>
        </p:txBody>
      </p:sp>
      <p:sp>
        <p:nvSpPr>
          <p:cNvPr id="52240" name="Text Box 6">
            <a:extLst>
              <a:ext uri="{FF2B5EF4-FFF2-40B4-BE49-F238E27FC236}">
                <a16:creationId xmlns:a16="http://schemas.microsoft.com/office/drawing/2014/main" id="{5FD3388E-D951-7042-9E36-17C34998B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783013"/>
            <a:ext cx="1820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>
                <a:solidFill>
                  <a:srgbClr val="000099"/>
                </a:solidFill>
              </a:rPr>
              <a:t>data link layer:</a:t>
            </a:r>
          </a:p>
          <a:p>
            <a:pPr algn="r"/>
            <a:r>
              <a:rPr lang="en-US" altLang="en-US" sz="2000"/>
              <a:t>e.g., Ethernet</a:t>
            </a:r>
          </a:p>
          <a:p>
            <a:pPr algn="r"/>
            <a:r>
              <a:rPr lang="en-US" altLang="en-US" sz="2000"/>
              <a:t>see chapter 5</a:t>
            </a:r>
            <a:endParaRPr lang="en-US" altLang="en-US"/>
          </a:p>
        </p:txBody>
      </p:sp>
      <p:sp>
        <p:nvSpPr>
          <p:cNvPr id="52241" name="Line 45">
            <a:extLst>
              <a:ext uri="{FF2B5EF4-FFF2-40B4-BE49-F238E27FC236}">
                <a16:creationId xmlns:a16="http://schemas.microsoft.com/office/drawing/2014/main" id="{FE31F09E-0258-6247-8F76-A67D23E75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9125" y="690563"/>
            <a:ext cx="11113" cy="286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42" name="Rectangle 46">
            <a:extLst>
              <a:ext uri="{FF2B5EF4-FFF2-40B4-BE49-F238E27FC236}">
                <a16:creationId xmlns:a16="http://schemas.microsoft.com/office/drawing/2014/main" id="{C3D16531-4700-BE4B-A0AD-28DD4B91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0" y="1819275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/>
              <a:t>switch</a:t>
            </a:r>
          </a:p>
          <a:p>
            <a:pPr algn="ctr">
              <a:lnSpc>
                <a:spcPct val="90000"/>
              </a:lnSpc>
            </a:pPr>
            <a:r>
              <a:rPr lang="en-US" altLang="en-US"/>
              <a:t>fabric</a:t>
            </a:r>
          </a:p>
        </p:txBody>
      </p:sp>
      <p:grpSp>
        <p:nvGrpSpPr>
          <p:cNvPr id="52243" name="Group 56">
            <a:extLst>
              <a:ext uri="{FF2B5EF4-FFF2-40B4-BE49-F238E27FC236}">
                <a16:creationId xmlns:a16="http://schemas.microsoft.com/office/drawing/2014/main" id="{9F957D97-857C-CB40-BEE9-7231A4BF26B7}"/>
              </a:ext>
            </a:extLst>
          </p:cNvPr>
          <p:cNvGrpSpPr>
            <a:grpSpLocks/>
          </p:cNvGrpSpPr>
          <p:nvPr/>
        </p:nvGrpSpPr>
        <p:grpSpPr bwMode="auto">
          <a:xfrm>
            <a:off x="5175250" y="2062163"/>
            <a:ext cx="993775" cy="468312"/>
            <a:chOff x="310" y="3526"/>
            <a:chExt cx="1040" cy="457"/>
          </a:xfrm>
        </p:grpSpPr>
        <p:sp>
          <p:nvSpPr>
            <p:cNvPr id="52249" name="Rectangle 47">
              <a:extLst>
                <a:ext uri="{FF2B5EF4-FFF2-40B4-BE49-F238E27FC236}">
                  <a16:creationId xmlns:a16="http://schemas.microsoft.com/office/drawing/2014/main" id="{7802D3F3-9500-3342-9BA2-750043A62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" y="3526"/>
              <a:ext cx="1040" cy="4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50" name="Line 48">
              <a:extLst>
                <a:ext uri="{FF2B5EF4-FFF2-40B4-BE49-F238E27FC236}">
                  <a16:creationId xmlns:a16="http://schemas.microsoft.com/office/drawing/2014/main" id="{BF7098F2-1AC8-1B45-BF4F-B53418333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1" name="Line 49">
              <a:extLst>
                <a:ext uri="{FF2B5EF4-FFF2-40B4-BE49-F238E27FC236}">
                  <a16:creationId xmlns:a16="http://schemas.microsoft.com/office/drawing/2014/main" id="{87FAF80D-95E2-114C-BCFB-453EB2FB5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2" name="Line 50">
              <a:extLst>
                <a:ext uri="{FF2B5EF4-FFF2-40B4-BE49-F238E27FC236}">
                  <a16:creationId xmlns:a16="http://schemas.microsoft.com/office/drawing/2014/main" id="{6D5E7A0B-51DB-5F41-8570-B81BF2563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3" name="Line 51">
              <a:extLst>
                <a:ext uri="{FF2B5EF4-FFF2-40B4-BE49-F238E27FC236}">
                  <a16:creationId xmlns:a16="http://schemas.microsoft.com/office/drawing/2014/main" id="{BEF00020-C724-2A45-AC01-3B15FCB05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4" name="Line 52">
              <a:extLst>
                <a:ext uri="{FF2B5EF4-FFF2-40B4-BE49-F238E27FC236}">
                  <a16:creationId xmlns:a16="http://schemas.microsoft.com/office/drawing/2014/main" id="{8361351D-2A0A-B246-BC58-C0996D967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5" name="Line 53">
              <a:extLst>
                <a:ext uri="{FF2B5EF4-FFF2-40B4-BE49-F238E27FC236}">
                  <a16:creationId xmlns:a16="http://schemas.microsoft.com/office/drawing/2014/main" id="{6AC12EA9-81E6-C44D-B745-AED4AE35D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" y="3534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6" name="Line 54">
              <a:extLst>
                <a:ext uri="{FF2B5EF4-FFF2-40B4-BE49-F238E27FC236}">
                  <a16:creationId xmlns:a16="http://schemas.microsoft.com/office/drawing/2014/main" id="{72766ADD-C75F-7C47-B91E-F81E95D3D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1" y="3535"/>
              <a:ext cx="2" cy="4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57" name="Line 55">
              <a:extLst>
                <a:ext uri="{FF2B5EF4-FFF2-40B4-BE49-F238E27FC236}">
                  <a16:creationId xmlns:a16="http://schemas.microsoft.com/office/drawing/2014/main" id="{DDE0729A-F144-9647-956B-E7318DB05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9" y="3538"/>
              <a:ext cx="2" cy="43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2244" name="Line 58">
            <a:extLst>
              <a:ext uri="{FF2B5EF4-FFF2-40B4-BE49-F238E27FC236}">
                <a16:creationId xmlns:a16="http://schemas.microsoft.com/office/drawing/2014/main" id="{EA0F049C-8D2C-4A4A-803A-F510D0E0AC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6013" y="2743200"/>
            <a:ext cx="446087" cy="4905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45" name="Line 59">
            <a:extLst>
              <a:ext uri="{FF2B5EF4-FFF2-40B4-BE49-F238E27FC236}">
                <a16:creationId xmlns:a16="http://schemas.microsoft.com/office/drawing/2014/main" id="{1CC322E8-F9B3-9745-B3A0-521051E55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5063" y="2940050"/>
            <a:ext cx="1193800" cy="1338263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46" name="Line 60">
            <a:extLst>
              <a:ext uri="{FF2B5EF4-FFF2-40B4-BE49-F238E27FC236}">
                <a16:creationId xmlns:a16="http://schemas.microsoft.com/office/drawing/2014/main" id="{B71AE42E-6880-3847-B4F9-393F2B1FE6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3813" y="3070225"/>
            <a:ext cx="476250" cy="5778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2247" name="Slide Number Placeholder 5">
            <a:extLst>
              <a:ext uri="{FF2B5EF4-FFF2-40B4-BE49-F238E27FC236}">
                <a16:creationId xmlns:a16="http://schemas.microsoft.com/office/drawing/2014/main" id="{E88770D9-5A3A-F745-8F48-880F0D1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84E20EA2-FCD2-7948-AC42-E882293AF853}" type="slidenum">
              <a:rPr lang="en-US" altLang="en-US">
                <a:latin typeface="Tahoma" panose="020B0604030504040204" pitchFamily="34" charset="0"/>
              </a:rPr>
              <a:pPr/>
              <a:t>22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2248" name="Footer Placeholder 2">
            <a:extLst>
              <a:ext uri="{FF2B5EF4-FFF2-40B4-BE49-F238E27FC236}">
                <a16:creationId xmlns:a16="http://schemas.microsoft.com/office/drawing/2014/main" id="{7F4C3608-2682-9C4A-8D39-6D5EE183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D20C0320-9D08-BF4D-A4C3-6645D7F6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555750"/>
            <a:ext cx="5235575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b="1">
                <a:cs typeface="Times New Roman" panose="02020603050405020304" pitchFamily="18" charset="0"/>
              </a:rPr>
              <a:t>Destination Address Range</a:t>
            </a:r>
          </a:p>
          <a:p>
            <a:pPr algn="just"/>
            <a:endParaRPr lang="en-US" altLang="en-US" b="1">
              <a:cs typeface="Times New Roman" panose="02020603050405020304" pitchFamily="18" charset="0"/>
            </a:endParaRPr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11001000 00010111 00010000 00000000</a:t>
            </a:r>
            <a:endParaRPr lang="en-US" altLang="en-US" sz="2000" b="1">
              <a:latin typeface="Courier New" panose="02070309020205020404" pitchFamily="49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through</a:t>
            </a:r>
            <a:r>
              <a:rPr lang="en-US" altLang="en-US">
                <a:latin typeface="Comic Sans MS" panose="030F0902030302020204" pitchFamily="66" charset="0"/>
                <a:cs typeface="Times New Roman" panose="02020603050405020304" pitchFamily="18" charset="0"/>
              </a:rPr>
              <a:t>                                 </a:t>
            </a:r>
            <a:endParaRPr lang="en-US" altLang="en-US" sz="2000">
              <a:latin typeface="Comic Sans MS" panose="030F0902030302020204" pitchFamily="66" charset="0"/>
            </a:endParaRPr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11001000 00010111 00010111 11111111</a:t>
            </a:r>
          </a:p>
          <a:p>
            <a:pPr algn="just"/>
            <a:endParaRPr lang="en-US" altLang="en-US" b="1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11001000 00010111 00011000 00000000</a:t>
            </a:r>
            <a:endParaRPr lang="en-US" altLang="en-US" sz="2000" b="1">
              <a:latin typeface="Courier New" panose="02070309020205020404" pitchFamily="49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through</a:t>
            </a:r>
            <a:endParaRPr lang="en-US" altLang="en-US" sz="2000"/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11001000 00010111 00011000 11111111  </a:t>
            </a:r>
          </a:p>
          <a:p>
            <a:pPr algn="just"/>
            <a:endParaRPr lang="en-US" altLang="en-US" sz="2000" b="1">
              <a:latin typeface="Courier New" panose="02070309020205020404" pitchFamily="49" charset="0"/>
            </a:endParaRPr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11001000 00010111 00011001 00000000</a:t>
            </a:r>
            <a:endParaRPr lang="en-US" altLang="en-US" sz="2000" b="1">
              <a:latin typeface="Courier New" panose="02070309020205020404" pitchFamily="49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through</a:t>
            </a:r>
            <a:endParaRPr lang="en-US" altLang="en-US" sz="2000"/>
          </a:p>
          <a:p>
            <a:pPr algn="just"/>
            <a:r>
              <a:rPr lang="en-US" altLang="en-US" b="1">
                <a:latin typeface="Courier New" panose="02070309020205020404" pitchFamily="49" charset="0"/>
                <a:cs typeface="Times New Roman" panose="02020603050405020304" pitchFamily="18" charset="0"/>
              </a:rPr>
              <a:t>11001000 00010111 00011111 11111111  </a:t>
            </a:r>
          </a:p>
          <a:p>
            <a:pPr algn="just"/>
            <a:endParaRPr lang="en-US" altLang="en-US">
              <a:latin typeface="Comic Sans MS" panose="030F0902030302020204" pitchFamily="66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53251" name="Rectangle 5">
            <a:extLst>
              <a:ext uri="{FF2B5EF4-FFF2-40B4-BE49-F238E27FC236}">
                <a16:creationId xmlns:a16="http://schemas.microsoft.com/office/drawing/2014/main" id="{E50D4274-DDD1-9D4F-9EA1-2C773915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8" y="1557338"/>
            <a:ext cx="15557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>
                <a:cs typeface="Times New Roman" panose="02020603050405020304" pitchFamily="18" charset="0"/>
              </a:rPr>
              <a:t>Link Interface</a:t>
            </a: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 u="sng">
              <a:cs typeface="Times New Roman" panose="02020603050405020304" pitchFamily="18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0</a:t>
            </a: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1</a:t>
            </a: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2</a:t>
            </a: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endParaRPr lang="en-US" altLang="en-US">
              <a:cs typeface="Times New Roman" panose="02020603050405020304" pitchFamily="18" charset="0"/>
            </a:endParaRPr>
          </a:p>
          <a:p>
            <a:pPr algn="just"/>
            <a:r>
              <a:rPr lang="en-US" altLang="en-US">
                <a:cs typeface="Times New Roman" panose="02020603050405020304" pitchFamily="18" charset="0"/>
              </a:rPr>
              <a:t>3  </a:t>
            </a:r>
            <a:endParaRPr lang="en-US" altLang="en-US" sz="2000"/>
          </a:p>
          <a:p>
            <a:pPr algn="just"/>
            <a:endParaRPr lang="en-US" altLang="en-US" b="1">
              <a:cs typeface="Times New Roman" panose="02020603050405020304" pitchFamily="18" charset="0"/>
            </a:endParaRPr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55D5E49B-4467-3A49-9BDB-9A0168BD3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1266825"/>
            <a:ext cx="7223125" cy="4525963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3253" name="Line 7">
            <a:extLst>
              <a:ext uri="{FF2B5EF4-FFF2-40B4-BE49-F238E27FC236}">
                <a16:creationId xmlns:a16="http://schemas.microsoft.com/office/drawing/2014/main" id="{37A89EF1-4C7F-B84E-AF92-7C6CCD410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475" y="2084388"/>
            <a:ext cx="722312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4" name="Line 8">
            <a:extLst>
              <a:ext uri="{FF2B5EF4-FFF2-40B4-BE49-F238E27FC236}">
                <a16:creationId xmlns:a16="http://schemas.microsoft.com/office/drawing/2014/main" id="{0F060D9A-6EED-4642-A061-8025C01C1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463" y="3119438"/>
            <a:ext cx="722312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5" name="Line 9">
            <a:extLst>
              <a:ext uri="{FF2B5EF4-FFF2-40B4-BE49-F238E27FC236}">
                <a16:creationId xmlns:a16="http://schemas.microsoft.com/office/drawing/2014/main" id="{25362BC0-7770-6D4E-8855-00F9D148D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113" y="4241800"/>
            <a:ext cx="722312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6" name="Line 10">
            <a:extLst>
              <a:ext uri="{FF2B5EF4-FFF2-40B4-BE49-F238E27FC236}">
                <a16:creationId xmlns:a16="http://schemas.microsoft.com/office/drawing/2014/main" id="{A4439DF8-A92B-9F47-9CE2-A991E51F8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763" y="5343525"/>
            <a:ext cx="722312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7" name="Line 11">
            <a:extLst>
              <a:ext uri="{FF2B5EF4-FFF2-40B4-BE49-F238E27FC236}">
                <a16:creationId xmlns:a16="http://schemas.microsoft.com/office/drawing/2014/main" id="{17EF64E1-EF52-344A-92EA-8D4352FF2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9313" y="1277938"/>
            <a:ext cx="0" cy="451485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8" name="Text Box 12">
            <a:extLst>
              <a:ext uri="{FF2B5EF4-FFF2-40B4-BE49-F238E27FC236}">
                <a16:creationId xmlns:a16="http://schemas.microsoft.com/office/drawing/2014/main" id="{A488FDA4-0812-8641-997D-DB8D4E1D7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6007100"/>
            <a:ext cx="7081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77"/>
              </a:rPr>
              <a:t>Q:</a:t>
            </a:r>
            <a:r>
              <a:rPr lang="en-US" altLang="en-US" sz="2400">
                <a:latin typeface="Gill Sans MT" panose="020B0502020104020203" pitchFamily="34" charset="77"/>
              </a:rPr>
              <a:t> but what happens if ranges don</a:t>
            </a:r>
            <a:r>
              <a:rPr lang="ja-JP" altLang="en-US" sz="2400">
                <a:latin typeface="Gill Sans MT" panose="020B0502020104020203" pitchFamily="34" charset="77"/>
              </a:rPr>
              <a:t>’</a:t>
            </a:r>
            <a:r>
              <a:rPr lang="en-US" altLang="ja-JP" sz="2400">
                <a:latin typeface="Gill Sans MT" panose="020B0502020104020203" pitchFamily="34" charset="77"/>
              </a:rPr>
              <a:t>t divide up so nicely? </a:t>
            </a:r>
            <a:endParaRPr lang="en-US" altLang="en-US" sz="2400">
              <a:latin typeface="Gill Sans MT" panose="020B0502020104020203" pitchFamily="34" charset="77"/>
            </a:endParaRPr>
          </a:p>
        </p:txBody>
      </p:sp>
      <p:pic>
        <p:nvPicPr>
          <p:cNvPr id="53259" name="Picture 16" descr="underline_base">
            <a:extLst>
              <a:ext uri="{FF2B5EF4-FFF2-40B4-BE49-F238E27FC236}">
                <a16:creationId xmlns:a16="http://schemas.microsoft.com/office/drawing/2014/main" id="{9E51F1A4-A91F-E94D-B3EC-4514235733F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771525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Rectangle 17">
            <a:extLst>
              <a:ext uri="{FF2B5EF4-FFF2-40B4-BE49-F238E27FC236}">
                <a16:creationId xmlns:a16="http://schemas.microsoft.com/office/drawing/2014/main" id="{C9A86144-F2D7-CB42-96CE-D43FD705F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07950"/>
            <a:ext cx="6378575" cy="8636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Destination-based forwarding</a:t>
            </a:r>
          </a:p>
        </p:txBody>
      </p:sp>
      <p:sp>
        <p:nvSpPr>
          <p:cNvPr id="53261" name="TextBox 1">
            <a:extLst>
              <a:ext uri="{FF2B5EF4-FFF2-40B4-BE49-F238E27FC236}">
                <a16:creationId xmlns:a16="http://schemas.microsoft.com/office/drawing/2014/main" id="{4525F374-DFD9-8B47-BBBD-EF596C2E2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188" y="1036638"/>
            <a:ext cx="2071687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CC0000"/>
                </a:solidFill>
              </a:rPr>
              <a:t>forwarding table</a:t>
            </a:r>
          </a:p>
        </p:txBody>
      </p:sp>
      <p:sp>
        <p:nvSpPr>
          <p:cNvPr id="53262" name="Slide Number Placeholder 5">
            <a:extLst>
              <a:ext uri="{FF2B5EF4-FFF2-40B4-BE49-F238E27FC236}">
                <a16:creationId xmlns:a16="http://schemas.microsoft.com/office/drawing/2014/main" id="{B4A68755-D099-B342-92AA-16ABD447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2E901EBD-3C64-5542-B044-D1E9E0103D98}" type="slidenum">
              <a:rPr lang="en-US" altLang="en-US">
                <a:latin typeface="Tahoma" panose="020B0604030504040204" pitchFamily="34" charset="0"/>
              </a:rPr>
              <a:pPr/>
              <a:t>23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3263" name="Footer Placeholder 2">
            <a:extLst>
              <a:ext uri="{FF2B5EF4-FFF2-40B4-BE49-F238E27FC236}">
                <a16:creationId xmlns:a16="http://schemas.microsoft.com/office/drawing/2014/main" id="{8FF40AEE-8F11-4A49-BE5D-071CD4F2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3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Longest prefix matching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C4FD2CC-0F96-3647-B094-A076F017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74" y="2007653"/>
            <a:ext cx="6899516" cy="1215110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E44CD3A5-49DD-2B46-B559-9C4E9837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70" y="2223727"/>
            <a:ext cx="69362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when looking for forwarding table entry for given destination address, use </a:t>
            </a:r>
            <a:r>
              <a:rPr lang="en-US" altLang="en-US" sz="2250" i="1" dirty="0">
                <a:solidFill>
                  <a:srgbClr val="000099"/>
                </a:solidFill>
                <a:latin typeface="Calibri" panose="020F0502020204030204"/>
              </a:rPr>
              <a:t>longest</a:t>
            </a: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 address prefix that matches destination address.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D12AF6A9-88D3-724A-95E5-E348261B6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43" y="1783816"/>
            <a:ext cx="272683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</a:rPr>
              <a:t>longest prefix match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D13401-BB00-AB4B-8905-3EDC38C55E44}"/>
              </a:ext>
            </a:extLst>
          </p:cNvPr>
          <p:cNvGrpSpPr/>
          <p:nvPr/>
        </p:nvGrpSpPr>
        <p:grpSpPr>
          <a:xfrm>
            <a:off x="2005951" y="3419269"/>
            <a:ext cx="5609494" cy="1661046"/>
            <a:chOff x="2674601" y="3416024"/>
            <a:chExt cx="7479325" cy="221472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84DF81F-7378-3F4D-A220-97031D2E8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601" y="3430149"/>
              <a:ext cx="4941530" cy="2200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</a:rPr>
                <a:t>Destination Address Range                        </a:t>
              </a:r>
            </a:p>
            <a:p>
              <a:pPr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11001000  00010111  00010</a:t>
              </a:r>
              <a:endParaRPr lang="en-US" altLang="en-US" sz="1500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  <a:p>
              <a:pPr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11001000  00010111  00011000</a:t>
              </a:r>
              <a:endParaRPr lang="en-US" altLang="en-US" sz="1500" dirty="0">
                <a:solidFill>
                  <a:prstClr val="black"/>
                </a:solidFill>
                <a:latin typeface="Courier New" panose="02070309020205020404" pitchFamily="49" charset="0"/>
              </a:endParaRPr>
            </a:p>
            <a:p>
              <a:pPr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11001000  00010111  00011</a:t>
              </a:r>
              <a:endParaRPr lang="en-US" altLang="en-US" sz="1500" dirty="0">
                <a:solidFill>
                  <a:prstClr val="black"/>
                </a:solidFill>
                <a:latin typeface="Comic Sans MS" panose="030F0902030302020204" pitchFamily="66" charset="0"/>
              </a:endParaRPr>
            </a:p>
            <a:p>
              <a:pPr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</a:rPr>
                <a:t>otherwise  </a:t>
              </a:r>
              <a:r>
                <a:rPr lang="en-US" altLang="en-US" sz="1350" dirty="0">
                  <a:solidFill>
                    <a:prstClr val="black"/>
                  </a:solidFill>
                  <a:latin typeface="Times" pitchFamily="2" charset="0"/>
                </a:rPr>
                <a:t>           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18A563AC-C70D-754B-9962-4D998D015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214" y="3473174"/>
              <a:ext cx="7459662" cy="2106613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Line 25">
              <a:extLst>
                <a:ext uri="{FF2B5EF4-FFF2-40B4-BE49-F238E27FC236}">
                  <a16:creationId xmlns:a16="http://schemas.microsoft.com/office/drawing/2014/main" id="{19C2B9AB-8F02-2544-B27E-9D6069612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5214" y="3908149"/>
              <a:ext cx="7448550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6" name="Line 26">
              <a:extLst>
                <a:ext uri="{FF2B5EF4-FFF2-40B4-BE49-F238E27FC236}">
                  <a16:creationId xmlns:a16="http://schemas.microsoft.com/office/drawing/2014/main" id="{1B9BD71E-C1AB-FC44-BE8C-E92F41BE2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5376" y="4338362"/>
              <a:ext cx="7448550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7" name="Line 27">
              <a:extLst>
                <a:ext uri="{FF2B5EF4-FFF2-40B4-BE49-F238E27FC236}">
                  <a16:creationId xmlns:a16="http://schemas.microsoft.com/office/drawing/2014/main" id="{7AE74685-5721-6E44-8BC4-DAB3E347B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976" y="4757462"/>
              <a:ext cx="7448550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8" name="Line 28">
              <a:extLst>
                <a:ext uri="{FF2B5EF4-FFF2-40B4-BE49-F238E27FC236}">
                  <a16:creationId xmlns:a16="http://schemas.microsoft.com/office/drawing/2014/main" id="{1B853A8E-6A07-CB4D-BE12-092786F59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6801" y="5187674"/>
              <a:ext cx="7448550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BAAA8C9E-1166-D244-A56D-14E88DC72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9371" y="3444875"/>
              <a:ext cx="0" cy="2117725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C361938E-509D-884C-8F4D-604CDBAF4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439" y="3416024"/>
              <a:ext cx="1618392" cy="2200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>
                  <a:solidFill>
                    <a:prstClr val="black"/>
                  </a:solidFill>
                </a:rPr>
                <a:t>Link interface</a:t>
              </a:r>
            </a:p>
            <a:p>
              <a:pPr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>
                  <a:solidFill>
                    <a:prstClr val="black"/>
                  </a:solidFill>
                </a:rPr>
                <a:t>0</a:t>
              </a:r>
            </a:p>
            <a:p>
              <a:pPr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>
                  <a:solidFill>
                    <a:prstClr val="black"/>
                  </a:solidFill>
                </a:rPr>
                <a:t>1</a:t>
              </a:r>
            </a:p>
            <a:p>
              <a:pPr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>
                  <a:solidFill>
                    <a:prstClr val="black"/>
                  </a:solidFill>
                </a:rPr>
                <a:t>2</a:t>
              </a:r>
            </a:p>
            <a:p>
              <a:pPr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94CEDC-B1A5-454C-B4F6-F22FC77EEC2F}"/>
                </a:ext>
              </a:extLst>
            </p:cNvPr>
            <p:cNvSpPr txBox="1"/>
            <p:nvPr/>
          </p:nvSpPr>
          <p:spPr>
            <a:xfrm>
              <a:off x="6763327" y="4003965"/>
              <a:ext cx="174567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********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CA6F6A-B810-954D-9B23-669157310E2A}"/>
                </a:ext>
              </a:extLst>
            </p:cNvPr>
            <p:cNvSpPr txBox="1"/>
            <p:nvPr/>
          </p:nvSpPr>
          <p:spPr>
            <a:xfrm>
              <a:off x="6089074" y="4005707"/>
              <a:ext cx="7721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B0E5B5-4700-1A4A-82D3-4BA23D91D949}"/>
                </a:ext>
              </a:extLst>
            </p:cNvPr>
            <p:cNvSpPr txBox="1"/>
            <p:nvPr/>
          </p:nvSpPr>
          <p:spPr>
            <a:xfrm>
              <a:off x="6760005" y="4816765"/>
              <a:ext cx="174567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********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3E062A-D38F-7B4C-985F-9BC7311B996F}"/>
                </a:ext>
              </a:extLst>
            </p:cNvPr>
            <p:cNvSpPr txBox="1"/>
            <p:nvPr/>
          </p:nvSpPr>
          <p:spPr>
            <a:xfrm>
              <a:off x="6083018" y="4846641"/>
              <a:ext cx="77822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CB68ED-9DC5-4A42-912A-6465AD307681}"/>
                </a:ext>
              </a:extLst>
            </p:cNvPr>
            <p:cNvSpPr txBox="1"/>
            <p:nvPr/>
          </p:nvSpPr>
          <p:spPr>
            <a:xfrm>
              <a:off x="6760005" y="4423065"/>
              <a:ext cx="174567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********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55AE30-180F-9548-B5CE-B9911AA53A47}"/>
              </a:ext>
            </a:extLst>
          </p:cNvPr>
          <p:cNvGrpSpPr/>
          <p:nvPr/>
        </p:nvGrpSpPr>
        <p:grpSpPr>
          <a:xfrm>
            <a:off x="592277" y="5167958"/>
            <a:ext cx="7025943" cy="689246"/>
            <a:chOff x="789703" y="5747609"/>
            <a:chExt cx="9367924" cy="918994"/>
          </a:xfrm>
        </p:grpSpPr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E22026F2-CBCE-4449-A0AD-13CF7F44B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982" y="6266494"/>
              <a:ext cx="5664372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11001000  00010111  00011000  10101010 </a:t>
              </a:r>
            </a:p>
          </p:txBody>
        </p:sp>
        <p:sp>
          <p:nvSpPr>
            <p:cNvPr id="34" name="Text Box 8">
              <a:extLst>
                <a:ext uri="{FF2B5EF4-FFF2-40B4-BE49-F238E27FC236}">
                  <a16:creationId xmlns:a16="http://schemas.microsoft.com/office/drawing/2014/main" id="{6696C1A2-2B66-F046-9D91-AA81C2DE6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703" y="5882892"/>
              <a:ext cx="1702604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rgbClr val="000099"/>
                  </a:solidFill>
                  <a:latin typeface="Calibri" panose="020F0502020204030204"/>
                </a:rPr>
                <a:t>examples</a:t>
              </a:r>
              <a:r>
                <a:rPr lang="en-US" altLang="en-US" sz="1800" dirty="0">
                  <a:solidFill>
                    <a:srgbClr val="000099"/>
                  </a:solidFill>
                  <a:latin typeface="Calibri" panose="020F0502020204030204"/>
                </a:rPr>
                <a:t>:</a:t>
              </a:r>
            </a:p>
          </p:txBody>
        </p:sp>
        <p:sp>
          <p:nvSpPr>
            <p:cNvPr id="36" name="Text Box 15">
              <a:extLst>
                <a:ext uri="{FF2B5EF4-FFF2-40B4-BE49-F238E27FC236}">
                  <a16:creationId xmlns:a16="http://schemas.microsoft.com/office/drawing/2014/main" id="{17622A77-4021-6543-9813-C7EEB4480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6060" y="5747609"/>
              <a:ext cx="197156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dirty="0">
                  <a:solidFill>
                    <a:srgbClr val="0000A3"/>
                  </a:solidFill>
                  <a:latin typeface="Calibri" panose="020F0502020204030204"/>
                </a:rPr>
                <a:t>which interface?</a:t>
              </a:r>
            </a:p>
          </p:txBody>
        </p:sp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F7507BD5-2837-2641-B60E-9FEB90A54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8870" y="6233982"/>
              <a:ext cx="197156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dirty="0">
                  <a:solidFill>
                    <a:srgbClr val="0000A3"/>
                  </a:solidFill>
                  <a:latin typeface="Calibri" panose="020F0502020204030204"/>
                </a:rPr>
                <a:t>which interface?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E0486002-663A-3642-8A25-05280FEF8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2166" y="5802809"/>
              <a:ext cx="5664372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35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11001000  00010111  00010110  10100001 </a:t>
              </a:r>
            </a:p>
          </p:txBody>
        </p:sp>
      </p:grp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EC760D1C-B9BF-9F46-BBE7-A444C5F68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3489" y="6428691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3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Longest prefix matching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C4FD2CC-0F96-3647-B094-A076F017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74" y="2007653"/>
            <a:ext cx="6899516" cy="1215110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E44CD3A5-49DD-2B46-B559-9C4E9837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70" y="2223727"/>
            <a:ext cx="69362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when looking for forwarding table entry for given destination address, use </a:t>
            </a:r>
            <a:r>
              <a:rPr lang="en-US" altLang="en-US" sz="2250" i="1" dirty="0">
                <a:solidFill>
                  <a:srgbClr val="000099"/>
                </a:solidFill>
                <a:latin typeface="Calibri" panose="020F0502020204030204"/>
              </a:rPr>
              <a:t>longest</a:t>
            </a: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 address prefix that matches destination address.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D12AF6A9-88D3-724A-95E5-E348261B6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43" y="1783816"/>
            <a:ext cx="272683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</a:rPr>
              <a:t>longest prefix match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084DF81F-7378-3F4D-A220-97031D2E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51" y="3429862"/>
            <a:ext cx="3706148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Destination Address Range                        </a:t>
            </a: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11001000  00010111  00011000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</a:t>
            </a:r>
            <a:endParaRPr lang="en-US" altLang="en-US" sz="1500" dirty="0">
              <a:solidFill>
                <a:prstClr val="black"/>
              </a:solidFill>
              <a:latin typeface="Comic Sans MS" panose="030F0902030302020204" pitchFamily="66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otherwise  </a:t>
            </a:r>
            <a:r>
              <a:rPr lang="en-US" altLang="en-US" sz="1350" dirty="0">
                <a:solidFill>
                  <a:prstClr val="black"/>
                </a:solidFill>
                <a:latin typeface="Times" pitchFamily="2" charset="0"/>
              </a:rPr>
              <a:t>           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8A563AC-C70D-754B-9962-4D998D01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10" y="3462131"/>
            <a:ext cx="5594747" cy="157996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19C2B9AB-8F02-2544-B27E-9D6069612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410" y="378836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B9BD71E-C1AB-FC44-BE8C-E92F41BE2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9032" y="411102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7AE74685-5721-6E44-8BC4-DAB3E347B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982" y="4425347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1B853A8E-6A07-CB4D-BE12-092786F59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7601" y="4748006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BAAA8C9E-1166-D244-A56D-14E88DC72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2028" y="3440907"/>
            <a:ext cx="0" cy="1588294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C361938E-509D-884C-8F4D-604CDBAF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829" y="3419268"/>
            <a:ext cx="1213794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Link interface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0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1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2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E22026F2-CBCE-4449-A0AD-13CF7F44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36" y="5557121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11001000  00010111  00011000  10101010 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6696C1A2-2B66-F046-9D91-AA81C2DE6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78" y="5269418"/>
            <a:ext cx="12769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examples</a:t>
            </a:r>
            <a:r>
              <a:rPr lang="en-US" altLang="en-US" sz="1800" dirty="0">
                <a:solidFill>
                  <a:srgbClr val="000099"/>
                </a:solidFill>
                <a:latin typeface="Calibri" panose="020F0502020204030204"/>
              </a:rPr>
              <a:t>:</a:t>
            </a:r>
          </a:p>
        </p:txBody>
      </p:sp>
      <p:sp>
        <p:nvSpPr>
          <p:cNvPr id="36" name="Text Box 15">
            <a:extLst>
              <a:ext uri="{FF2B5EF4-FFF2-40B4-BE49-F238E27FC236}">
                <a16:creationId xmlns:a16="http://schemas.microsoft.com/office/drawing/2014/main" id="{17622A77-4021-6543-9813-C7EEB448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9546" y="516795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F7507BD5-2837-2641-B60E-9FEB90A54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52" y="553273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CEDC-B1A5-454C-B4F6-F22FC77EEC2F}"/>
              </a:ext>
            </a:extLst>
          </p:cNvPr>
          <p:cNvSpPr txBox="1"/>
          <p:nvPr/>
        </p:nvSpPr>
        <p:spPr>
          <a:xfrm>
            <a:off x="5072496" y="38602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A6F6A-B810-954D-9B23-669157310E2A}"/>
              </a:ext>
            </a:extLst>
          </p:cNvPr>
          <p:cNvSpPr txBox="1"/>
          <p:nvPr/>
        </p:nvSpPr>
        <p:spPr>
          <a:xfrm>
            <a:off x="4566805" y="3861530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B0E5B5-4700-1A4A-82D3-4BA23D91D949}"/>
              </a:ext>
            </a:extLst>
          </p:cNvPr>
          <p:cNvSpPr txBox="1"/>
          <p:nvPr/>
        </p:nvSpPr>
        <p:spPr>
          <a:xfrm>
            <a:off x="5070004" y="44698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3E062A-D38F-7B4C-985F-9BC7311B996F}"/>
              </a:ext>
            </a:extLst>
          </p:cNvPr>
          <p:cNvSpPr txBox="1"/>
          <p:nvPr/>
        </p:nvSpPr>
        <p:spPr>
          <a:xfrm>
            <a:off x="4562263" y="4492231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CB68ED-9DC5-4A42-912A-6465AD307681}"/>
              </a:ext>
            </a:extLst>
          </p:cNvPr>
          <p:cNvSpPr txBox="1"/>
          <p:nvPr/>
        </p:nvSpPr>
        <p:spPr>
          <a:xfrm>
            <a:off x="5070004" y="4174549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E0486002-663A-3642-8A25-05280FEF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124" y="5209357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11001000  00010111  00010110  10100001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F8BEA5-3425-B944-909B-1B37A09661F3}"/>
              </a:ext>
            </a:extLst>
          </p:cNvPr>
          <p:cNvGrpSpPr/>
          <p:nvPr/>
        </p:nvGrpSpPr>
        <p:grpSpPr>
          <a:xfrm>
            <a:off x="602673" y="3330286"/>
            <a:ext cx="7252855" cy="2670464"/>
            <a:chOff x="803563" y="3297382"/>
            <a:chExt cx="9670473" cy="356061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48FF30-7F47-EF40-9B21-6336F9996053}"/>
                </a:ext>
              </a:extLst>
            </p:cNvPr>
            <p:cNvSpPr/>
            <p:nvPr/>
          </p:nvSpPr>
          <p:spPr>
            <a:xfrm>
              <a:off x="845127" y="3297382"/>
              <a:ext cx="9628909" cy="1122218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8909" h="1122218">
                  <a:moveTo>
                    <a:pt x="110837" y="0"/>
                  </a:moveTo>
                  <a:lnTo>
                    <a:pt x="9628909" y="13854"/>
                  </a:lnTo>
                  <a:lnTo>
                    <a:pt x="9628909" y="1122218"/>
                  </a:lnTo>
                  <a:lnTo>
                    <a:pt x="5389418" y="1108364"/>
                  </a:lnTo>
                  <a:lnTo>
                    <a:pt x="5375564" y="665017"/>
                  </a:lnTo>
                  <a:lnTo>
                    <a:pt x="1856509" y="651163"/>
                  </a:lnTo>
                  <a:lnTo>
                    <a:pt x="1870364" y="1122218"/>
                  </a:lnTo>
                  <a:lnTo>
                    <a:pt x="0" y="1080654"/>
                  </a:lnTo>
                  <a:lnTo>
                    <a:pt x="110837" y="0"/>
                  </a:lnTo>
                  <a:close/>
                </a:path>
              </a:pathLst>
            </a:cu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70E4B3-DFDA-4D4A-93DD-AEAF7A1D9F63}"/>
                </a:ext>
              </a:extLst>
            </p:cNvPr>
            <p:cNvSpPr/>
            <p:nvPr/>
          </p:nvSpPr>
          <p:spPr>
            <a:xfrm>
              <a:off x="1634837" y="4364180"/>
              <a:ext cx="8756072" cy="1399309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A85C68C-577E-304A-9FB5-077E1B7756F7}"/>
                </a:ext>
              </a:extLst>
            </p:cNvPr>
            <p:cNvSpPr/>
            <p:nvPr/>
          </p:nvSpPr>
          <p:spPr>
            <a:xfrm flipV="1">
              <a:off x="803563" y="5735782"/>
              <a:ext cx="9628909" cy="1122218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394363 w 9628909"/>
                <a:gd name="connsiteY4" fmla="*/ 668811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246 w 9628909"/>
                <a:gd name="connsiteY3" fmla="*/ 1094510 h 1122218"/>
                <a:gd name="connsiteX4" fmla="*/ 5394363 w 9628909"/>
                <a:gd name="connsiteY4" fmla="*/ 668811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8909" h="1122218">
                  <a:moveTo>
                    <a:pt x="110837" y="0"/>
                  </a:moveTo>
                  <a:lnTo>
                    <a:pt x="9628909" y="13854"/>
                  </a:lnTo>
                  <a:lnTo>
                    <a:pt x="9628909" y="1122218"/>
                  </a:lnTo>
                  <a:lnTo>
                    <a:pt x="5389246" y="1094510"/>
                  </a:lnTo>
                  <a:cubicBezTo>
                    <a:pt x="5390952" y="952610"/>
                    <a:pt x="5392657" y="810711"/>
                    <a:pt x="5394363" y="668811"/>
                  </a:cubicBezTo>
                  <a:lnTo>
                    <a:pt x="1856509" y="651163"/>
                  </a:lnTo>
                  <a:lnTo>
                    <a:pt x="1870364" y="1122218"/>
                  </a:lnTo>
                  <a:lnTo>
                    <a:pt x="0" y="1080654"/>
                  </a:lnTo>
                  <a:lnTo>
                    <a:pt x="110837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ECD7F-5BE0-CD47-B7BE-F200416FECED}"/>
              </a:ext>
            </a:extLst>
          </p:cNvPr>
          <p:cNvGrpSpPr/>
          <p:nvPr/>
        </p:nvGrpSpPr>
        <p:grpSpPr>
          <a:xfrm>
            <a:off x="2026228" y="3836843"/>
            <a:ext cx="2628899" cy="1613189"/>
            <a:chOff x="2701636" y="3972790"/>
            <a:chExt cx="3505199" cy="21509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0BC283-76C4-1340-944F-7C4D353D8FFC}"/>
                </a:ext>
              </a:extLst>
            </p:cNvPr>
            <p:cNvSpPr/>
            <p:nvPr/>
          </p:nvSpPr>
          <p:spPr>
            <a:xfrm>
              <a:off x="2701636" y="5791200"/>
              <a:ext cx="3491346" cy="3325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A5FFD1-43DB-9B46-9554-CAB7DAD58DCA}"/>
                </a:ext>
              </a:extLst>
            </p:cNvPr>
            <p:cNvSpPr/>
            <p:nvPr/>
          </p:nvSpPr>
          <p:spPr>
            <a:xfrm>
              <a:off x="2715489" y="3972790"/>
              <a:ext cx="3491346" cy="3325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Up-Down Arrow 4">
              <a:extLst>
                <a:ext uri="{FF2B5EF4-FFF2-40B4-BE49-F238E27FC236}">
                  <a16:creationId xmlns:a16="http://schemas.microsoft.com/office/drawing/2014/main" id="{22823C07-49B0-9845-9B7A-6F370B443BE1}"/>
                </a:ext>
              </a:extLst>
            </p:cNvPr>
            <p:cNvSpPr/>
            <p:nvPr/>
          </p:nvSpPr>
          <p:spPr>
            <a:xfrm>
              <a:off x="4419600" y="4350327"/>
              <a:ext cx="290946" cy="1427018"/>
            </a:xfrm>
            <a:prstGeom prst="up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5B53A-AC28-8740-95E3-3E5959F5B0CD}"/>
                </a:ext>
              </a:extLst>
            </p:cNvPr>
            <p:cNvSpPr txBox="1"/>
            <p:nvPr/>
          </p:nvSpPr>
          <p:spPr>
            <a:xfrm>
              <a:off x="4031673" y="4738255"/>
              <a:ext cx="1128771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/>
                  <a:ea typeface="+mn-ea"/>
                </a:rPr>
                <a:t>match!</a:t>
              </a:r>
            </a:p>
          </p:txBody>
        </p:sp>
      </p:grp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0AD153D5-F6CB-0E4F-AE80-7E6404A6B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26828" y="6381651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3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Longest prefix matching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C4FD2CC-0F96-3647-B094-A076F017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74" y="2007653"/>
            <a:ext cx="6899516" cy="1215110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E44CD3A5-49DD-2B46-B559-9C4E9837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70" y="2223727"/>
            <a:ext cx="69362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when looking for forwarding table entry for given destination address, use </a:t>
            </a:r>
            <a:r>
              <a:rPr lang="en-US" altLang="en-US" sz="2250" i="1" dirty="0">
                <a:solidFill>
                  <a:srgbClr val="000099"/>
                </a:solidFill>
                <a:latin typeface="Calibri" panose="020F0502020204030204"/>
              </a:rPr>
              <a:t>longest</a:t>
            </a: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 address prefix that matches destination address.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D12AF6A9-88D3-724A-95E5-E348261B6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43" y="1783816"/>
            <a:ext cx="272683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</a:rPr>
              <a:t>longest prefix match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084DF81F-7378-3F4D-A220-97031D2E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51" y="3429862"/>
            <a:ext cx="3706148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Destination Address Range                        </a:t>
            </a: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11001000  00010111  00011000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</a:t>
            </a:r>
            <a:endParaRPr lang="en-US" altLang="en-US" sz="1500" dirty="0">
              <a:solidFill>
                <a:prstClr val="black"/>
              </a:solidFill>
              <a:latin typeface="Comic Sans MS" panose="030F0902030302020204" pitchFamily="66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otherwise  </a:t>
            </a:r>
            <a:r>
              <a:rPr lang="en-US" altLang="en-US" sz="1350" dirty="0">
                <a:solidFill>
                  <a:prstClr val="black"/>
                </a:solidFill>
                <a:latin typeface="Times" pitchFamily="2" charset="0"/>
              </a:rPr>
              <a:t>           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8A563AC-C70D-754B-9962-4D998D01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10" y="3462131"/>
            <a:ext cx="5594747" cy="157996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19C2B9AB-8F02-2544-B27E-9D6069612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410" y="378836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B9BD71E-C1AB-FC44-BE8C-E92F41BE2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9032" y="411102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7AE74685-5721-6E44-8BC4-DAB3E347B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982" y="4425347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1B853A8E-6A07-CB4D-BE12-092786F59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7601" y="4748006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BAAA8C9E-1166-D244-A56D-14E88DC72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2028" y="3440907"/>
            <a:ext cx="0" cy="1588294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C361938E-509D-884C-8F4D-604CDBAF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829" y="3419268"/>
            <a:ext cx="1213794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Link interface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0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1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2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E22026F2-CBCE-4449-A0AD-13CF7F44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36" y="5557121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11001000  00010111  00011000  10101010 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6696C1A2-2B66-F046-9D91-AA81C2DE6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78" y="5269418"/>
            <a:ext cx="12769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examples</a:t>
            </a:r>
            <a:r>
              <a:rPr lang="en-US" altLang="en-US" sz="1800" dirty="0">
                <a:solidFill>
                  <a:srgbClr val="000099"/>
                </a:solidFill>
                <a:latin typeface="Calibri" panose="020F0502020204030204"/>
              </a:rPr>
              <a:t>:</a:t>
            </a:r>
          </a:p>
        </p:txBody>
      </p:sp>
      <p:sp>
        <p:nvSpPr>
          <p:cNvPr id="36" name="Text Box 15">
            <a:extLst>
              <a:ext uri="{FF2B5EF4-FFF2-40B4-BE49-F238E27FC236}">
                <a16:creationId xmlns:a16="http://schemas.microsoft.com/office/drawing/2014/main" id="{17622A77-4021-6543-9813-C7EEB448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9546" y="516795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F7507BD5-2837-2641-B60E-9FEB90A54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52" y="553273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CEDC-B1A5-454C-B4F6-F22FC77EEC2F}"/>
              </a:ext>
            </a:extLst>
          </p:cNvPr>
          <p:cNvSpPr txBox="1"/>
          <p:nvPr/>
        </p:nvSpPr>
        <p:spPr>
          <a:xfrm>
            <a:off x="5072496" y="38602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A6F6A-B810-954D-9B23-669157310E2A}"/>
              </a:ext>
            </a:extLst>
          </p:cNvPr>
          <p:cNvSpPr txBox="1"/>
          <p:nvPr/>
        </p:nvSpPr>
        <p:spPr>
          <a:xfrm>
            <a:off x="4566805" y="3861530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B0E5B5-4700-1A4A-82D3-4BA23D91D949}"/>
              </a:ext>
            </a:extLst>
          </p:cNvPr>
          <p:cNvSpPr txBox="1"/>
          <p:nvPr/>
        </p:nvSpPr>
        <p:spPr>
          <a:xfrm>
            <a:off x="5070004" y="44698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3E062A-D38F-7B4C-985F-9BC7311B996F}"/>
              </a:ext>
            </a:extLst>
          </p:cNvPr>
          <p:cNvSpPr txBox="1"/>
          <p:nvPr/>
        </p:nvSpPr>
        <p:spPr>
          <a:xfrm>
            <a:off x="4562263" y="4492231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CB68ED-9DC5-4A42-912A-6465AD307681}"/>
              </a:ext>
            </a:extLst>
          </p:cNvPr>
          <p:cNvSpPr txBox="1"/>
          <p:nvPr/>
        </p:nvSpPr>
        <p:spPr>
          <a:xfrm>
            <a:off x="5070004" y="4174549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E0486002-663A-3642-8A25-05280FEF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124" y="5209357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11001000  00010111  00010110  10100001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F8BEA5-3425-B944-909B-1B37A09661F3}"/>
              </a:ext>
            </a:extLst>
          </p:cNvPr>
          <p:cNvGrpSpPr/>
          <p:nvPr/>
        </p:nvGrpSpPr>
        <p:grpSpPr>
          <a:xfrm>
            <a:off x="644236" y="3330288"/>
            <a:ext cx="7221683" cy="2670463"/>
            <a:chOff x="858982" y="3297383"/>
            <a:chExt cx="9628910" cy="356061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48FF30-7F47-EF40-9B21-6336F9996053}"/>
                </a:ext>
              </a:extLst>
            </p:cNvPr>
            <p:cNvSpPr/>
            <p:nvPr/>
          </p:nvSpPr>
          <p:spPr>
            <a:xfrm>
              <a:off x="858982" y="3297383"/>
              <a:ext cx="9628910" cy="1944054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731818"/>
                <a:gd name="connsiteX1" fmla="*/ 9628909 w 9628909"/>
                <a:gd name="connsiteY1" fmla="*/ 13854 h 1731818"/>
                <a:gd name="connsiteX2" fmla="*/ 9628909 w 9628909"/>
                <a:gd name="connsiteY2" fmla="*/ 1122218 h 1731818"/>
                <a:gd name="connsiteX3" fmla="*/ 5389418 w 9628909"/>
                <a:gd name="connsiteY3" fmla="*/ 1108364 h 1731818"/>
                <a:gd name="connsiteX4" fmla="*/ 5375564 w 9628909"/>
                <a:gd name="connsiteY4" fmla="*/ 665017 h 1731818"/>
                <a:gd name="connsiteX5" fmla="*/ 1856509 w 9628909"/>
                <a:gd name="connsiteY5" fmla="*/ 651163 h 1731818"/>
                <a:gd name="connsiteX6" fmla="*/ 1828801 w 9628909"/>
                <a:gd name="connsiteY6" fmla="*/ 1731818 h 1731818"/>
                <a:gd name="connsiteX7" fmla="*/ 0 w 9628909"/>
                <a:gd name="connsiteY7" fmla="*/ 1080654 h 1731818"/>
                <a:gd name="connsiteX8" fmla="*/ 110837 w 9628909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108364 h 1731818"/>
                <a:gd name="connsiteX4" fmla="*/ 5264727 w 9518072"/>
                <a:gd name="connsiteY4" fmla="*/ 665017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665017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1482435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1482435 h 1731818"/>
                <a:gd name="connsiteX5" fmla="*/ 1759526 w 9518072"/>
                <a:gd name="connsiteY5" fmla="*/ 1482436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306291 w 9518072"/>
                <a:gd name="connsiteY4" fmla="*/ 1510144 h 1731818"/>
                <a:gd name="connsiteX5" fmla="*/ 1759526 w 9518072"/>
                <a:gd name="connsiteY5" fmla="*/ 1482436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31927"/>
                <a:gd name="connsiteY0" fmla="*/ 0 h 1925782"/>
                <a:gd name="connsiteX1" fmla="*/ 9518072 w 9531927"/>
                <a:gd name="connsiteY1" fmla="*/ 13854 h 1925782"/>
                <a:gd name="connsiteX2" fmla="*/ 9531927 w 9531927"/>
                <a:gd name="connsiteY2" fmla="*/ 1925782 h 1925782"/>
                <a:gd name="connsiteX3" fmla="*/ 5278581 w 9531927"/>
                <a:gd name="connsiteY3" fmla="*/ 1662545 h 1925782"/>
                <a:gd name="connsiteX4" fmla="*/ 5306291 w 9531927"/>
                <a:gd name="connsiteY4" fmla="*/ 1510144 h 1925782"/>
                <a:gd name="connsiteX5" fmla="*/ 1759526 w 9531927"/>
                <a:gd name="connsiteY5" fmla="*/ 1482436 h 1925782"/>
                <a:gd name="connsiteX6" fmla="*/ 1717964 w 9531927"/>
                <a:gd name="connsiteY6" fmla="*/ 1731818 h 1925782"/>
                <a:gd name="connsiteX7" fmla="*/ 152399 w 9531927"/>
                <a:gd name="connsiteY7" fmla="*/ 1634836 h 1925782"/>
                <a:gd name="connsiteX8" fmla="*/ 0 w 9531927"/>
                <a:gd name="connsiteY8" fmla="*/ 0 h 1925782"/>
                <a:gd name="connsiteX0" fmla="*/ 0 w 9531927"/>
                <a:gd name="connsiteY0" fmla="*/ 0 h 1939636"/>
                <a:gd name="connsiteX1" fmla="*/ 9518072 w 9531927"/>
                <a:gd name="connsiteY1" fmla="*/ 13854 h 1939636"/>
                <a:gd name="connsiteX2" fmla="*/ 9531927 w 9531927"/>
                <a:gd name="connsiteY2" fmla="*/ 1925782 h 1939636"/>
                <a:gd name="connsiteX3" fmla="*/ 5292436 w 9531927"/>
                <a:gd name="connsiteY3" fmla="*/ 1939636 h 1939636"/>
                <a:gd name="connsiteX4" fmla="*/ 5306291 w 9531927"/>
                <a:gd name="connsiteY4" fmla="*/ 1510144 h 1939636"/>
                <a:gd name="connsiteX5" fmla="*/ 1759526 w 9531927"/>
                <a:gd name="connsiteY5" fmla="*/ 1482436 h 1939636"/>
                <a:gd name="connsiteX6" fmla="*/ 1717964 w 9531927"/>
                <a:gd name="connsiteY6" fmla="*/ 1731818 h 1939636"/>
                <a:gd name="connsiteX7" fmla="*/ 152399 w 9531927"/>
                <a:gd name="connsiteY7" fmla="*/ 1634836 h 1939636"/>
                <a:gd name="connsiteX8" fmla="*/ 0 w 9531927"/>
                <a:gd name="connsiteY8" fmla="*/ 0 h 1939636"/>
                <a:gd name="connsiteX0" fmla="*/ 0 w 9531927"/>
                <a:gd name="connsiteY0" fmla="*/ 0 h 1939637"/>
                <a:gd name="connsiteX1" fmla="*/ 9518072 w 9531927"/>
                <a:gd name="connsiteY1" fmla="*/ 13854 h 1939637"/>
                <a:gd name="connsiteX2" fmla="*/ 9531927 w 9531927"/>
                <a:gd name="connsiteY2" fmla="*/ 1925782 h 1939637"/>
                <a:gd name="connsiteX3" fmla="*/ 5292436 w 9531927"/>
                <a:gd name="connsiteY3" fmla="*/ 1939636 h 1939637"/>
                <a:gd name="connsiteX4" fmla="*/ 5306291 w 9531927"/>
                <a:gd name="connsiteY4" fmla="*/ 1510144 h 1939637"/>
                <a:gd name="connsiteX5" fmla="*/ 1759526 w 9531927"/>
                <a:gd name="connsiteY5" fmla="*/ 1482436 h 1939637"/>
                <a:gd name="connsiteX6" fmla="*/ 1704109 w 9531927"/>
                <a:gd name="connsiteY6" fmla="*/ 1939637 h 1939637"/>
                <a:gd name="connsiteX7" fmla="*/ 152399 w 9531927"/>
                <a:gd name="connsiteY7" fmla="*/ 1634836 h 1939637"/>
                <a:gd name="connsiteX8" fmla="*/ 0 w 9531927"/>
                <a:gd name="connsiteY8" fmla="*/ 0 h 1939637"/>
                <a:gd name="connsiteX0" fmla="*/ 96983 w 9628910"/>
                <a:gd name="connsiteY0" fmla="*/ 0 h 1939637"/>
                <a:gd name="connsiteX1" fmla="*/ 9615055 w 9628910"/>
                <a:gd name="connsiteY1" fmla="*/ 13854 h 1939637"/>
                <a:gd name="connsiteX2" fmla="*/ 9628910 w 9628910"/>
                <a:gd name="connsiteY2" fmla="*/ 1925782 h 1939637"/>
                <a:gd name="connsiteX3" fmla="*/ 5389419 w 9628910"/>
                <a:gd name="connsiteY3" fmla="*/ 1939636 h 1939637"/>
                <a:gd name="connsiteX4" fmla="*/ 5403274 w 9628910"/>
                <a:gd name="connsiteY4" fmla="*/ 1510144 h 1939637"/>
                <a:gd name="connsiteX5" fmla="*/ 1856509 w 9628910"/>
                <a:gd name="connsiteY5" fmla="*/ 1482436 h 1939637"/>
                <a:gd name="connsiteX6" fmla="*/ 1801092 w 9628910"/>
                <a:gd name="connsiteY6" fmla="*/ 1939637 h 1939637"/>
                <a:gd name="connsiteX7" fmla="*/ 0 w 9628910"/>
                <a:gd name="connsiteY7" fmla="*/ 1884218 h 1939637"/>
                <a:gd name="connsiteX8" fmla="*/ 96983 w 9628910"/>
                <a:gd name="connsiteY8" fmla="*/ 0 h 1939637"/>
                <a:gd name="connsiteX0" fmla="*/ 96983 w 9628910"/>
                <a:gd name="connsiteY0" fmla="*/ 0 h 1944054"/>
                <a:gd name="connsiteX1" fmla="*/ 9615055 w 9628910"/>
                <a:gd name="connsiteY1" fmla="*/ 13854 h 1944054"/>
                <a:gd name="connsiteX2" fmla="*/ 9628910 w 9628910"/>
                <a:gd name="connsiteY2" fmla="*/ 1925782 h 1944054"/>
                <a:gd name="connsiteX3" fmla="*/ 5349662 w 9628910"/>
                <a:gd name="connsiteY3" fmla="*/ 1944054 h 1944054"/>
                <a:gd name="connsiteX4" fmla="*/ 5403274 w 9628910"/>
                <a:gd name="connsiteY4" fmla="*/ 1510144 h 1944054"/>
                <a:gd name="connsiteX5" fmla="*/ 1856509 w 9628910"/>
                <a:gd name="connsiteY5" fmla="*/ 1482436 h 1944054"/>
                <a:gd name="connsiteX6" fmla="*/ 1801092 w 9628910"/>
                <a:gd name="connsiteY6" fmla="*/ 1939637 h 1944054"/>
                <a:gd name="connsiteX7" fmla="*/ 0 w 9628910"/>
                <a:gd name="connsiteY7" fmla="*/ 1884218 h 1944054"/>
                <a:gd name="connsiteX8" fmla="*/ 96983 w 9628910"/>
                <a:gd name="connsiteY8" fmla="*/ 0 h 1944054"/>
                <a:gd name="connsiteX0" fmla="*/ 96983 w 9628910"/>
                <a:gd name="connsiteY0" fmla="*/ 0 h 1944054"/>
                <a:gd name="connsiteX1" fmla="*/ 9615055 w 9628910"/>
                <a:gd name="connsiteY1" fmla="*/ 13854 h 1944054"/>
                <a:gd name="connsiteX2" fmla="*/ 9628910 w 9628910"/>
                <a:gd name="connsiteY2" fmla="*/ 1925782 h 1944054"/>
                <a:gd name="connsiteX3" fmla="*/ 5349662 w 9628910"/>
                <a:gd name="connsiteY3" fmla="*/ 1944054 h 1944054"/>
                <a:gd name="connsiteX4" fmla="*/ 5341431 w 9628910"/>
                <a:gd name="connsiteY4" fmla="*/ 1505726 h 1944054"/>
                <a:gd name="connsiteX5" fmla="*/ 1856509 w 9628910"/>
                <a:gd name="connsiteY5" fmla="*/ 1482436 h 1944054"/>
                <a:gd name="connsiteX6" fmla="*/ 1801092 w 9628910"/>
                <a:gd name="connsiteY6" fmla="*/ 1939637 h 1944054"/>
                <a:gd name="connsiteX7" fmla="*/ 0 w 9628910"/>
                <a:gd name="connsiteY7" fmla="*/ 1884218 h 1944054"/>
                <a:gd name="connsiteX8" fmla="*/ 96983 w 9628910"/>
                <a:gd name="connsiteY8" fmla="*/ 0 h 19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8910" h="1944054">
                  <a:moveTo>
                    <a:pt x="96983" y="0"/>
                  </a:moveTo>
                  <a:lnTo>
                    <a:pt x="9615055" y="13854"/>
                  </a:lnTo>
                  <a:lnTo>
                    <a:pt x="9628910" y="1925782"/>
                  </a:lnTo>
                  <a:lnTo>
                    <a:pt x="5349662" y="1944054"/>
                  </a:lnTo>
                  <a:lnTo>
                    <a:pt x="5341431" y="1505726"/>
                  </a:lnTo>
                  <a:lnTo>
                    <a:pt x="1856509" y="1482436"/>
                  </a:lnTo>
                  <a:lnTo>
                    <a:pt x="1801092" y="1939637"/>
                  </a:lnTo>
                  <a:lnTo>
                    <a:pt x="0" y="1884218"/>
                  </a:lnTo>
                  <a:lnTo>
                    <a:pt x="96983" y="0"/>
                  </a:lnTo>
                  <a:close/>
                </a:path>
              </a:pathLst>
            </a:cu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70E4B3-DFDA-4D4A-93DD-AEAF7A1D9F63}"/>
                </a:ext>
              </a:extLst>
            </p:cNvPr>
            <p:cNvSpPr/>
            <p:nvPr/>
          </p:nvSpPr>
          <p:spPr>
            <a:xfrm>
              <a:off x="2299855" y="5112326"/>
              <a:ext cx="8118764" cy="1052948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A85C68C-577E-304A-9FB5-077E1B7756F7}"/>
                </a:ext>
              </a:extLst>
            </p:cNvPr>
            <p:cNvSpPr/>
            <p:nvPr/>
          </p:nvSpPr>
          <p:spPr>
            <a:xfrm flipV="1">
              <a:off x="900546" y="5915892"/>
              <a:ext cx="9531927" cy="942108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17128 w 9628909"/>
                <a:gd name="connsiteY4" fmla="*/ 6650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17127 w 9628909"/>
                <a:gd name="connsiteY3" fmla="*/ 692728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665018 h 1122218"/>
                <a:gd name="connsiteX3" fmla="*/ 5417127 w 9628909"/>
                <a:gd name="connsiteY3" fmla="*/ 692728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080654"/>
                <a:gd name="connsiteX1" fmla="*/ 9628909 w 9628909"/>
                <a:gd name="connsiteY1" fmla="*/ 13854 h 1080654"/>
                <a:gd name="connsiteX2" fmla="*/ 9628909 w 9628909"/>
                <a:gd name="connsiteY2" fmla="*/ 665018 h 1080654"/>
                <a:gd name="connsiteX3" fmla="*/ 5417127 w 9628909"/>
                <a:gd name="connsiteY3" fmla="*/ 692728 h 1080654"/>
                <a:gd name="connsiteX4" fmla="*/ 5430982 w 9628909"/>
                <a:gd name="connsiteY4" fmla="*/ 207817 h 1080654"/>
                <a:gd name="connsiteX5" fmla="*/ 1884218 w 9628909"/>
                <a:gd name="connsiteY5" fmla="*/ 138545 h 1080654"/>
                <a:gd name="connsiteX6" fmla="*/ 1884219 w 9628909"/>
                <a:gd name="connsiteY6" fmla="*/ 665018 h 1080654"/>
                <a:gd name="connsiteX7" fmla="*/ 0 w 9628909"/>
                <a:gd name="connsiteY7" fmla="*/ 1080654 h 1080654"/>
                <a:gd name="connsiteX8" fmla="*/ 110837 w 9628909"/>
                <a:gd name="connsiteY8" fmla="*/ 0 h 1080654"/>
                <a:gd name="connsiteX0" fmla="*/ 69274 w 9587346"/>
                <a:gd name="connsiteY0" fmla="*/ 0 h 692728"/>
                <a:gd name="connsiteX1" fmla="*/ 9587346 w 9587346"/>
                <a:gd name="connsiteY1" fmla="*/ 13854 h 692728"/>
                <a:gd name="connsiteX2" fmla="*/ 9587346 w 9587346"/>
                <a:gd name="connsiteY2" fmla="*/ 665018 h 692728"/>
                <a:gd name="connsiteX3" fmla="*/ 5375564 w 9587346"/>
                <a:gd name="connsiteY3" fmla="*/ 692728 h 692728"/>
                <a:gd name="connsiteX4" fmla="*/ 5389419 w 9587346"/>
                <a:gd name="connsiteY4" fmla="*/ 207817 h 692728"/>
                <a:gd name="connsiteX5" fmla="*/ 1842655 w 9587346"/>
                <a:gd name="connsiteY5" fmla="*/ 138545 h 692728"/>
                <a:gd name="connsiteX6" fmla="*/ 1842656 w 9587346"/>
                <a:gd name="connsiteY6" fmla="*/ 665018 h 692728"/>
                <a:gd name="connsiteX7" fmla="*/ 0 w 9587346"/>
                <a:gd name="connsiteY7" fmla="*/ 526472 h 692728"/>
                <a:gd name="connsiteX8" fmla="*/ 69274 w 9587346"/>
                <a:gd name="connsiteY8" fmla="*/ 0 h 69272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87237 w 9531927"/>
                <a:gd name="connsiteY6" fmla="*/ 665018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59528 w 9531927"/>
                <a:gd name="connsiteY6" fmla="*/ 748145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289224 w 9531927"/>
                <a:gd name="connsiteY3" fmla="*/ 652972 h 942108"/>
                <a:gd name="connsiteX4" fmla="*/ 5334000 w 9531927"/>
                <a:gd name="connsiteY4" fmla="*/ 207817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289224 w 9531927"/>
                <a:gd name="connsiteY3" fmla="*/ 652972 h 942108"/>
                <a:gd name="connsiteX4" fmla="*/ 5298661 w 9531927"/>
                <a:gd name="connsiteY4" fmla="*/ 198982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1927" h="942108">
                  <a:moveTo>
                    <a:pt x="13855" y="0"/>
                  </a:moveTo>
                  <a:lnTo>
                    <a:pt x="9531927" y="13854"/>
                  </a:lnTo>
                  <a:lnTo>
                    <a:pt x="9531927" y="665018"/>
                  </a:lnTo>
                  <a:lnTo>
                    <a:pt x="5289224" y="652972"/>
                  </a:lnTo>
                  <a:lnTo>
                    <a:pt x="5298661" y="198982"/>
                  </a:lnTo>
                  <a:lnTo>
                    <a:pt x="1717964" y="221672"/>
                  </a:lnTo>
                  <a:cubicBezTo>
                    <a:pt x="1717964" y="397163"/>
                    <a:pt x="1759528" y="711200"/>
                    <a:pt x="1759528" y="886691"/>
                  </a:cubicBezTo>
                  <a:lnTo>
                    <a:pt x="0" y="942108"/>
                  </a:lnTo>
                  <a:lnTo>
                    <a:pt x="13855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ECD7F-5BE0-CD47-B7BE-F200416FECED}"/>
              </a:ext>
            </a:extLst>
          </p:cNvPr>
          <p:cNvGrpSpPr/>
          <p:nvPr/>
        </p:nvGrpSpPr>
        <p:grpSpPr>
          <a:xfrm>
            <a:off x="2026228" y="4460311"/>
            <a:ext cx="2628899" cy="1353413"/>
            <a:chOff x="2701636" y="4319159"/>
            <a:chExt cx="3505199" cy="1804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0BC283-76C4-1340-944F-7C4D353D8FFC}"/>
                </a:ext>
              </a:extLst>
            </p:cNvPr>
            <p:cNvSpPr/>
            <p:nvPr/>
          </p:nvSpPr>
          <p:spPr>
            <a:xfrm>
              <a:off x="2701636" y="5791200"/>
              <a:ext cx="3491346" cy="3325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A5FFD1-43DB-9B46-9554-CAB7DAD58DCA}"/>
                </a:ext>
              </a:extLst>
            </p:cNvPr>
            <p:cNvSpPr/>
            <p:nvPr/>
          </p:nvSpPr>
          <p:spPr>
            <a:xfrm>
              <a:off x="2715489" y="4319159"/>
              <a:ext cx="3491346" cy="3325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Up-Down Arrow 4">
              <a:extLst>
                <a:ext uri="{FF2B5EF4-FFF2-40B4-BE49-F238E27FC236}">
                  <a16:creationId xmlns:a16="http://schemas.microsoft.com/office/drawing/2014/main" id="{22823C07-49B0-9845-9B7A-6F370B443BE1}"/>
                </a:ext>
              </a:extLst>
            </p:cNvPr>
            <p:cNvSpPr/>
            <p:nvPr/>
          </p:nvSpPr>
          <p:spPr>
            <a:xfrm>
              <a:off x="4419600" y="4682823"/>
              <a:ext cx="290945" cy="1094521"/>
            </a:xfrm>
            <a:prstGeom prst="up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5B53A-AC28-8740-95E3-3E5959F5B0CD}"/>
                </a:ext>
              </a:extLst>
            </p:cNvPr>
            <p:cNvSpPr txBox="1"/>
            <p:nvPr/>
          </p:nvSpPr>
          <p:spPr>
            <a:xfrm>
              <a:off x="4031673" y="5029209"/>
              <a:ext cx="1128771" cy="49244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/>
                  <a:ea typeface="+mn-ea"/>
                </a:rPr>
                <a:t>match!</a:t>
              </a:r>
            </a:p>
          </p:txBody>
        </p:sp>
      </p:grp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41B73FEC-A96A-8347-A60F-5E87D5B24C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3489" y="6294005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3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Longest prefix matching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C4FD2CC-0F96-3647-B094-A076F017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74" y="2007653"/>
            <a:ext cx="6899516" cy="1215110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E44CD3A5-49DD-2B46-B559-9C4E9837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70" y="2223727"/>
            <a:ext cx="69362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when looking for forwarding table entry for given destination address, use </a:t>
            </a:r>
            <a:r>
              <a:rPr lang="en-US" altLang="en-US" sz="2250" i="1" dirty="0">
                <a:solidFill>
                  <a:srgbClr val="000099"/>
                </a:solidFill>
                <a:latin typeface="Calibri" panose="020F0502020204030204"/>
              </a:rPr>
              <a:t>longest</a:t>
            </a:r>
            <a:r>
              <a:rPr lang="en-US" altLang="en-US" sz="2250" dirty="0">
                <a:solidFill>
                  <a:prstClr val="black"/>
                </a:solidFill>
                <a:latin typeface="Calibri" panose="020F0502020204030204"/>
              </a:rPr>
              <a:t> address prefix that matches destination address.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D12AF6A9-88D3-724A-95E5-E348261B6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43" y="1783816"/>
            <a:ext cx="272683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</a:rPr>
              <a:t>longest prefix match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084DF81F-7378-3F4D-A220-97031D2E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51" y="3429862"/>
            <a:ext cx="3706148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Destination Address Range                        </a:t>
            </a: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11001000  00010111  00011000</a:t>
            </a:r>
            <a:endParaRPr lang="en-US" altLang="en-US" sz="15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</a:rPr>
              <a:t>11001000  00010111  00011</a:t>
            </a:r>
            <a:endParaRPr lang="en-US" altLang="en-US" sz="1500" dirty="0">
              <a:solidFill>
                <a:prstClr val="black"/>
              </a:solidFill>
              <a:latin typeface="Comic Sans MS" panose="030F0902030302020204" pitchFamily="66" charset="0"/>
            </a:endParaRPr>
          </a:p>
          <a:p>
            <a:pPr algn="just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</a:rPr>
              <a:t>otherwise  </a:t>
            </a:r>
            <a:r>
              <a:rPr lang="en-US" altLang="en-US" sz="1350" dirty="0">
                <a:solidFill>
                  <a:prstClr val="black"/>
                </a:solidFill>
                <a:latin typeface="Times" pitchFamily="2" charset="0"/>
              </a:rPr>
              <a:t>           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8A563AC-C70D-754B-9962-4D998D01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10" y="3462131"/>
            <a:ext cx="5594747" cy="157996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prstClr val="black"/>
              </a:solidFill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19C2B9AB-8F02-2544-B27E-9D6069612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410" y="378836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1B9BD71E-C1AB-FC44-BE8C-E92F41BE2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9032" y="4111022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7AE74685-5721-6E44-8BC4-DAB3E347B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982" y="4425347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1B853A8E-6A07-CB4D-BE12-092786F59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7601" y="4748006"/>
            <a:ext cx="558641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BAAA8C9E-1166-D244-A56D-14E88DC72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2028" y="3440907"/>
            <a:ext cx="0" cy="1588294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C361938E-509D-884C-8F4D-604CDBAF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829" y="3419268"/>
            <a:ext cx="1213794" cy="16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Link interface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0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1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2</a:t>
            </a: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E22026F2-CBCE-4449-A0AD-13CF7F44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36" y="5557121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11001000  00010111  00011000  10101010 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6696C1A2-2B66-F046-9D91-AA81C2DE6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78" y="5269418"/>
            <a:ext cx="12769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examples</a:t>
            </a:r>
            <a:r>
              <a:rPr lang="en-US" altLang="en-US" sz="1800" dirty="0">
                <a:solidFill>
                  <a:srgbClr val="000099"/>
                </a:solidFill>
                <a:latin typeface="Calibri" panose="020F0502020204030204"/>
              </a:rPr>
              <a:t>:</a:t>
            </a:r>
          </a:p>
        </p:txBody>
      </p:sp>
      <p:sp>
        <p:nvSpPr>
          <p:cNvPr id="36" name="Text Box 15">
            <a:extLst>
              <a:ext uri="{FF2B5EF4-FFF2-40B4-BE49-F238E27FC236}">
                <a16:creationId xmlns:a16="http://schemas.microsoft.com/office/drawing/2014/main" id="{17622A77-4021-6543-9813-C7EEB448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9546" y="516795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F7507BD5-2837-2641-B60E-9FEB90A54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52" y="5532737"/>
            <a:ext cx="1478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rgbClr val="0000A3"/>
                </a:solidFill>
                <a:latin typeface="Calibri" panose="020F0502020204030204"/>
              </a:rPr>
              <a:t>which interface?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CEDC-B1A5-454C-B4F6-F22FC77EEC2F}"/>
              </a:ext>
            </a:extLst>
          </p:cNvPr>
          <p:cNvSpPr txBox="1"/>
          <p:nvPr/>
        </p:nvSpPr>
        <p:spPr>
          <a:xfrm>
            <a:off x="5072496" y="38602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A6F6A-B810-954D-9B23-669157310E2A}"/>
              </a:ext>
            </a:extLst>
          </p:cNvPr>
          <p:cNvSpPr txBox="1"/>
          <p:nvPr/>
        </p:nvSpPr>
        <p:spPr>
          <a:xfrm>
            <a:off x="4566805" y="3861530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B0E5B5-4700-1A4A-82D3-4BA23D91D949}"/>
              </a:ext>
            </a:extLst>
          </p:cNvPr>
          <p:cNvSpPr txBox="1"/>
          <p:nvPr/>
        </p:nvSpPr>
        <p:spPr>
          <a:xfrm>
            <a:off x="5070004" y="4469824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3E062A-D38F-7B4C-985F-9BC7311B996F}"/>
              </a:ext>
            </a:extLst>
          </p:cNvPr>
          <p:cNvSpPr txBox="1"/>
          <p:nvPr/>
        </p:nvSpPr>
        <p:spPr>
          <a:xfrm>
            <a:off x="4562263" y="4492231"/>
            <a:ext cx="4468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CB68ED-9DC5-4A42-912A-6465AD307681}"/>
              </a:ext>
            </a:extLst>
          </p:cNvPr>
          <p:cNvSpPr txBox="1"/>
          <p:nvPr/>
        </p:nvSpPr>
        <p:spPr>
          <a:xfrm>
            <a:off x="5070004" y="4174549"/>
            <a:ext cx="1309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********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E0486002-663A-3642-8A25-05280FEF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124" y="5209357"/>
            <a:ext cx="42482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11001000  00010111  00010110  10100001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F8BEA5-3425-B944-909B-1B37A09661F3}"/>
              </a:ext>
            </a:extLst>
          </p:cNvPr>
          <p:cNvGrpSpPr/>
          <p:nvPr/>
        </p:nvGrpSpPr>
        <p:grpSpPr>
          <a:xfrm>
            <a:off x="644236" y="3330286"/>
            <a:ext cx="7211291" cy="2670464"/>
            <a:chOff x="858981" y="3297382"/>
            <a:chExt cx="9615055" cy="356061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48FF30-7F47-EF40-9B21-6336F9996053}"/>
                </a:ext>
              </a:extLst>
            </p:cNvPr>
            <p:cNvSpPr/>
            <p:nvPr/>
          </p:nvSpPr>
          <p:spPr>
            <a:xfrm>
              <a:off x="858981" y="3297382"/>
              <a:ext cx="9615055" cy="1884218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731818"/>
                <a:gd name="connsiteX1" fmla="*/ 9628909 w 9628909"/>
                <a:gd name="connsiteY1" fmla="*/ 13854 h 1731818"/>
                <a:gd name="connsiteX2" fmla="*/ 9628909 w 9628909"/>
                <a:gd name="connsiteY2" fmla="*/ 1122218 h 1731818"/>
                <a:gd name="connsiteX3" fmla="*/ 5389418 w 9628909"/>
                <a:gd name="connsiteY3" fmla="*/ 1108364 h 1731818"/>
                <a:gd name="connsiteX4" fmla="*/ 5375564 w 9628909"/>
                <a:gd name="connsiteY4" fmla="*/ 665017 h 1731818"/>
                <a:gd name="connsiteX5" fmla="*/ 1856509 w 9628909"/>
                <a:gd name="connsiteY5" fmla="*/ 651163 h 1731818"/>
                <a:gd name="connsiteX6" fmla="*/ 1828801 w 9628909"/>
                <a:gd name="connsiteY6" fmla="*/ 1731818 h 1731818"/>
                <a:gd name="connsiteX7" fmla="*/ 0 w 9628909"/>
                <a:gd name="connsiteY7" fmla="*/ 1080654 h 1731818"/>
                <a:gd name="connsiteX8" fmla="*/ 110837 w 9628909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108364 h 1731818"/>
                <a:gd name="connsiteX4" fmla="*/ 5264727 w 9518072"/>
                <a:gd name="connsiteY4" fmla="*/ 665017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665017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1482435 h 1731818"/>
                <a:gd name="connsiteX5" fmla="*/ 1745672 w 9518072"/>
                <a:gd name="connsiteY5" fmla="*/ 651163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264727 w 9518072"/>
                <a:gd name="connsiteY4" fmla="*/ 1482435 h 1731818"/>
                <a:gd name="connsiteX5" fmla="*/ 1759526 w 9518072"/>
                <a:gd name="connsiteY5" fmla="*/ 1482436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18072"/>
                <a:gd name="connsiteY0" fmla="*/ 0 h 1731818"/>
                <a:gd name="connsiteX1" fmla="*/ 9518072 w 9518072"/>
                <a:gd name="connsiteY1" fmla="*/ 13854 h 1731818"/>
                <a:gd name="connsiteX2" fmla="*/ 9518072 w 9518072"/>
                <a:gd name="connsiteY2" fmla="*/ 1122218 h 1731818"/>
                <a:gd name="connsiteX3" fmla="*/ 5278581 w 9518072"/>
                <a:gd name="connsiteY3" fmla="*/ 1662545 h 1731818"/>
                <a:gd name="connsiteX4" fmla="*/ 5306291 w 9518072"/>
                <a:gd name="connsiteY4" fmla="*/ 1510144 h 1731818"/>
                <a:gd name="connsiteX5" fmla="*/ 1759526 w 9518072"/>
                <a:gd name="connsiteY5" fmla="*/ 1482436 h 1731818"/>
                <a:gd name="connsiteX6" fmla="*/ 1717964 w 9518072"/>
                <a:gd name="connsiteY6" fmla="*/ 1731818 h 1731818"/>
                <a:gd name="connsiteX7" fmla="*/ 152399 w 9518072"/>
                <a:gd name="connsiteY7" fmla="*/ 1634836 h 1731818"/>
                <a:gd name="connsiteX8" fmla="*/ 0 w 9518072"/>
                <a:gd name="connsiteY8" fmla="*/ 0 h 1731818"/>
                <a:gd name="connsiteX0" fmla="*/ 0 w 9531927"/>
                <a:gd name="connsiteY0" fmla="*/ 0 h 1925782"/>
                <a:gd name="connsiteX1" fmla="*/ 9518072 w 9531927"/>
                <a:gd name="connsiteY1" fmla="*/ 13854 h 1925782"/>
                <a:gd name="connsiteX2" fmla="*/ 9531927 w 9531927"/>
                <a:gd name="connsiteY2" fmla="*/ 1925782 h 1925782"/>
                <a:gd name="connsiteX3" fmla="*/ 5278581 w 9531927"/>
                <a:gd name="connsiteY3" fmla="*/ 1662545 h 1925782"/>
                <a:gd name="connsiteX4" fmla="*/ 5306291 w 9531927"/>
                <a:gd name="connsiteY4" fmla="*/ 1510144 h 1925782"/>
                <a:gd name="connsiteX5" fmla="*/ 1759526 w 9531927"/>
                <a:gd name="connsiteY5" fmla="*/ 1482436 h 1925782"/>
                <a:gd name="connsiteX6" fmla="*/ 1717964 w 9531927"/>
                <a:gd name="connsiteY6" fmla="*/ 1731818 h 1925782"/>
                <a:gd name="connsiteX7" fmla="*/ 152399 w 9531927"/>
                <a:gd name="connsiteY7" fmla="*/ 1634836 h 1925782"/>
                <a:gd name="connsiteX8" fmla="*/ 0 w 9531927"/>
                <a:gd name="connsiteY8" fmla="*/ 0 h 1925782"/>
                <a:gd name="connsiteX0" fmla="*/ 0 w 9531927"/>
                <a:gd name="connsiteY0" fmla="*/ 0 h 1939636"/>
                <a:gd name="connsiteX1" fmla="*/ 9518072 w 9531927"/>
                <a:gd name="connsiteY1" fmla="*/ 13854 h 1939636"/>
                <a:gd name="connsiteX2" fmla="*/ 9531927 w 9531927"/>
                <a:gd name="connsiteY2" fmla="*/ 1925782 h 1939636"/>
                <a:gd name="connsiteX3" fmla="*/ 5292436 w 9531927"/>
                <a:gd name="connsiteY3" fmla="*/ 1939636 h 1939636"/>
                <a:gd name="connsiteX4" fmla="*/ 5306291 w 9531927"/>
                <a:gd name="connsiteY4" fmla="*/ 1510144 h 1939636"/>
                <a:gd name="connsiteX5" fmla="*/ 1759526 w 9531927"/>
                <a:gd name="connsiteY5" fmla="*/ 1482436 h 1939636"/>
                <a:gd name="connsiteX6" fmla="*/ 1717964 w 9531927"/>
                <a:gd name="connsiteY6" fmla="*/ 1731818 h 1939636"/>
                <a:gd name="connsiteX7" fmla="*/ 152399 w 9531927"/>
                <a:gd name="connsiteY7" fmla="*/ 1634836 h 1939636"/>
                <a:gd name="connsiteX8" fmla="*/ 0 w 9531927"/>
                <a:gd name="connsiteY8" fmla="*/ 0 h 1939636"/>
                <a:gd name="connsiteX0" fmla="*/ 0 w 9531927"/>
                <a:gd name="connsiteY0" fmla="*/ 0 h 1939637"/>
                <a:gd name="connsiteX1" fmla="*/ 9518072 w 9531927"/>
                <a:gd name="connsiteY1" fmla="*/ 13854 h 1939637"/>
                <a:gd name="connsiteX2" fmla="*/ 9531927 w 9531927"/>
                <a:gd name="connsiteY2" fmla="*/ 1925782 h 1939637"/>
                <a:gd name="connsiteX3" fmla="*/ 5292436 w 9531927"/>
                <a:gd name="connsiteY3" fmla="*/ 1939636 h 1939637"/>
                <a:gd name="connsiteX4" fmla="*/ 5306291 w 9531927"/>
                <a:gd name="connsiteY4" fmla="*/ 1510144 h 1939637"/>
                <a:gd name="connsiteX5" fmla="*/ 1759526 w 9531927"/>
                <a:gd name="connsiteY5" fmla="*/ 1482436 h 1939637"/>
                <a:gd name="connsiteX6" fmla="*/ 1704109 w 9531927"/>
                <a:gd name="connsiteY6" fmla="*/ 1939637 h 1939637"/>
                <a:gd name="connsiteX7" fmla="*/ 152399 w 9531927"/>
                <a:gd name="connsiteY7" fmla="*/ 1634836 h 1939637"/>
                <a:gd name="connsiteX8" fmla="*/ 0 w 9531927"/>
                <a:gd name="connsiteY8" fmla="*/ 0 h 1939637"/>
                <a:gd name="connsiteX0" fmla="*/ 96983 w 9628910"/>
                <a:gd name="connsiteY0" fmla="*/ 0 h 1939637"/>
                <a:gd name="connsiteX1" fmla="*/ 9615055 w 9628910"/>
                <a:gd name="connsiteY1" fmla="*/ 13854 h 1939637"/>
                <a:gd name="connsiteX2" fmla="*/ 9628910 w 9628910"/>
                <a:gd name="connsiteY2" fmla="*/ 1925782 h 1939637"/>
                <a:gd name="connsiteX3" fmla="*/ 5389419 w 9628910"/>
                <a:gd name="connsiteY3" fmla="*/ 1939636 h 1939637"/>
                <a:gd name="connsiteX4" fmla="*/ 5403274 w 9628910"/>
                <a:gd name="connsiteY4" fmla="*/ 1510144 h 1939637"/>
                <a:gd name="connsiteX5" fmla="*/ 1856509 w 9628910"/>
                <a:gd name="connsiteY5" fmla="*/ 1482436 h 1939637"/>
                <a:gd name="connsiteX6" fmla="*/ 1801092 w 9628910"/>
                <a:gd name="connsiteY6" fmla="*/ 1939637 h 1939637"/>
                <a:gd name="connsiteX7" fmla="*/ 0 w 9628910"/>
                <a:gd name="connsiteY7" fmla="*/ 1884218 h 1939637"/>
                <a:gd name="connsiteX8" fmla="*/ 96983 w 9628910"/>
                <a:gd name="connsiteY8" fmla="*/ 0 h 1939637"/>
                <a:gd name="connsiteX0" fmla="*/ 96983 w 9628910"/>
                <a:gd name="connsiteY0" fmla="*/ 0 h 1944054"/>
                <a:gd name="connsiteX1" fmla="*/ 9615055 w 9628910"/>
                <a:gd name="connsiteY1" fmla="*/ 13854 h 1944054"/>
                <a:gd name="connsiteX2" fmla="*/ 9628910 w 9628910"/>
                <a:gd name="connsiteY2" fmla="*/ 1925782 h 1944054"/>
                <a:gd name="connsiteX3" fmla="*/ 5349662 w 9628910"/>
                <a:gd name="connsiteY3" fmla="*/ 1944054 h 1944054"/>
                <a:gd name="connsiteX4" fmla="*/ 5403274 w 9628910"/>
                <a:gd name="connsiteY4" fmla="*/ 1510144 h 1944054"/>
                <a:gd name="connsiteX5" fmla="*/ 1856509 w 9628910"/>
                <a:gd name="connsiteY5" fmla="*/ 1482436 h 1944054"/>
                <a:gd name="connsiteX6" fmla="*/ 1801092 w 9628910"/>
                <a:gd name="connsiteY6" fmla="*/ 1939637 h 1944054"/>
                <a:gd name="connsiteX7" fmla="*/ 0 w 9628910"/>
                <a:gd name="connsiteY7" fmla="*/ 1884218 h 1944054"/>
                <a:gd name="connsiteX8" fmla="*/ 96983 w 9628910"/>
                <a:gd name="connsiteY8" fmla="*/ 0 h 1944054"/>
                <a:gd name="connsiteX0" fmla="*/ 96983 w 9628910"/>
                <a:gd name="connsiteY0" fmla="*/ 0 h 1944054"/>
                <a:gd name="connsiteX1" fmla="*/ 9615055 w 9628910"/>
                <a:gd name="connsiteY1" fmla="*/ 13854 h 1944054"/>
                <a:gd name="connsiteX2" fmla="*/ 9628910 w 9628910"/>
                <a:gd name="connsiteY2" fmla="*/ 1925782 h 1944054"/>
                <a:gd name="connsiteX3" fmla="*/ 5349662 w 9628910"/>
                <a:gd name="connsiteY3" fmla="*/ 1944054 h 1944054"/>
                <a:gd name="connsiteX4" fmla="*/ 5341431 w 9628910"/>
                <a:gd name="connsiteY4" fmla="*/ 1505726 h 1944054"/>
                <a:gd name="connsiteX5" fmla="*/ 1856509 w 9628910"/>
                <a:gd name="connsiteY5" fmla="*/ 1482436 h 1944054"/>
                <a:gd name="connsiteX6" fmla="*/ 1801092 w 9628910"/>
                <a:gd name="connsiteY6" fmla="*/ 1939637 h 1944054"/>
                <a:gd name="connsiteX7" fmla="*/ 0 w 9628910"/>
                <a:gd name="connsiteY7" fmla="*/ 1884218 h 1944054"/>
                <a:gd name="connsiteX8" fmla="*/ 96983 w 9628910"/>
                <a:gd name="connsiteY8" fmla="*/ 0 h 1944054"/>
                <a:gd name="connsiteX0" fmla="*/ 96983 w 9628910"/>
                <a:gd name="connsiteY0" fmla="*/ 0 h 1939637"/>
                <a:gd name="connsiteX1" fmla="*/ 9615055 w 9628910"/>
                <a:gd name="connsiteY1" fmla="*/ 13854 h 1939637"/>
                <a:gd name="connsiteX2" fmla="*/ 9628910 w 9628910"/>
                <a:gd name="connsiteY2" fmla="*/ 1925782 h 1939637"/>
                <a:gd name="connsiteX3" fmla="*/ 5848426 w 9628910"/>
                <a:gd name="connsiteY3" fmla="*/ 1500709 h 1939637"/>
                <a:gd name="connsiteX4" fmla="*/ 5341431 w 9628910"/>
                <a:gd name="connsiteY4" fmla="*/ 1505726 h 1939637"/>
                <a:gd name="connsiteX5" fmla="*/ 1856509 w 9628910"/>
                <a:gd name="connsiteY5" fmla="*/ 1482436 h 1939637"/>
                <a:gd name="connsiteX6" fmla="*/ 1801092 w 9628910"/>
                <a:gd name="connsiteY6" fmla="*/ 1939637 h 1939637"/>
                <a:gd name="connsiteX7" fmla="*/ 0 w 9628910"/>
                <a:gd name="connsiteY7" fmla="*/ 1884218 h 1939637"/>
                <a:gd name="connsiteX8" fmla="*/ 96983 w 9628910"/>
                <a:gd name="connsiteY8" fmla="*/ 0 h 1939637"/>
                <a:gd name="connsiteX0" fmla="*/ 96983 w 9615055"/>
                <a:gd name="connsiteY0" fmla="*/ 0 h 1939637"/>
                <a:gd name="connsiteX1" fmla="*/ 9615055 w 9615055"/>
                <a:gd name="connsiteY1" fmla="*/ 13854 h 1939637"/>
                <a:gd name="connsiteX2" fmla="*/ 9545783 w 9615055"/>
                <a:gd name="connsiteY2" fmla="*/ 1510146 h 1939637"/>
                <a:gd name="connsiteX3" fmla="*/ 5848426 w 9615055"/>
                <a:gd name="connsiteY3" fmla="*/ 1500709 h 1939637"/>
                <a:gd name="connsiteX4" fmla="*/ 5341431 w 9615055"/>
                <a:gd name="connsiteY4" fmla="*/ 1505726 h 1939637"/>
                <a:gd name="connsiteX5" fmla="*/ 1856509 w 9615055"/>
                <a:gd name="connsiteY5" fmla="*/ 1482436 h 1939637"/>
                <a:gd name="connsiteX6" fmla="*/ 1801092 w 9615055"/>
                <a:gd name="connsiteY6" fmla="*/ 1939637 h 1939637"/>
                <a:gd name="connsiteX7" fmla="*/ 0 w 9615055"/>
                <a:gd name="connsiteY7" fmla="*/ 1884218 h 1939637"/>
                <a:gd name="connsiteX8" fmla="*/ 96983 w 9615055"/>
                <a:gd name="connsiteY8" fmla="*/ 0 h 1939637"/>
                <a:gd name="connsiteX0" fmla="*/ 96983 w 9615055"/>
                <a:gd name="connsiteY0" fmla="*/ 0 h 1939637"/>
                <a:gd name="connsiteX1" fmla="*/ 9615055 w 9615055"/>
                <a:gd name="connsiteY1" fmla="*/ 13854 h 1939637"/>
                <a:gd name="connsiteX2" fmla="*/ 9545783 w 9615055"/>
                <a:gd name="connsiteY2" fmla="*/ 1510146 h 1939637"/>
                <a:gd name="connsiteX3" fmla="*/ 5848426 w 9615055"/>
                <a:gd name="connsiteY3" fmla="*/ 1500709 h 1939637"/>
                <a:gd name="connsiteX4" fmla="*/ 5826340 w 9615055"/>
                <a:gd name="connsiteY4" fmla="*/ 1006963 h 1939637"/>
                <a:gd name="connsiteX5" fmla="*/ 1856509 w 9615055"/>
                <a:gd name="connsiteY5" fmla="*/ 1482436 h 1939637"/>
                <a:gd name="connsiteX6" fmla="*/ 1801092 w 9615055"/>
                <a:gd name="connsiteY6" fmla="*/ 1939637 h 1939637"/>
                <a:gd name="connsiteX7" fmla="*/ 0 w 9615055"/>
                <a:gd name="connsiteY7" fmla="*/ 1884218 h 1939637"/>
                <a:gd name="connsiteX8" fmla="*/ 96983 w 9615055"/>
                <a:gd name="connsiteY8" fmla="*/ 0 h 1939637"/>
                <a:gd name="connsiteX0" fmla="*/ 96983 w 9615055"/>
                <a:gd name="connsiteY0" fmla="*/ 0 h 1939637"/>
                <a:gd name="connsiteX1" fmla="*/ 9615055 w 9615055"/>
                <a:gd name="connsiteY1" fmla="*/ 13854 h 1939637"/>
                <a:gd name="connsiteX2" fmla="*/ 9545783 w 9615055"/>
                <a:gd name="connsiteY2" fmla="*/ 1510146 h 1939637"/>
                <a:gd name="connsiteX3" fmla="*/ 5848426 w 9615055"/>
                <a:gd name="connsiteY3" fmla="*/ 1500709 h 1939637"/>
                <a:gd name="connsiteX4" fmla="*/ 5826340 w 9615055"/>
                <a:gd name="connsiteY4" fmla="*/ 1006963 h 1939637"/>
                <a:gd name="connsiteX5" fmla="*/ 1856509 w 9615055"/>
                <a:gd name="connsiteY5" fmla="*/ 1066799 h 1939637"/>
                <a:gd name="connsiteX6" fmla="*/ 1801092 w 9615055"/>
                <a:gd name="connsiteY6" fmla="*/ 1939637 h 1939637"/>
                <a:gd name="connsiteX7" fmla="*/ 0 w 9615055"/>
                <a:gd name="connsiteY7" fmla="*/ 1884218 h 1939637"/>
                <a:gd name="connsiteX8" fmla="*/ 96983 w 9615055"/>
                <a:gd name="connsiteY8" fmla="*/ 0 h 1939637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848426 w 9615055"/>
                <a:gd name="connsiteY3" fmla="*/ 1500709 h 1884218"/>
                <a:gd name="connsiteX4" fmla="*/ 5826340 w 9615055"/>
                <a:gd name="connsiteY4" fmla="*/ 1006963 h 1884218"/>
                <a:gd name="connsiteX5" fmla="*/ 1856509 w 9615055"/>
                <a:gd name="connsiteY5" fmla="*/ 1066799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848426 w 9615055"/>
                <a:gd name="connsiteY3" fmla="*/ 1500709 h 1884218"/>
                <a:gd name="connsiteX4" fmla="*/ 5833928 w 9615055"/>
                <a:gd name="connsiteY4" fmla="*/ 1063876 h 1884218"/>
                <a:gd name="connsiteX5" fmla="*/ 1856509 w 9615055"/>
                <a:gd name="connsiteY5" fmla="*/ 1066799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833928 w 9615055"/>
                <a:gd name="connsiteY4" fmla="*/ 1063876 h 1884218"/>
                <a:gd name="connsiteX5" fmla="*/ 1856509 w 9615055"/>
                <a:gd name="connsiteY5" fmla="*/ 1066799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88397 w 9615055"/>
                <a:gd name="connsiteY4" fmla="*/ 1063876 h 1884218"/>
                <a:gd name="connsiteX5" fmla="*/ 1856509 w 9615055"/>
                <a:gd name="connsiteY5" fmla="*/ 1066799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92191 w 9615055"/>
                <a:gd name="connsiteY4" fmla="*/ 1060082 h 1884218"/>
                <a:gd name="connsiteX5" fmla="*/ 1856509 w 9615055"/>
                <a:gd name="connsiteY5" fmla="*/ 1066799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92191 w 9615055"/>
                <a:gd name="connsiteY4" fmla="*/ 1060082 h 1884218"/>
                <a:gd name="connsiteX5" fmla="*/ 1829949 w 9615055"/>
                <a:gd name="connsiteY5" fmla="*/ 1063004 h 1884218"/>
                <a:gd name="connsiteX6" fmla="*/ 1814946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92191 w 9615055"/>
                <a:gd name="connsiteY4" fmla="*/ 1060082 h 1884218"/>
                <a:gd name="connsiteX5" fmla="*/ 1829949 w 9615055"/>
                <a:gd name="connsiteY5" fmla="*/ 1063004 h 1884218"/>
                <a:gd name="connsiteX6" fmla="*/ 1837712 w 9615055"/>
                <a:gd name="connsiteY6" fmla="*/ 1814946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92191 w 9615055"/>
                <a:gd name="connsiteY4" fmla="*/ 1060082 h 1884218"/>
                <a:gd name="connsiteX5" fmla="*/ 1829949 w 9615055"/>
                <a:gd name="connsiteY5" fmla="*/ 1063004 h 1884218"/>
                <a:gd name="connsiteX6" fmla="*/ 1826330 w 9615055"/>
                <a:gd name="connsiteY6" fmla="*/ 1818740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  <a:gd name="connsiteX0" fmla="*/ 96983 w 9615055"/>
                <a:gd name="connsiteY0" fmla="*/ 0 h 1884218"/>
                <a:gd name="connsiteX1" fmla="*/ 9615055 w 9615055"/>
                <a:gd name="connsiteY1" fmla="*/ 13854 h 1884218"/>
                <a:gd name="connsiteX2" fmla="*/ 9545783 w 9615055"/>
                <a:gd name="connsiteY2" fmla="*/ 1510146 h 1884218"/>
                <a:gd name="connsiteX3" fmla="*/ 5787719 w 9615055"/>
                <a:gd name="connsiteY3" fmla="*/ 1504503 h 1884218"/>
                <a:gd name="connsiteX4" fmla="*/ 5792191 w 9615055"/>
                <a:gd name="connsiteY4" fmla="*/ 1060082 h 1884218"/>
                <a:gd name="connsiteX5" fmla="*/ 1829949 w 9615055"/>
                <a:gd name="connsiteY5" fmla="*/ 1063004 h 1884218"/>
                <a:gd name="connsiteX6" fmla="*/ 1826330 w 9615055"/>
                <a:gd name="connsiteY6" fmla="*/ 1818740 h 1884218"/>
                <a:gd name="connsiteX7" fmla="*/ 0 w 9615055"/>
                <a:gd name="connsiteY7" fmla="*/ 1884218 h 1884218"/>
                <a:gd name="connsiteX8" fmla="*/ 96983 w 9615055"/>
                <a:gd name="connsiteY8" fmla="*/ 0 h 188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5055" h="1884218">
                  <a:moveTo>
                    <a:pt x="96983" y="0"/>
                  </a:moveTo>
                  <a:lnTo>
                    <a:pt x="9615055" y="13854"/>
                  </a:lnTo>
                  <a:lnTo>
                    <a:pt x="9545783" y="1510146"/>
                  </a:lnTo>
                  <a:lnTo>
                    <a:pt x="5787719" y="1504503"/>
                  </a:lnTo>
                  <a:cubicBezTo>
                    <a:pt x="5789210" y="1356363"/>
                    <a:pt x="5790700" y="1208222"/>
                    <a:pt x="5792191" y="1060082"/>
                  </a:cubicBezTo>
                  <a:lnTo>
                    <a:pt x="1829949" y="1063004"/>
                  </a:lnTo>
                  <a:cubicBezTo>
                    <a:pt x="1832537" y="1313651"/>
                    <a:pt x="1835125" y="1571887"/>
                    <a:pt x="1826330" y="1818740"/>
                  </a:cubicBezTo>
                  <a:lnTo>
                    <a:pt x="0" y="1884218"/>
                  </a:lnTo>
                  <a:lnTo>
                    <a:pt x="96983" y="0"/>
                  </a:lnTo>
                  <a:close/>
                </a:path>
              </a:pathLst>
            </a:cu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70E4B3-DFDA-4D4A-93DD-AEAF7A1D9F63}"/>
                </a:ext>
              </a:extLst>
            </p:cNvPr>
            <p:cNvSpPr/>
            <p:nvPr/>
          </p:nvSpPr>
          <p:spPr>
            <a:xfrm>
              <a:off x="2299855" y="4764472"/>
              <a:ext cx="8118764" cy="134389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A85C68C-577E-304A-9FB5-077E1B7756F7}"/>
                </a:ext>
              </a:extLst>
            </p:cNvPr>
            <p:cNvSpPr/>
            <p:nvPr/>
          </p:nvSpPr>
          <p:spPr>
            <a:xfrm flipV="1">
              <a:off x="900546" y="5915892"/>
              <a:ext cx="9531927" cy="942108"/>
            </a:xfrm>
            <a:custGeom>
              <a:avLst/>
              <a:gdLst>
                <a:gd name="connsiteX0" fmla="*/ 110837 w 9628909"/>
                <a:gd name="connsiteY0" fmla="*/ 0 h 1136073"/>
                <a:gd name="connsiteX1" fmla="*/ 9628909 w 9628909"/>
                <a:gd name="connsiteY1" fmla="*/ 13854 h 1136073"/>
                <a:gd name="connsiteX2" fmla="*/ 9628909 w 9628909"/>
                <a:gd name="connsiteY2" fmla="*/ 1122218 h 1136073"/>
                <a:gd name="connsiteX3" fmla="*/ 5334000 w 9628909"/>
                <a:gd name="connsiteY3" fmla="*/ 1136073 h 1136073"/>
                <a:gd name="connsiteX4" fmla="*/ 5320146 w 9628909"/>
                <a:gd name="connsiteY4" fmla="*/ 651163 h 1136073"/>
                <a:gd name="connsiteX5" fmla="*/ 1856509 w 9628909"/>
                <a:gd name="connsiteY5" fmla="*/ 651163 h 1136073"/>
                <a:gd name="connsiteX6" fmla="*/ 1870364 w 9628909"/>
                <a:gd name="connsiteY6" fmla="*/ 1122218 h 1136073"/>
                <a:gd name="connsiteX7" fmla="*/ 0 w 9628909"/>
                <a:gd name="connsiteY7" fmla="*/ 1080654 h 1136073"/>
                <a:gd name="connsiteX8" fmla="*/ 110837 w 9628909"/>
                <a:gd name="connsiteY8" fmla="*/ 0 h 1136073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20146 w 9628909"/>
                <a:gd name="connsiteY4" fmla="*/ 651163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375564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389418 w 9628909"/>
                <a:gd name="connsiteY3" fmla="*/ 1108364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17128 w 9628909"/>
                <a:gd name="connsiteY4" fmla="*/ 665017 h 1122218"/>
                <a:gd name="connsiteX5" fmla="*/ 1856509 w 9628909"/>
                <a:gd name="connsiteY5" fmla="*/ 651163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17128 w 9628909"/>
                <a:gd name="connsiteY4" fmla="*/ 6650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30982 w 9628909"/>
                <a:gd name="connsiteY3" fmla="*/ 1094510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1122218 h 1122218"/>
                <a:gd name="connsiteX3" fmla="*/ 5417127 w 9628909"/>
                <a:gd name="connsiteY3" fmla="*/ 692728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122218"/>
                <a:gd name="connsiteX1" fmla="*/ 9628909 w 9628909"/>
                <a:gd name="connsiteY1" fmla="*/ 13854 h 1122218"/>
                <a:gd name="connsiteX2" fmla="*/ 9628909 w 9628909"/>
                <a:gd name="connsiteY2" fmla="*/ 665018 h 1122218"/>
                <a:gd name="connsiteX3" fmla="*/ 5417127 w 9628909"/>
                <a:gd name="connsiteY3" fmla="*/ 692728 h 1122218"/>
                <a:gd name="connsiteX4" fmla="*/ 5430982 w 9628909"/>
                <a:gd name="connsiteY4" fmla="*/ 207817 h 1122218"/>
                <a:gd name="connsiteX5" fmla="*/ 1884218 w 9628909"/>
                <a:gd name="connsiteY5" fmla="*/ 138545 h 1122218"/>
                <a:gd name="connsiteX6" fmla="*/ 1870364 w 9628909"/>
                <a:gd name="connsiteY6" fmla="*/ 1122218 h 1122218"/>
                <a:gd name="connsiteX7" fmla="*/ 0 w 9628909"/>
                <a:gd name="connsiteY7" fmla="*/ 1080654 h 1122218"/>
                <a:gd name="connsiteX8" fmla="*/ 110837 w 9628909"/>
                <a:gd name="connsiteY8" fmla="*/ 0 h 1122218"/>
                <a:gd name="connsiteX0" fmla="*/ 110837 w 9628909"/>
                <a:gd name="connsiteY0" fmla="*/ 0 h 1080654"/>
                <a:gd name="connsiteX1" fmla="*/ 9628909 w 9628909"/>
                <a:gd name="connsiteY1" fmla="*/ 13854 h 1080654"/>
                <a:gd name="connsiteX2" fmla="*/ 9628909 w 9628909"/>
                <a:gd name="connsiteY2" fmla="*/ 665018 h 1080654"/>
                <a:gd name="connsiteX3" fmla="*/ 5417127 w 9628909"/>
                <a:gd name="connsiteY3" fmla="*/ 692728 h 1080654"/>
                <a:gd name="connsiteX4" fmla="*/ 5430982 w 9628909"/>
                <a:gd name="connsiteY4" fmla="*/ 207817 h 1080654"/>
                <a:gd name="connsiteX5" fmla="*/ 1884218 w 9628909"/>
                <a:gd name="connsiteY5" fmla="*/ 138545 h 1080654"/>
                <a:gd name="connsiteX6" fmla="*/ 1884219 w 9628909"/>
                <a:gd name="connsiteY6" fmla="*/ 665018 h 1080654"/>
                <a:gd name="connsiteX7" fmla="*/ 0 w 9628909"/>
                <a:gd name="connsiteY7" fmla="*/ 1080654 h 1080654"/>
                <a:gd name="connsiteX8" fmla="*/ 110837 w 9628909"/>
                <a:gd name="connsiteY8" fmla="*/ 0 h 1080654"/>
                <a:gd name="connsiteX0" fmla="*/ 69274 w 9587346"/>
                <a:gd name="connsiteY0" fmla="*/ 0 h 692728"/>
                <a:gd name="connsiteX1" fmla="*/ 9587346 w 9587346"/>
                <a:gd name="connsiteY1" fmla="*/ 13854 h 692728"/>
                <a:gd name="connsiteX2" fmla="*/ 9587346 w 9587346"/>
                <a:gd name="connsiteY2" fmla="*/ 665018 h 692728"/>
                <a:gd name="connsiteX3" fmla="*/ 5375564 w 9587346"/>
                <a:gd name="connsiteY3" fmla="*/ 692728 h 692728"/>
                <a:gd name="connsiteX4" fmla="*/ 5389419 w 9587346"/>
                <a:gd name="connsiteY4" fmla="*/ 207817 h 692728"/>
                <a:gd name="connsiteX5" fmla="*/ 1842655 w 9587346"/>
                <a:gd name="connsiteY5" fmla="*/ 138545 h 692728"/>
                <a:gd name="connsiteX6" fmla="*/ 1842656 w 9587346"/>
                <a:gd name="connsiteY6" fmla="*/ 665018 h 692728"/>
                <a:gd name="connsiteX7" fmla="*/ 0 w 9587346"/>
                <a:gd name="connsiteY7" fmla="*/ 526472 h 692728"/>
                <a:gd name="connsiteX8" fmla="*/ 69274 w 9587346"/>
                <a:gd name="connsiteY8" fmla="*/ 0 h 69272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87237 w 9531927"/>
                <a:gd name="connsiteY6" fmla="*/ 665018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59528 w 9531927"/>
                <a:gd name="connsiteY6" fmla="*/ 748145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87236 w 9531927"/>
                <a:gd name="connsiteY5" fmla="*/ 138545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320145 w 9531927"/>
                <a:gd name="connsiteY3" fmla="*/ 692728 h 942108"/>
                <a:gd name="connsiteX4" fmla="*/ 5334000 w 9531927"/>
                <a:gd name="connsiteY4" fmla="*/ 207817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289224 w 9531927"/>
                <a:gd name="connsiteY3" fmla="*/ 652972 h 942108"/>
                <a:gd name="connsiteX4" fmla="*/ 5334000 w 9531927"/>
                <a:gd name="connsiteY4" fmla="*/ 207817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289224 w 9531927"/>
                <a:gd name="connsiteY3" fmla="*/ 652972 h 942108"/>
                <a:gd name="connsiteX4" fmla="*/ 5298661 w 9531927"/>
                <a:gd name="connsiteY4" fmla="*/ 198982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289224 w 9531927"/>
                <a:gd name="connsiteY3" fmla="*/ 652972 h 942108"/>
                <a:gd name="connsiteX4" fmla="*/ 5728152 w 9531927"/>
                <a:gd name="connsiteY4" fmla="*/ 185128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  <a:gd name="connsiteX0" fmla="*/ 13855 w 9531927"/>
                <a:gd name="connsiteY0" fmla="*/ 0 h 942108"/>
                <a:gd name="connsiteX1" fmla="*/ 9531927 w 9531927"/>
                <a:gd name="connsiteY1" fmla="*/ 13854 h 942108"/>
                <a:gd name="connsiteX2" fmla="*/ 9531927 w 9531927"/>
                <a:gd name="connsiteY2" fmla="*/ 665018 h 942108"/>
                <a:gd name="connsiteX3" fmla="*/ 5760279 w 9531927"/>
                <a:gd name="connsiteY3" fmla="*/ 625263 h 942108"/>
                <a:gd name="connsiteX4" fmla="*/ 5728152 w 9531927"/>
                <a:gd name="connsiteY4" fmla="*/ 185128 h 942108"/>
                <a:gd name="connsiteX5" fmla="*/ 1717964 w 9531927"/>
                <a:gd name="connsiteY5" fmla="*/ 221672 h 942108"/>
                <a:gd name="connsiteX6" fmla="*/ 1759528 w 9531927"/>
                <a:gd name="connsiteY6" fmla="*/ 886691 h 942108"/>
                <a:gd name="connsiteX7" fmla="*/ 0 w 9531927"/>
                <a:gd name="connsiteY7" fmla="*/ 942108 h 942108"/>
                <a:gd name="connsiteX8" fmla="*/ 13855 w 9531927"/>
                <a:gd name="connsiteY8" fmla="*/ 0 h 9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1927" h="942108">
                  <a:moveTo>
                    <a:pt x="13855" y="0"/>
                  </a:moveTo>
                  <a:lnTo>
                    <a:pt x="9531927" y="13854"/>
                  </a:lnTo>
                  <a:lnTo>
                    <a:pt x="9531927" y="665018"/>
                  </a:lnTo>
                  <a:lnTo>
                    <a:pt x="5760279" y="625263"/>
                  </a:lnTo>
                  <a:lnTo>
                    <a:pt x="5728152" y="185128"/>
                  </a:lnTo>
                  <a:lnTo>
                    <a:pt x="1717964" y="221672"/>
                  </a:lnTo>
                  <a:cubicBezTo>
                    <a:pt x="1717964" y="397163"/>
                    <a:pt x="1759528" y="711200"/>
                    <a:pt x="1759528" y="886691"/>
                  </a:cubicBezTo>
                  <a:lnTo>
                    <a:pt x="0" y="942108"/>
                  </a:lnTo>
                  <a:lnTo>
                    <a:pt x="13855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ECD7F-5BE0-CD47-B7BE-F200416FECED}"/>
              </a:ext>
            </a:extLst>
          </p:cNvPr>
          <p:cNvGrpSpPr/>
          <p:nvPr/>
        </p:nvGrpSpPr>
        <p:grpSpPr>
          <a:xfrm>
            <a:off x="2026226" y="4148580"/>
            <a:ext cx="2951019" cy="1696307"/>
            <a:chOff x="2701635" y="3903517"/>
            <a:chExt cx="3934692" cy="22617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0BC283-76C4-1340-944F-7C4D353D8FFC}"/>
                </a:ext>
              </a:extLst>
            </p:cNvPr>
            <p:cNvSpPr/>
            <p:nvPr/>
          </p:nvSpPr>
          <p:spPr>
            <a:xfrm>
              <a:off x="2701635" y="5791200"/>
              <a:ext cx="3934691" cy="374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A5FFD1-43DB-9B46-9554-CAB7DAD58DCA}"/>
                </a:ext>
              </a:extLst>
            </p:cNvPr>
            <p:cNvSpPr/>
            <p:nvPr/>
          </p:nvSpPr>
          <p:spPr>
            <a:xfrm>
              <a:off x="2715489" y="3903517"/>
              <a:ext cx="3920838" cy="34981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Up-Down Arrow 4">
              <a:extLst>
                <a:ext uri="{FF2B5EF4-FFF2-40B4-BE49-F238E27FC236}">
                  <a16:creationId xmlns:a16="http://schemas.microsoft.com/office/drawing/2014/main" id="{22823C07-49B0-9845-9B7A-6F370B443BE1}"/>
                </a:ext>
              </a:extLst>
            </p:cNvPr>
            <p:cNvSpPr/>
            <p:nvPr/>
          </p:nvSpPr>
          <p:spPr>
            <a:xfrm>
              <a:off x="4419600" y="4294897"/>
              <a:ext cx="346364" cy="1482448"/>
            </a:xfrm>
            <a:prstGeom prst="up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5B53A-AC28-8740-95E3-3E5959F5B0CD}"/>
                </a:ext>
              </a:extLst>
            </p:cNvPr>
            <p:cNvSpPr txBox="1"/>
            <p:nvPr/>
          </p:nvSpPr>
          <p:spPr>
            <a:xfrm>
              <a:off x="4045528" y="4807538"/>
              <a:ext cx="1128771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/>
                  <a:ea typeface="+mn-ea"/>
                </a:rPr>
                <a:t>match!</a:t>
              </a:r>
            </a:p>
          </p:txBody>
        </p:sp>
      </p:grp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448BDD4C-3288-5747-9BB3-0F1BB4D259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3489" y="6401919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Rectangle 2">
            <a:extLst>
              <a:ext uri="{FF2B5EF4-FFF2-40B4-BE49-F238E27FC236}">
                <a16:creationId xmlns:a16="http://schemas.microsoft.com/office/drawing/2014/main" id="{33893743-8545-E047-9E62-E7B38117A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900" y="-68263"/>
            <a:ext cx="7772400" cy="1143001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Longest prefix matching</a:t>
            </a:r>
          </a:p>
        </p:txBody>
      </p:sp>
      <p:sp>
        <p:nvSpPr>
          <p:cNvPr id="55299" name="Content Placeholder 1">
            <a:extLst>
              <a:ext uri="{FF2B5EF4-FFF2-40B4-BE49-F238E27FC236}">
                <a16:creationId xmlns:a16="http://schemas.microsoft.com/office/drawing/2014/main" id="{D01F8928-E7A1-FC4C-AAAB-20C62012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366838"/>
            <a:ext cx="7772400" cy="46482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we’ll see</a:t>
            </a:r>
            <a:r>
              <a:rPr lang="en-US" altLang="en-US" i="1">
                <a:solidFill>
                  <a:srgbClr val="00009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why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longest prefix matching is used shortly, when we study addressing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longest prefix matching: often performed using ternary content addressable memories (TCAMs)</a:t>
            </a:r>
          </a:p>
          <a:p>
            <a:pPr lvl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content addressable: </a:t>
            </a:r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present address to TCAM: retrieve address in one clock cycle, regardless of table size</a:t>
            </a:r>
          </a:p>
          <a:p>
            <a:pPr lvl="1"/>
            <a:r>
              <a:rPr lang="en-US" altLang="en-US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Cisco Catalyst: can up ~1M routing table entries in TCAM</a:t>
            </a:r>
          </a:p>
        </p:txBody>
      </p:sp>
      <p:pic>
        <p:nvPicPr>
          <p:cNvPr id="55300" name="Picture 32" descr="underline_base">
            <a:extLst>
              <a:ext uri="{FF2B5EF4-FFF2-40B4-BE49-F238E27FC236}">
                <a16:creationId xmlns:a16="http://schemas.microsoft.com/office/drawing/2014/main" id="{40CA9A86-F606-8243-A4ED-1701FBCDBBA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7778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Slide Number Placeholder 5">
            <a:extLst>
              <a:ext uri="{FF2B5EF4-FFF2-40B4-BE49-F238E27FC236}">
                <a16:creationId xmlns:a16="http://schemas.microsoft.com/office/drawing/2014/main" id="{A2E038DD-33C6-E745-BEC8-7272D5D3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236996A6-8EE6-D14B-BB48-0DEC0DE515A8}" type="slidenum">
              <a:rPr lang="en-US" altLang="en-US">
                <a:latin typeface="Tahoma" panose="020B0604030504040204" pitchFamily="34" charset="0"/>
              </a:rPr>
              <a:pPr/>
              <a:t>28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5302" name="Footer Placeholder 2">
            <a:extLst>
              <a:ext uri="{FF2B5EF4-FFF2-40B4-BE49-F238E27FC236}">
                <a16:creationId xmlns:a16="http://schemas.microsoft.com/office/drawing/2014/main" id="{59715C92-C69D-5A48-95ED-3491A2A3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E25872FA-F619-41A2-8DF0-AC76C5D013AB}" type="slidenum">
              <a:rPr lang="en-US" altLang="en-US" smtClean="0">
                <a:latin typeface="Tahoma" pitchFamily="34" charset="0"/>
              </a:rPr>
              <a:pPr/>
              <a:t>29</a:t>
            </a:fld>
            <a:endParaRPr lang="en-US" altLang="en-US">
              <a:latin typeface="Tahoma" pitchFamily="34" charset="0"/>
            </a:endParaRPr>
          </a:p>
        </p:txBody>
      </p:sp>
      <p:sp>
        <p:nvSpPr>
          <p:cNvPr id="2458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9396" y="1177925"/>
            <a:ext cx="8541729" cy="2496788"/>
          </a:xfrm>
        </p:spPr>
        <p:txBody>
          <a:bodyPr/>
          <a:lstStyle/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latin typeface="Arial"/>
                <a:cs typeface="Arial"/>
              </a:rPr>
              <a:t>Transfer packet from </a:t>
            </a:r>
            <a:r>
              <a:rPr lang="en-US" sz="2200" b="1" dirty="0">
                <a:latin typeface="Arial"/>
                <a:cs typeface="Arial"/>
              </a:rPr>
              <a:t>input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buffer</a:t>
            </a:r>
            <a:r>
              <a:rPr lang="en-US" sz="2200" dirty="0">
                <a:latin typeface="Arial"/>
                <a:cs typeface="Arial"/>
              </a:rPr>
              <a:t> to appropriate </a:t>
            </a:r>
            <a:r>
              <a:rPr lang="en-US" sz="2200" b="1" dirty="0">
                <a:latin typeface="Arial"/>
                <a:cs typeface="Arial"/>
              </a:rPr>
              <a:t>output buffer.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Switching rate</a:t>
            </a:r>
            <a:r>
              <a:rPr lang="en-US" sz="2200" dirty="0">
                <a:latin typeface="Arial"/>
                <a:cs typeface="Arial"/>
              </a:rPr>
              <a:t>: rate at which packets can be transfer from  inputs to outputs</a:t>
            </a:r>
          </a:p>
          <a:p>
            <a:pPr lvl="1">
              <a:lnSpc>
                <a:spcPct val="100000"/>
              </a:lnSpc>
              <a:buFont typeface="Wingdings" charset="0"/>
              <a:buChar char="§"/>
              <a:defRPr/>
            </a:pPr>
            <a:r>
              <a:rPr lang="en-US" sz="2200" dirty="0">
                <a:latin typeface="Arial"/>
                <a:cs typeface="Arial"/>
              </a:rPr>
              <a:t>often measured as multiple of input/output line rate.</a:t>
            </a:r>
          </a:p>
          <a:p>
            <a:pPr lvl="1">
              <a:lnSpc>
                <a:spcPct val="100000"/>
              </a:lnSpc>
              <a:buFont typeface="Wingdings" charset="0"/>
              <a:buChar char="§"/>
              <a:defRPr/>
            </a:pPr>
            <a:r>
              <a:rPr lang="en-US" sz="2200" i="1" dirty="0">
                <a:latin typeface="Arial"/>
                <a:cs typeface="Arial"/>
              </a:rPr>
              <a:t>N</a:t>
            </a:r>
            <a:r>
              <a:rPr lang="en-US" sz="2200" dirty="0">
                <a:latin typeface="Arial"/>
                <a:cs typeface="Arial"/>
              </a:rPr>
              <a:t> inputs: switching rate = </a:t>
            </a:r>
            <a:r>
              <a:rPr lang="en-US" sz="2200" i="1" dirty="0">
                <a:latin typeface="Arial"/>
                <a:cs typeface="Arial"/>
              </a:rPr>
              <a:t>N</a:t>
            </a:r>
            <a:r>
              <a:rPr lang="en-US" sz="2200" dirty="0">
                <a:latin typeface="Arial"/>
                <a:cs typeface="Arial"/>
              </a:rPr>
              <a:t> times line rate desirable.</a:t>
            </a:r>
          </a:p>
        </p:txBody>
      </p:sp>
      <p:sp>
        <p:nvSpPr>
          <p:cNvPr id="143" name="Rectangle 2"/>
          <p:cNvSpPr txBox="1">
            <a:spLocks noChangeArrowheads="1"/>
          </p:cNvSpPr>
          <p:nvPr/>
        </p:nvSpPr>
        <p:spPr bwMode="auto">
          <a:xfrm>
            <a:off x="3891351" y="140786"/>
            <a:ext cx="5252649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Switching Fabrics</a:t>
            </a:r>
          </a:p>
        </p:txBody>
      </p:sp>
      <p:graphicFrame>
        <p:nvGraphicFramePr>
          <p:cNvPr id="146" name="Diagram 145"/>
          <p:cNvGraphicFramePr/>
          <p:nvPr/>
        </p:nvGraphicFramePr>
        <p:xfrm>
          <a:off x="2022938" y="3728754"/>
          <a:ext cx="5313882" cy="2308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7" name="Rectangle 3"/>
          <p:cNvSpPr txBox="1">
            <a:spLocks noChangeArrowheads="1"/>
          </p:cNvSpPr>
          <p:nvPr/>
        </p:nvSpPr>
        <p:spPr bwMode="auto">
          <a:xfrm>
            <a:off x="1281867" y="6225362"/>
            <a:ext cx="6875103" cy="45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Three type of switching fabrics techniques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9489271-391C-CC43-B89B-498E67B2F6CF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6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6" grpId="0">
        <p:bldAsOne/>
      </p:bldGraphic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CE1A20F8-21BF-4251-83D5-2E91FB3B06E9}" type="slidenum">
              <a:rPr lang="en-US" altLang="en-US" smtClean="0">
                <a:latin typeface="Tahoma" pitchFamily="34" charset="0"/>
              </a:rPr>
              <a:pPr/>
              <a:t>3</a:t>
            </a:fld>
            <a:endParaRPr lang="en-US" altLang="en-US">
              <a:latin typeface="Tahoma" pitchFamily="34" charset="0"/>
            </a:endParaRPr>
          </a:p>
        </p:txBody>
      </p:sp>
      <p:pic>
        <p:nvPicPr>
          <p:cNvPr id="4101" name="Picture 11" descr="http://www.microsoft.com/library/media/1033/windowsxp/images/using/networking/setup/68573-connect-to-router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7" y="2571588"/>
            <a:ext cx="3669266" cy="278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4688" y="1659120"/>
            <a:ext cx="4666359" cy="2139884"/>
          </a:xfrm>
          <a:ln>
            <a:solidFill>
              <a:srgbClr val="00B0F0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Provides various forms of </a:t>
            </a:r>
            <a:r>
              <a:rPr lang="en-MY" sz="2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process-to-process communication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by relying on the network layer’s host-to-host communication service.</a:t>
            </a:r>
          </a:p>
          <a:p>
            <a:pPr>
              <a:lnSpc>
                <a:spcPct val="100000"/>
              </a:lnSpc>
              <a:buFont typeface="Wingdings" charset="0"/>
              <a:buChar char="v"/>
              <a:defRPr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823167" y="170854"/>
            <a:ext cx="7320835" cy="5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The Network Layer</a:t>
            </a:r>
          </a:p>
        </p:txBody>
      </p:sp>
      <p:sp>
        <p:nvSpPr>
          <p:cNvPr id="9" name="Title 41">
            <a:extLst>
              <a:ext uri="{FF2B5EF4-FFF2-40B4-BE49-F238E27FC236}">
                <a16:creationId xmlns:a16="http://schemas.microsoft.com/office/drawing/2014/main" id="{65FF4264-7B8E-FE49-BA92-14727F79282A}"/>
              </a:ext>
            </a:extLst>
          </p:cNvPr>
          <p:cNvSpPr txBox="1">
            <a:spLocks/>
          </p:cNvSpPr>
          <p:nvPr/>
        </p:nvSpPr>
        <p:spPr bwMode="auto">
          <a:xfrm>
            <a:off x="1361105" y="923894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Overview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E68F4B6-3D97-6140-B053-33E7EC8C1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39" y="1462263"/>
            <a:ext cx="2353056" cy="39371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MY" sz="2200" b="1" kern="0" dirty="0">
                <a:latin typeface="Arial" panose="020B0604020202020204" pitchFamily="34" charset="0"/>
                <a:cs typeface="Arial" panose="020B0604020202020204" pitchFamily="34" charset="0"/>
              </a:rPr>
              <a:t>Transport layer</a:t>
            </a:r>
            <a:endParaRPr lang="en-US" sz="2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C190BE-6C87-4745-A24B-D03AEEEDC67A}"/>
              </a:ext>
            </a:extLst>
          </p:cNvPr>
          <p:cNvGrpSpPr/>
          <p:nvPr/>
        </p:nvGrpSpPr>
        <p:grpSpPr>
          <a:xfrm>
            <a:off x="414688" y="4222390"/>
            <a:ext cx="4666359" cy="2150133"/>
            <a:chOff x="414688" y="4222390"/>
            <a:chExt cx="4666359" cy="2150133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BC6F159-ACB3-0247-88D5-2D64C6ADD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88" y="4421175"/>
              <a:ext cx="4666359" cy="195134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>
                <a:lnSpc>
                  <a:spcPct val="100000"/>
                </a:lnSpc>
                <a:buFont typeface="Wingdings" charset="0"/>
                <a:buChar char="v"/>
                <a:defRPr/>
              </a:pPr>
              <a:endParaRPr lang="en-MY" sz="22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  <a:buFont typeface="Wingdings" charset="0"/>
                <a:buChar char="v"/>
                <a:defRPr/>
              </a:pPr>
              <a:r>
                <a:rPr lang="en-MY" sz="2200" kern="0" dirty="0">
                  <a:latin typeface="Arial" panose="020B0604020202020204" pitchFamily="34" charset="0"/>
                  <a:cs typeface="Arial" panose="020B0604020202020204" pitchFamily="34" charset="0"/>
                </a:rPr>
                <a:t>Can provide its </a:t>
              </a:r>
              <a:r>
                <a:rPr lang="en-MY" sz="2200" kern="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host-to-host communication</a:t>
              </a:r>
              <a:r>
                <a:rPr lang="en-MY" sz="2200" kern="0" dirty="0">
                  <a:latin typeface="Arial" panose="020B0604020202020204" pitchFamily="34" charset="0"/>
                  <a:cs typeface="Arial" panose="020B0604020202020204" pitchFamily="34" charset="0"/>
                </a:rPr>
                <a:t> service.</a:t>
              </a:r>
            </a:p>
            <a:p>
              <a:pPr>
                <a:lnSpc>
                  <a:spcPct val="100000"/>
                </a:lnSpc>
                <a:buFont typeface="Wingdings" charset="0"/>
                <a:buChar char="v"/>
                <a:defRPr/>
              </a:pPr>
              <a:r>
                <a:rPr lang="en-MY" sz="2200" kern="0" dirty="0">
                  <a:latin typeface="Arial" panose="020B0604020202020204" pitchFamily="34" charset="0"/>
                  <a:cs typeface="Arial" panose="020B0604020202020204" pitchFamily="34" charset="0"/>
                </a:rPr>
                <a:t>the most </a:t>
              </a:r>
              <a:r>
                <a:rPr lang="en-MY" sz="22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 layer</a:t>
              </a:r>
              <a:r>
                <a:rPr lang="en-MY" sz="2200" kern="0" dirty="0">
                  <a:latin typeface="Arial" panose="020B0604020202020204" pitchFamily="34" charset="0"/>
                  <a:cs typeface="Arial" panose="020B0604020202020204" pitchFamily="34" charset="0"/>
                </a:rPr>
                <a:t> in the protocol stack. </a:t>
              </a:r>
            </a:p>
            <a:p>
              <a:pPr>
                <a:lnSpc>
                  <a:spcPct val="100000"/>
                </a:lnSpc>
                <a:buFont typeface="Wingdings" charset="0"/>
                <a:buChar char="v"/>
                <a:defRPr/>
              </a:pPr>
              <a:endParaRPr lang="en-US" sz="22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2E1E4C9F-E6D6-A845-94DB-F37FFF889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339" y="4222390"/>
              <a:ext cx="2353056" cy="393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  <a:defRPr/>
              </a:pPr>
              <a:r>
                <a:rPr lang="en-MY" sz="22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Network layer</a:t>
              </a:r>
              <a:endParaRPr lang="en-US" sz="22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10A2A-C625-704D-9599-0A7FFE8116D3}"/>
              </a:ext>
            </a:extLst>
          </p:cNvPr>
          <p:cNvSpPr/>
          <p:nvPr/>
        </p:nvSpPr>
        <p:spPr bwMode="auto">
          <a:xfrm>
            <a:off x="5169707" y="2571588"/>
            <a:ext cx="3963798" cy="416735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EE24E0-CBA5-C044-9B93-FC2A66B7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09" y="2108432"/>
            <a:ext cx="1314641" cy="4160256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0B642-F6AD-F34F-96E7-3D95514A7AFE}"/>
              </a:ext>
            </a:extLst>
          </p:cNvPr>
          <p:cNvGrpSpPr/>
          <p:nvPr/>
        </p:nvGrpSpPr>
        <p:grpSpPr>
          <a:xfrm>
            <a:off x="4625950" y="4124861"/>
            <a:ext cx="3122882" cy="1684777"/>
            <a:chOff x="4625950" y="4124861"/>
            <a:chExt cx="3122882" cy="16847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703E5D-3472-6B41-9E34-37DF19ECC866}"/>
                </a:ext>
              </a:extLst>
            </p:cNvPr>
            <p:cNvSpPr/>
            <p:nvPr/>
          </p:nvSpPr>
          <p:spPr bwMode="auto">
            <a:xfrm>
              <a:off x="4625950" y="4124861"/>
              <a:ext cx="3122881" cy="168477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Callout 16">
              <a:extLst>
                <a:ext uri="{FF2B5EF4-FFF2-40B4-BE49-F238E27FC236}">
                  <a16:creationId xmlns:a16="http://schemas.microsoft.com/office/drawing/2014/main" id="{3B9421A1-3AC7-674F-9131-38727CF38401}"/>
                </a:ext>
              </a:extLst>
            </p:cNvPr>
            <p:cNvSpPr/>
            <p:nvPr/>
          </p:nvSpPr>
          <p:spPr bwMode="auto">
            <a:xfrm>
              <a:off x="4625950" y="4124861"/>
              <a:ext cx="3122882" cy="1684777"/>
            </a:xfrm>
            <a:prstGeom prst="wedgeEllipseCallout">
              <a:avLst>
                <a:gd name="adj1" fmla="val 50595"/>
                <a:gd name="adj2" fmla="val -99492"/>
              </a:avLst>
            </a:prstGeom>
            <a:solidFill>
              <a:srgbClr val="FFFF00">
                <a:alpha val="30000"/>
              </a:srgbClr>
            </a:solidFill>
            <a:ln w="9525" cap="flat" cmpd="sng" algn="ctr">
              <a:solidFill>
                <a:schemeClr val="tx1">
                  <a:alpha val="3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CE56F9-93C5-1C42-A865-720A8956AEA0}"/>
                </a:ext>
              </a:extLst>
            </p:cNvPr>
            <p:cNvSpPr/>
            <p:nvPr/>
          </p:nvSpPr>
          <p:spPr>
            <a:xfrm>
              <a:off x="4866307" y="4341316"/>
              <a:ext cx="269084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Decomposed the network layer into TWO parts: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Plane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(Chapter 4) &amp;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Plane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(Chapter 5)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006B43A2-A9DF-F040-A217-92AD9D226D40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 txBox="1">
            <a:spLocks/>
          </p:cNvSpPr>
          <p:nvPr/>
        </p:nvSpPr>
        <p:spPr bwMode="auto">
          <a:xfrm>
            <a:off x="8456613" y="6475413"/>
            <a:ext cx="45878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 smtClean="0">
                <a:latin typeface="Tahoma" panose="020B0604030504040204" pitchFamily="34" charset="0"/>
              </a:rPr>
              <a:pPr/>
              <a:t>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74" descr="underline_base">
            <a:extLst>
              <a:ext uri="{FF2B5EF4-FFF2-40B4-BE49-F238E27FC236}">
                <a16:creationId xmlns:a16="http://schemas.microsoft.com/office/drawing/2014/main" id="{E00CEEE3-72B1-3B42-9C52-2DFB8D8C2DE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0010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3">
            <a:extLst>
              <a:ext uri="{FF2B5EF4-FFF2-40B4-BE49-F238E27FC236}">
                <a16:creationId xmlns:a16="http://schemas.microsoft.com/office/drawing/2014/main" id="{688EBEB0-2B02-5740-9749-EC087EEF5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325" y="247650"/>
            <a:ext cx="7772400" cy="6858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Switching fabrics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95426E18-24D9-8D48-BD4B-327DABA57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675" y="1177925"/>
            <a:ext cx="7772400" cy="4648200"/>
          </a:xfrm>
        </p:spPr>
        <p:txBody>
          <a:bodyPr/>
          <a:lstStyle/>
          <a:p>
            <a:pPr>
              <a:buFont typeface="Wingdings" charset="2"/>
              <a:buChar char="§"/>
              <a:defRPr/>
            </a:pPr>
            <a:r>
              <a:rPr lang="en-US">
                <a:cs typeface="+mn-cs"/>
              </a:rPr>
              <a:t>transfer packet from input buffer to appropriate output buffer</a:t>
            </a:r>
          </a:p>
          <a:p>
            <a:pPr>
              <a:buFont typeface="Wingdings" charset="2"/>
              <a:buChar char="§"/>
              <a:defRPr/>
            </a:pPr>
            <a:r>
              <a:rPr lang="en-US">
                <a:cs typeface="+mn-cs"/>
              </a:rPr>
              <a:t>switching rate: rate at which packets can be transfer from inputs to outputs</a:t>
            </a:r>
          </a:p>
          <a:p>
            <a:pPr lvl="1">
              <a:buFont typeface="Arial"/>
              <a:buChar char="•"/>
              <a:defRPr/>
            </a:pPr>
            <a:r>
              <a:rPr lang="en-US" sz="2000"/>
              <a:t>often measured as multiple of input/output line rate</a:t>
            </a:r>
          </a:p>
          <a:p>
            <a:pPr lvl="1">
              <a:buFont typeface="Arial"/>
              <a:buChar char="•"/>
              <a:defRPr/>
            </a:pPr>
            <a:r>
              <a:rPr lang="en-US" sz="2000"/>
              <a:t>N inputs: switching rate N times line rate desirable</a:t>
            </a:r>
          </a:p>
          <a:p>
            <a:pPr>
              <a:buFont typeface="Wingdings" charset="2"/>
              <a:buChar char="§"/>
              <a:defRPr/>
            </a:pPr>
            <a:r>
              <a:rPr lang="en-US">
                <a:cs typeface="+mn-cs"/>
              </a:rPr>
              <a:t>three types of switching fabrics</a:t>
            </a:r>
          </a:p>
        </p:txBody>
      </p:sp>
      <p:grpSp>
        <p:nvGrpSpPr>
          <p:cNvPr id="56325" name="Group 30">
            <a:extLst>
              <a:ext uri="{FF2B5EF4-FFF2-40B4-BE49-F238E27FC236}">
                <a16:creationId xmlns:a16="http://schemas.microsoft.com/office/drawing/2014/main" id="{00FE0193-E751-424C-AB54-4C2C54873E52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4283075"/>
            <a:ext cx="890588" cy="215900"/>
            <a:chOff x="876" y="2800"/>
            <a:chExt cx="642" cy="175"/>
          </a:xfrm>
        </p:grpSpPr>
        <p:sp>
          <p:nvSpPr>
            <p:cNvPr id="56455" name="Rectangle 7">
              <a:extLst>
                <a:ext uri="{FF2B5EF4-FFF2-40B4-BE49-F238E27FC236}">
                  <a16:creationId xmlns:a16="http://schemas.microsoft.com/office/drawing/2014/main" id="{E684A2DE-9CA0-F541-84D2-38F4B31B3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6" name="Rectangle 8">
              <a:extLst>
                <a:ext uri="{FF2B5EF4-FFF2-40B4-BE49-F238E27FC236}">
                  <a16:creationId xmlns:a16="http://schemas.microsoft.com/office/drawing/2014/main" id="{24A44B69-9C07-5A41-B784-47F436FF0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7" name="Rectangle 9">
              <a:extLst>
                <a:ext uri="{FF2B5EF4-FFF2-40B4-BE49-F238E27FC236}">
                  <a16:creationId xmlns:a16="http://schemas.microsoft.com/office/drawing/2014/main" id="{4221C221-A3DD-1048-81DA-B1D5508A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8" name="Rectangle 10">
              <a:extLst>
                <a:ext uri="{FF2B5EF4-FFF2-40B4-BE49-F238E27FC236}">
                  <a16:creationId xmlns:a16="http://schemas.microsoft.com/office/drawing/2014/main" id="{3FBB5D57-EAF7-C349-A329-18994F24E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9" name="Line 11">
              <a:extLst>
                <a:ext uri="{FF2B5EF4-FFF2-40B4-BE49-F238E27FC236}">
                  <a16:creationId xmlns:a16="http://schemas.microsoft.com/office/drawing/2014/main" id="{2622F74E-D35F-7344-8DD8-4D5B12474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26" name="Group 45">
            <a:extLst>
              <a:ext uri="{FF2B5EF4-FFF2-40B4-BE49-F238E27FC236}">
                <a16:creationId xmlns:a16="http://schemas.microsoft.com/office/drawing/2014/main" id="{8A4240DB-FF6A-8A4D-ABC4-8E8106F4344B}"/>
              </a:ext>
            </a:extLst>
          </p:cNvPr>
          <p:cNvGrpSpPr>
            <a:grpSpLocks/>
          </p:cNvGrpSpPr>
          <p:nvPr/>
        </p:nvGrpSpPr>
        <p:grpSpPr bwMode="auto">
          <a:xfrm>
            <a:off x="719138" y="4678363"/>
            <a:ext cx="890587" cy="215900"/>
            <a:chOff x="876" y="2800"/>
            <a:chExt cx="642" cy="175"/>
          </a:xfrm>
        </p:grpSpPr>
        <p:sp>
          <p:nvSpPr>
            <p:cNvPr id="56450" name="Rectangle 46">
              <a:extLst>
                <a:ext uri="{FF2B5EF4-FFF2-40B4-BE49-F238E27FC236}">
                  <a16:creationId xmlns:a16="http://schemas.microsoft.com/office/drawing/2014/main" id="{D3CDD6E4-23DE-8C4B-89DA-81A38275E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1" name="Rectangle 47">
              <a:extLst>
                <a:ext uri="{FF2B5EF4-FFF2-40B4-BE49-F238E27FC236}">
                  <a16:creationId xmlns:a16="http://schemas.microsoft.com/office/drawing/2014/main" id="{D3DC2C4F-85EA-FC4C-9DFF-529F2DA07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2" name="Rectangle 48">
              <a:extLst>
                <a:ext uri="{FF2B5EF4-FFF2-40B4-BE49-F238E27FC236}">
                  <a16:creationId xmlns:a16="http://schemas.microsoft.com/office/drawing/2014/main" id="{F379CA5C-F276-3241-A511-E14DBD609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3" name="Rectangle 49">
              <a:extLst>
                <a:ext uri="{FF2B5EF4-FFF2-40B4-BE49-F238E27FC236}">
                  <a16:creationId xmlns:a16="http://schemas.microsoft.com/office/drawing/2014/main" id="{2FBFD202-4640-9047-9CF7-9F0E890D6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54" name="Line 50">
              <a:extLst>
                <a:ext uri="{FF2B5EF4-FFF2-40B4-BE49-F238E27FC236}">
                  <a16:creationId xmlns:a16="http://schemas.microsoft.com/office/drawing/2014/main" id="{058229CB-9C1A-894B-A84B-75BC32F08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27" name="Group 51">
            <a:extLst>
              <a:ext uri="{FF2B5EF4-FFF2-40B4-BE49-F238E27FC236}">
                <a16:creationId xmlns:a16="http://schemas.microsoft.com/office/drawing/2014/main" id="{B41251E0-A964-3843-A30F-40D43ABB28D2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5105400"/>
            <a:ext cx="890588" cy="215900"/>
            <a:chOff x="876" y="2800"/>
            <a:chExt cx="642" cy="175"/>
          </a:xfrm>
        </p:grpSpPr>
        <p:sp>
          <p:nvSpPr>
            <p:cNvPr id="56445" name="Rectangle 52">
              <a:extLst>
                <a:ext uri="{FF2B5EF4-FFF2-40B4-BE49-F238E27FC236}">
                  <a16:creationId xmlns:a16="http://schemas.microsoft.com/office/drawing/2014/main" id="{A0D81ACC-6154-6640-A935-A55FFFFBF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6" name="Rectangle 53">
              <a:extLst>
                <a:ext uri="{FF2B5EF4-FFF2-40B4-BE49-F238E27FC236}">
                  <a16:creationId xmlns:a16="http://schemas.microsoft.com/office/drawing/2014/main" id="{6A91F373-BC39-2942-A638-6F6D8049A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7" name="Rectangle 54">
              <a:extLst>
                <a:ext uri="{FF2B5EF4-FFF2-40B4-BE49-F238E27FC236}">
                  <a16:creationId xmlns:a16="http://schemas.microsoft.com/office/drawing/2014/main" id="{21A2CCA2-BFFF-884C-A227-CD39CFDED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8" name="Rectangle 55">
              <a:extLst>
                <a:ext uri="{FF2B5EF4-FFF2-40B4-BE49-F238E27FC236}">
                  <a16:creationId xmlns:a16="http://schemas.microsoft.com/office/drawing/2014/main" id="{53101AF8-3C6F-884D-94F2-C033F412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9" name="Line 56">
              <a:extLst>
                <a:ext uri="{FF2B5EF4-FFF2-40B4-BE49-F238E27FC236}">
                  <a16:creationId xmlns:a16="http://schemas.microsoft.com/office/drawing/2014/main" id="{AEC7840D-1A53-0046-93AB-E2D62D1B1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28" name="Rectangle 57">
            <a:extLst>
              <a:ext uri="{FF2B5EF4-FFF2-40B4-BE49-F238E27FC236}">
                <a16:creationId xmlns:a16="http://schemas.microsoft.com/office/drawing/2014/main" id="{A93607D5-70D1-E44E-9DCA-3332C4DD3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4200525"/>
            <a:ext cx="704850" cy="1176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56329" name="Group 64">
            <a:extLst>
              <a:ext uri="{FF2B5EF4-FFF2-40B4-BE49-F238E27FC236}">
                <a16:creationId xmlns:a16="http://schemas.microsoft.com/office/drawing/2014/main" id="{9F406B0B-ECE5-C343-B2CE-D995B43E30E5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4281488"/>
            <a:ext cx="890588" cy="215900"/>
            <a:chOff x="455" y="3463"/>
            <a:chExt cx="561" cy="136"/>
          </a:xfrm>
        </p:grpSpPr>
        <p:sp>
          <p:nvSpPr>
            <p:cNvPr id="56440" name="Rectangle 59">
              <a:extLst>
                <a:ext uri="{FF2B5EF4-FFF2-40B4-BE49-F238E27FC236}">
                  <a16:creationId xmlns:a16="http://schemas.microsoft.com/office/drawing/2014/main" id="{546CBE8D-973F-1045-A38A-6412361C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1" name="Rectangle 60">
              <a:extLst>
                <a:ext uri="{FF2B5EF4-FFF2-40B4-BE49-F238E27FC236}">
                  <a16:creationId xmlns:a16="http://schemas.microsoft.com/office/drawing/2014/main" id="{B2A8B645-6BB3-1044-8419-1FF729EAF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2" name="Rectangle 61">
              <a:extLst>
                <a:ext uri="{FF2B5EF4-FFF2-40B4-BE49-F238E27FC236}">
                  <a16:creationId xmlns:a16="http://schemas.microsoft.com/office/drawing/2014/main" id="{498F8797-9B23-B24E-985D-3E79F72A9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3" name="Rectangle 62">
              <a:extLst>
                <a:ext uri="{FF2B5EF4-FFF2-40B4-BE49-F238E27FC236}">
                  <a16:creationId xmlns:a16="http://schemas.microsoft.com/office/drawing/2014/main" id="{7E2F64D4-40F2-8D41-A5C5-7E38CA753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44" name="Line 63">
              <a:extLst>
                <a:ext uri="{FF2B5EF4-FFF2-40B4-BE49-F238E27FC236}">
                  <a16:creationId xmlns:a16="http://schemas.microsoft.com/office/drawing/2014/main" id="{0DA066C9-41DE-3E4A-B55F-95AAEE7034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0" name="Group 65">
            <a:extLst>
              <a:ext uri="{FF2B5EF4-FFF2-40B4-BE49-F238E27FC236}">
                <a16:creationId xmlns:a16="http://schemas.microsoft.com/office/drawing/2014/main" id="{2EDF9239-91DB-9540-B3C3-3ADE4E0116BD}"/>
              </a:ext>
            </a:extLst>
          </p:cNvPr>
          <p:cNvGrpSpPr>
            <a:grpSpLocks/>
          </p:cNvGrpSpPr>
          <p:nvPr/>
        </p:nvGrpSpPr>
        <p:grpSpPr bwMode="auto">
          <a:xfrm>
            <a:off x="2316163" y="4673600"/>
            <a:ext cx="890587" cy="215900"/>
            <a:chOff x="455" y="3463"/>
            <a:chExt cx="561" cy="136"/>
          </a:xfrm>
        </p:grpSpPr>
        <p:sp>
          <p:nvSpPr>
            <p:cNvPr id="56435" name="Rectangle 66">
              <a:extLst>
                <a:ext uri="{FF2B5EF4-FFF2-40B4-BE49-F238E27FC236}">
                  <a16:creationId xmlns:a16="http://schemas.microsoft.com/office/drawing/2014/main" id="{B1744858-F5AF-FE42-8BD4-22233D105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6" name="Rectangle 67">
              <a:extLst>
                <a:ext uri="{FF2B5EF4-FFF2-40B4-BE49-F238E27FC236}">
                  <a16:creationId xmlns:a16="http://schemas.microsoft.com/office/drawing/2014/main" id="{E30BF378-3135-6D46-A9B6-F906163DF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7" name="Rectangle 68">
              <a:extLst>
                <a:ext uri="{FF2B5EF4-FFF2-40B4-BE49-F238E27FC236}">
                  <a16:creationId xmlns:a16="http://schemas.microsoft.com/office/drawing/2014/main" id="{C0DBBF8E-4D5E-8A49-980C-CE277F927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8" name="Rectangle 69">
              <a:extLst>
                <a:ext uri="{FF2B5EF4-FFF2-40B4-BE49-F238E27FC236}">
                  <a16:creationId xmlns:a16="http://schemas.microsoft.com/office/drawing/2014/main" id="{717AE421-B495-7141-97F4-62347AA88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9" name="Line 70">
              <a:extLst>
                <a:ext uri="{FF2B5EF4-FFF2-40B4-BE49-F238E27FC236}">
                  <a16:creationId xmlns:a16="http://schemas.microsoft.com/office/drawing/2014/main" id="{AFB1B785-C85C-184E-BE72-62525D7EF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1" name="Group 71">
            <a:extLst>
              <a:ext uri="{FF2B5EF4-FFF2-40B4-BE49-F238E27FC236}">
                <a16:creationId xmlns:a16="http://schemas.microsoft.com/office/drawing/2014/main" id="{9145EAA6-AD28-2641-9114-89C17A69A3A1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5100638"/>
            <a:ext cx="890588" cy="215900"/>
            <a:chOff x="455" y="3463"/>
            <a:chExt cx="561" cy="136"/>
          </a:xfrm>
        </p:grpSpPr>
        <p:sp>
          <p:nvSpPr>
            <p:cNvPr id="56430" name="Rectangle 72">
              <a:extLst>
                <a:ext uri="{FF2B5EF4-FFF2-40B4-BE49-F238E27FC236}">
                  <a16:creationId xmlns:a16="http://schemas.microsoft.com/office/drawing/2014/main" id="{83FA629E-0D88-BB41-98C2-8C0D437EF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1" name="Rectangle 73">
              <a:extLst>
                <a:ext uri="{FF2B5EF4-FFF2-40B4-BE49-F238E27FC236}">
                  <a16:creationId xmlns:a16="http://schemas.microsoft.com/office/drawing/2014/main" id="{818F284C-93AC-734B-B621-680AF4E8D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2" name="Rectangle 74">
              <a:extLst>
                <a:ext uri="{FF2B5EF4-FFF2-40B4-BE49-F238E27FC236}">
                  <a16:creationId xmlns:a16="http://schemas.microsoft.com/office/drawing/2014/main" id="{7B672E7E-94BB-9E4B-A76E-1784BF2B1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3" name="Rectangle 75">
              <a:extLst>
                <a:ext uri="{FF2B5EF4-FFF2-40B4-BE49-F238E27FC236}">
                  <a16:creationId xmlns:a16="http://schemas.microsoft.com/office/drawing/2014/main" id="{66D42582-8A5B-5D4B-806C-86A10A07A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34" name="Line 76">
              <a:extLst>
                <a:ext uri="{FF2B5EF4-FFF2-40B4-BE49-F238E27FC236}">
                  <a16:creationId xmlns:a16="http://schemas.microsoft.com/office/drawing/2014/main" id="{4EFF4683-A052-2740-AEEF-68F852157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32" name="Text Box 78">
            <a:extLst>
              <a:ext uri="{FF2B5EF4-FFF2-40B4-BE49-F238E27FC236}">
                <a16:creationId xmlns:a16="http://schemas.microsoft.com/office/drawing/2014/main" id="{F6A2A48C-9B56-2F4F-82FB-2A020C2B2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586413"/>
            <a:ext cx="1009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memory</a:t>
            </a:r>
          </a:p>
        </p:txBody>
      </p:sp>
      <p:sp>
        <p:nvSpPr>
          <p:cNvPr id="56333" name="Text Box 79">
            <a:extLst>
              <a:ext uri="{FF2B5EF4-FFF2-40B4-BE49-F238E27FC236}">
                <a16:creationId xmlns:a16="http://schemas.microsoft.com/office/drawing/2014/main" id="{1FF5E16F-47C8-CA49-9D62-74AED8D49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4518025"/>
            <a:ext cx="823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memory</a:t>
            </a:r>
          </a:p>
        </p:txBody>
      </p:sp>
      <p:grpSp>
        <p:nvGrpSpPr>
          <p:cNvPr id="56334" name="Group 80">
            <a:extLst>
              <a:ext uri="{FF2B5EF4-FFF2-40B4-BE49-F238E27FC236}">
                <a16:creationId xmlns:a16="http://schemas.microsoft.com/office/drawing/2014/main" id="{832A6E03-FE36-7C40-A2A6-74A4B7CF88A2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4267200"/>
            <a:ext cx="890588" cy="215900"/>
            <a:chOff x="876" y="2800"/>
            <a:chExt cx="642" cy="175"/>
          </a:xfrm>
        </p:grpSpPr>
        <p:sp>
          <p:nvSpPr>
            <p:cNvPr id="56425" name="Rectangle 81">
              <a:extLst>
                <a:ext uri="{FF2B5EF4-FFF2-40B4-BE49-F238E27FC236}">
                  <a16:creationId xmlns:a16="http://schemas.microsoft.com/office/drawing/2014/main" id="{771969B5-FE99-444F-8610-84ACC4606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6" name="Rectangle 82">
              <a:extLst>
                <a:ext uri="{FF2B5EF4-FFF2-40B4-BE49-F238E27FC236}">
                  <a16:creationId xmlns:a16="http://schemas.microsoft.com/office/drawing/2014/main" id="{99CF8FBD-C7C0-1B4A-82D7-58E719E6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7" name="Rectangle 83">
              <a:extLst>
                <a:ext uri="{FF2B5EF4-FFF2-40B4-BE49-F238E27FC236}">
                  <a16:creationId xmlns:a16="http://schemas.microsoft.com/office/drawing/2014/main" id="{BC7381B7-6B0B-BD49-943B-EAAFB341F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8" name="Rectangle 84">
              <a:extLst>
                <a:ext uri="{FF2B5EF4-FFF2-40B4-BE49-F238E27FC236}">
                  <a16:creationId xmlns:a16="http://schemas.microsoft.com/office/drawing/2014/main" id="{EA8DDDE7-289C-AB43-8242-667C3F56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9" name="Line 85">
              <a:extLst>
                <a:ext uri="{FF2B5EF4-FFF2-40B4-BE49-F238E27FC236}">
                  <a16:creationId xmlns:a16="http://schemas.microsoft.com/office/drawing/2014/main" id="{A08809B4-22DE-9D4D-9B5E-7BA90559D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5" name="Group 86">
            <a:extLst>
              <a:ext uri="{FF2B5EF4-FFF2-40B4-BE49-F238E27FC236}">
                <a16:creationId xmlns:a16="http://schemas.microsoft.com/office/drawing/2014/main" id="{8B3EF60B-8EF5-4F49-B1E0-60B4CEA4B7DB}"/>
              </a:ext>
            </a:extLst>
          </p:cNvPr>
          <p:cNvGrpSpPr>
            <a:grpSpLocks/>
          </p:cNvGrpSpPr>
          <p:nvPr/>
        </p:nvGrpSpPr>
        <p:grpSpPr bwMode="auto">
          <a:xfrm>
            <a:off x="3646488" y="4662488"/>
            <a:ext cx="890587" cy="215900"/>
            <a:chOff x="876" y="2800"/>
            <a:chExt cx="642" cy="175"/>
          </a:xfrm>
        </p:grpSpPr>
        <p:sp>
          <p:nvSpPr>
            <p:cNvPr id="56420" name="Rectangle 87">
              <a:extLst>
                <a:ext uri="{FF2B5EF4-FFF2-40B4-BE49-F238E27FC236}">
                  <a16:creationId xmlns:a16="http://schemas.microsoft.com/office/drawing/2014/main" id="{E6402044-7E04-BE4D-A54C-335B31F87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1" name="Rectangle 88">
              <a:extLst>
                <a:ext uri="{FF2B5EF4-FFF2-40B4-BE49-F238E27FC236}">
                  <a16:creationId xmlns:a16="http://schemas.microsoft.com/office/drawing/2014/main" id="{85ABA5B3-867C-0942-9103-98D3DDDA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2" name="Rectangle 89">
              <a:extLst>
                <a:ext uri="{FF2B5EF4-FFF2-40B4-BE49-F238E27FC236}">
                  <a16:creationId xmlns:a16="http://schemas.microsoft.com/office/drawing/2014/main" id="{DEC961CF-C5BD-094C-8276-723C7A291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3" name="Rectangle 90">
              <a:extLst>
                <a:ext uri="{FF2B5EF4-FFF2-40B4-BE49-F238E27FC236}">
                  <a16:creationId xmlns:a16="http://schemas.microsoft.com/office/drawing/2014/main" id="{1E14C547-46E5-B045-A1F7-0E30E9FBE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24" name="Line 91">
              <a:extLst>
                <a:ext uri="{FF2B5EF4-FFF2-40B4-BE49-F238E27FC236}">
                  <a16:creationId xmlns:a16="http://schemas.microsoft.com/office/drawing/2014/main" id="{D12953C3-56A9-7046-946C-BC793623A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6" name="Group 92">
            <a:extLst>
              <a:ext uri="{FF2B5EF4-FFF2-40B4-BE49-F238E27FC236}">
                <a16:creationId xmlns:a16="http://schemas.microsoft.com/office/drawing/2014/main" id="{81978C6C-5EF5-C548-9DA4-2ED6F3D21204}"/>
              </a:ext>
            </a:extLst>
          </p:cNvPr>
          <p:cNvGrpSpPr>
            <a:grpSpLocks/>
          </p:cNvGrpSpPr>
          <p:nvPr/>
        </p:nvGrpSpPr>
        <p:grpSpPr bwMode="auto">
          <a:xfrm>
            <a:off x="3641725" y="5089525"/>
            <a:ext cx="890588" cy="215900"/>
            <a:chOff x="876" y="2800"/>
            <a:chExt cx="642" cy="175"/>
          </a:xfrm>
        </p:grpSpPr>
        <p:sp>
          <p:nvSpPr>
            <p:cNvPr id="56415" name="Rectangle 93">
              <a:extLst>
                <a:ext uri="{FF2B5EF4-FFF2-40B4-BE49-F238E27FC236}">
                  <a16:creationId xmlns:a16="http://schemas.microsoft.com/office/drawing/2014/main" id="{C5564355-998B-6F4F-B9BA-27E789E5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6" name="Rectangle 94">
              <a:extLst>
                <a:ext uri="{FF2B5EF4-FFF2-40B4-BE49-F238E27FC236}">
                  <a16:creationId xmlns:a16="http://schemas.microsoft.com/office/drawing/2014/main" id="{8B021BDC-286B-0B43-86D6-451830D4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7" name="Rectangle 95">
              <a:extLst>
                <a:ext uri="{FF2B5EF4-FFF2-40B4-BE49-F238E27FC236}">
                  <a16:creationId xmlns:a16="http://schemas.microsoft.com/office/drawing/2014/main" id="{D27B27B2-D00D-B64E-A519-C88197419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8" name="Rectangle 96">
              <a:extLst>
                <a:ext uri="{FF2B5EF4-FFF2-40B4-BE49-F238E27FC236}">
                  <a16:creationId xmlns:a16="http://schemas.microsoft.com/office/drawing/2014/main" id="{A6C214DD-E3A1-5A47-B2C8-C2B9806B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9" name="Line 97">
              <a:extLst>
                <a:ext uri="{FF2B5EF4-FFF2-40B4-BE49-F238E27FC236}">
                  <a16:creationId xmlns:a16="http://schemas.microsoft.com/office/drawing/2014/main" id="{87E75D59-332B-C749-A903-8E323F5249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37" name="Line 98">
            <a:extLst>
              <a:ext uri="{FF2B5EF4-FFF2-40B4-BE49-F238E27FC236}">
                <a16:creationId xmlns:a16="http://schemas.microsoft.com/office/drawing/2014/main" id="{874096D0-49BC-C44D-A37A-007DA86B1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9775" y="4270375"/>
            <a:ext cx="0" cy="10033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6338" name="Group 99">
            <a:extLst>
              <a:ext uri="{FF2B5EF4-FFF2-40B4-BE49-F238E27FC236}">
                <a16:creationId xmlns:a16="http://schemas.microsoft.com/office/drawing/2014/main" id="{3928ADD1-69FF-8547-8F46-906A48F5FEA2}"/>
              </a:ext>
            </a:extLst>
          </p:cNvPr>
          <p:cNvGrpSpPr>
            <a:grpSpLocks/>
          </p:cNvGrpSpPr>
          <p:nvPr/>
        </p:nvGrpSpPr>
        <p:grpSpPr bwMode="auto">
          <a:xfrm>
            <a:off x="4603750" y="4254500"/>
            <a:ext cx="890588" cy="215900"/>
            <a:chOff x="455" y="3463"/>
            <a:chExt cx="561" cy="136"/>
          </a:xfrm>
        </p:grpSpPr>
        <p:sp>
          <p:nvSpPr>
            <p:cNvPr id="56410" name="Rectangle 100">
              <a:extLst>
                <a:ext uri="{FF2B5EF4-FFF2-40B4-BE49-F238E27FC236}">
                  <a16:creationId xmlns:a16="http://schemas.microsoft.com/office/drawing/2014/main" id="{F366D53B-8F49-2040-B918-0252FC0A6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1" name="Rectangle 101">
              <a:extLst>
                <a:ext uri="{FF2B5EF4-FFF2-40B4-BE49-F238E27FC236}">
                  <a16:creationId xmlns:a16="http://schemas.microsoft.com/office/drawing/2014/main" id="{7C449DC4-60DE-1542-BC57-5611C5778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2" name="Rectangle 102">
              <a:extLst>
                <a:ext uri="{FF2B5EF4-FFF2-40B4-BE49-F238E27FC236}">
                  <a16:creationId xmlns:a16="http://schemas.microsoft.com/office/drawing/2014/main" id="{5D602CDC-49EA-FA49-8858-AED8571A6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3" name="Rectangle 103">
              <a:extLst>
                <a:ext uri="{FF2B5EF4-FFF2-40B4-BE49-F238E27FC236}">
                  <a16:creationId xmlns:a16="http://schemas.microsoft.com/office/drawing/2014/main" id="{F5EB7AF7-A8F8-2046-8742-1B28BE5FF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14" name="Line 104">
              <a:extLst>
                <a:ext uri="{FF2B5EF4-FFF2-40B4-BE49-F238E27FC236}">
                  <a16:creationId xmlns:a16="http://schemas.microsoft.com/office/drawing/2014/main" id="{00617B05-286F-A94B-B230-CEB26A5890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9" name="Group 105">
            <a:extLst>
              <a:ext uri="{FF2B5EF4-FFF2-40B4-BE49-F238E27FC236}">
                <a16:creationId xmlns:a16="http://schemas.microsoft.com/office/drawing/2014/main" id="{118219CD-58BD-3E48-8B7F-92E388A10570}"/>
              </a:ext>
            </a:extLst>
          </p:cNvPr>
          <p:cNvGrpSpPr>
            <a:grpSpLocks/>
          </p:cNvGrpSpPr>
          <p:nvPr/>
        </p:nvGrpSpPr>
        <p:grpSpPr bwMode="auto">
          <a:xfrm>
            <a:off x="4608513" y="4646613"/>
            <a:ext cx="890587" cy="215900"/>
            <a:chOff x="455" y="3463"/>
            <a:chExt cx="561" cy="136"/>
          </a:xfrm>
        </p:grpSpPr>
        <p:sp>
          <p:nvSpPr>
            <p:cNvPr id="56405" name="Rectangle 106">
              <a:extLst>
                <a:ext uri="{FF2B5EF4-FFF2-40B4-BE49-F238E27FC236}">
                  <a16:creationId xmlns:a16="http://schemas.microsoft.com/office/drawing/2014/main" id="{CE9B2A67-FEB4-B241-87EE-C9DCD948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6" name="Rectangle 107">
              <a:extLst>
                <a:ext uri="{FF2B5EF4-FFF2-40B4-BE49-F238E27FC236}">
                  <a16:creationId xmlns:a16="http://schemas.microsoft.com/office/drawing/2014/main" id="{F9F4825F-651D-BC49-9264-B97578A2D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7" name="Rectangle 108">
              <a:extLst>
                <a:ext uri="{FF2B5EF4-FFF2-40B4-BE49-F238E27FC236}">
                  <a16:creationId xmlns:a16="http://schemas.microsoft.com/office/drawing/2014/main" id="{791C3393-4ACE-3641-81C1-DEE83ED1A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8" name="Rectangle 109">
              <a:extLst>
                <a:ext uri="{FF2B5EF4-FFF2-40B4-BE49-F238E27FC236}">
                  <a16:creationId xmlns:a16="http://schemas.microsoft.com/office/drawing/2014/main" id="{6A798D6B-57A2-4147-964D-9651A87E2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9" name="Line 110">
              <a:extLst>
                <a:ext uri="{FF2B5EF4-FFF2-40B4-BE49-F238E27FC236}">
                  <a16:creationId xmlns:a16="http://schemas.microsoft.com/office/drawing/2014/main" id="{BCCE8352-4994-2142-9B37-F4807E6EB8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40" name="Group 111">
            <a:extLst>
              <a:ext uri="{FF2B5EF4-FFF2-40B4-BE49-F238E27FC236}">
                <a16:creationId xmlns:a16="http://schemas.microsoft.com/office/drawing/2014/main" id="{451EE45E-7A03-8844-AEB5-13ADE9853E76}"/>
              </a:ext>
            </a:extLst>
          </p:cNvPr>
          <p:cNvGrpSpPr>
            <a:grpSpLocks/>
          </p:cNvGrpSpPr>
          <p:nvPr/>
        </p:nvGrpSpPr>
        <p:grpSpPr bwMode="auto">
          <a:xfrm>
            <a:off x="4603750" y="5073650"/>
            <a:ext cx="890588" cy="215900"/>
            <a:chOff x="455" y="3463"/>
            <a:chExt cx="561" cy="136"/>
          </a:xfrm>
        </p:grpSpPr>
        <p:sp>
          <p:nvSpPr>
            <p:cNvPr id="56400" name="Rectangle 112">
              <a:extLst>
                <a:ext uri="{FF2B5EF4-FFF2-40B4-BE49-F238E27FC236}">
                  <a16:creationId xmlns:a16="http://schemas.microsoft.com/office/drawing/2014/main" id="{7E2B528F-A862-8441-B967-A1E37A7F6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1" name="Rectangle 113">
              <a:extLst>
                <a:ext uri="{FF2B5EF4-FFF2-40B4-BE49-F238E27FC236}">
                  <a16:creationId xmlns:a16="http://schemas.microsoft.com/office/drawing/2014/main" id="{AE5EF2AC-595E-6546-A33E-EA77EEBA4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2" name="Rectangle 114">
              <a:extLst>
                <a:ext uri="{FF2B5EF4-FFF2-40B4-BE49-F238E27FC236}">
                  <a16:creationId xmlns:a16="http://schemas.microsoft.com/office/drawing/2014/main" id="{89009148-8D90-6B4E-A2A1-784A2B82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3" name="Rectangle 115">
              <a:extLst>
                <a:ext uri="{FF2B5EF4-FFF2-40B4-BE49-F238E27FC236}">
                  <a16:creationId xmlns:a16="http://schemas.microsoft.com/office/drawing/2014/main" id="{22F04A70-F916-1A48-B2B6-4E8F0699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404" name="Line 116">
              <a:extLst>
                <a:ext uri="{FF2B5EF4-FFF2-40B4-BE49-F238E27FC236}">
                  <a16:creationId xmlns:a16="http://schemas.microsoft.com/office/drawing/2014/main" id="{74418B35-E685-C44A-81AA-324D4A99E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41" name="Text Box 117">
            <a:extLst>
              <a:ext uri="{FF2B5EF4-FFF2-40B4-BE49-F238E27FC236}">
                <a16:creationId xmlns:a16="http://schemas.microsoft.com/office/drawing/2014/main" id="{D15AA523-42AD-5847-A9A5-66BF113F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58323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bus</a:t>
            </a:r>
          </a:p>
        </p:txBody>
      </p:sp>
      <p:grpSp>
        <p:nvGrpSpPr>
          <p:cNvPr id="56342" name="Group 118">
            <a:extLst>
              <a:ext uri="{FF2B5EF4-FFF2-40B4-BE49-F238E27FC236}">
                <a16:creationId xmlns:a16="http://schemas.microsoft.com/office/drawing/2014/main" id="{B47B5434-25C2-EF49-AF18-61889504DF08}"/>
              </a:ext>
            </a:extLst>
          </p:cNvPr>
          <p:cNvGrpSpPr>
            <a:grpSpLocks/>
          </p:cNvGrpSpPr>
          <p:nvPr/>
        </p:nvGrpSpPr>
        <p:grpSpPr bwMode="auto">
          <a:xfrm>
            <a:off x="6091238" y="4233863"/>
            <a:ext cx="890587" cy="215900"/>
            <a:chOff x="876" y="2800"/>
            <a:chExt cx="642" cy="175"/>
          </a:xfrm>
        </p:grpSpPr>
        <p:sp>
          <p:nvSpPr>
            <p:cNvPr id="56395" name="Rectangle 119">
              <a:extLst>
                <a:ext uri="{FF2B5EF4-FFF2-40B4-BE49-F238E27FC236}">
                  <a16:creationId xmlns:a16="http://schemas.microsoft.com/office/drawing/2014/main" id="{1D937DE2-E4E7-CC49-BCE6-306B925E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6" name="Rectangle 120">
              <a:extLst>
                <a:ext uri="{FF2B5EF4-FFF2-40B4-BE49-F238E27FC236}">
                  <a16:creationId xmlns:a16="http://schemas.microsoft.com/office/drawing/2014/main" id="{0C8A8648-6BF1-EB44-BFBD-6FD1C041D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7" name="Rectangle 121">
              <a:extLst>
                <a:ext uri="{FF2B5EF4-FFF2-40B4-BE49-F238E27FC236}">
                  <a16:creationId xmlns:a16="http://schemas.microsoft.com/office/drawing/2014/main" id="{C921205F-825A-0E43-A85A-B2796D44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8" name="Rectangle 122">
              <a:extLst>
                <a:ext uri="{FF2B5EF4-FFF2-40B4-BE49-F238E27FC236}">
                  <a16:creationId xmlns:a16="http://schemas.microsoft.com/office/drawing/2014/main" id="{A07B07F1-8962-7F46-9AB5-748D26FBA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9" name="Line 123">
              <a:extLst>
                <a:ext uri="{FF2B5EF4-FFF2-40B4-BE49-F238E27FC236}">
                  <a16:creationId xmlns:a16="http://schemas.microsoft.com/office/drawing/2014/main" id="{E14F5D9F-47E3-2444-B210-E1DF8BC3D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43" name="Group 124">
            <a:extLst>
              <a:ext uri="{FF2B5EF4-FFF2-40B4-BE49-F238E27FC236}">
                <a16:creationId xmlns:a16="http://schemas.microsoft.com/office/drawing/2014/main" id="{F4A0F848-33D5-9C45-B7F8-04F9B04CFA3E}"/>
              </a:ext>
            </a:extLst>
          </p:cNvPr>
          <p:cNvGrpSpPr>
            <a:grpSpLocks/>
          </p:cNvGrpSpPr>
          <p:nvPr/>
        </p:nvGrpSpPr>
        <p:grpSpPr bwMode="auto">
          <a:xfrm>
            <a:off x="6067425" y="4629150"/>
            <a:ext cx="890588" cy="215900"/>
            <a:chOff x="876" y="2800"/>
            <a:chExt cx="642" cy="175"/>
          </a:xfrm>
        </p:grpSpPr>
        <p:sp>
          <p:nvSpPr>
            <p:cNvPr id="56390" name="Rectangle 125">
              <a:extLst>
                <a:ext uri="{FF2B5EF4-FFF2-40B4-BE49-F238E27FC236}">
                  <a16:creationId xmlns:a16="http://schemas.microsoft.com/office/drawing/2014/main" id="{C9B0F407-144E-A041-A420-58860D383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1" name="Rectangle 126">
              <a:extLst>
                <a:ext uri="{FF2B5EF4-FFF2-40B4-BE49-F238E27FC236}">
                  <a16:creationId xmlns:a16="http://schemas.microsoft.com/office/drawing/2014/main" id="{468E3D41-B4EF-704D-BBCD-8E45ED6C3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2" name="Rectangle 127">
              <a:extLst>
                <a:ext uri="{FF2B5EF4-FFF2-40B4-BE49-F238E27FC236}">
                  <a16:creationId xmlns:a16="http://schemas.microsoft.com/office/drawing/2014/main" id="{DB345E23-E6EF-BA45-90E9-4F2E58AAD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3" name="Rectangle 128">
              <a:extLst>
                <a:ext uri="{FF2B5EF4-FFF2-40B4-BE49-F238E27FC236}">
                  <a16:creationId xmlns:a16="http://schemas.microsoft.com/office/drawing/2014/main" id="{51BE8F81-9108-0D46-925B-ABA607CF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94" name="Line 129">
              <a:extLst>
                <a:ext uri="{FF2B5EF4-FFF2-40B4-BE49-F238E27FC236}">
                  <a16:creationId xmlns:a16="http://schemas.microsoft.com/office/drawing/2014/main" id="{89427942-417C-8048-956B-E12B12098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44" name="Group 130">
            <a:extLst>
              <a:ext uri="{FF2B5EF4-FFF2-40B4-BE49-F238E27FC236}">
                <a16:creationId xmlns:a16="http://schemas.microsoft.com/office/drawing/2014/main" id="{0E9DE2DF-570D-0743-A9AC-D144B86A86DD}"/>
              </a:ext>
            </a:extLst>
          </p:cNvPr>
          <p:cNvGrpSpPr>
            <a:grpSpLocks/>
          </p:cNvGrpSpPr>
          <p:nvPr/>
        </p:nvGrpSpPr>
        <p:grpSpPr bwMode="auto">
          <a:xfrm>
            <a:off x="6062663" y="5056188"/>
            <a:ext cx="890587" cy="215900"/>
            <a:chOff x="876" y="2800"/>
            <a:chExt cx="642" cy="175"/>
          </a:xfrm>
        </p:grpSpPr>
        <p:sp>
          <p:nvSpPr>
            <p:cNvPr id="56385" name="Rectangle 131">
              <a:extLst>
                <a:ext uri="{FF2B5EF4-FFF2-40B4-BE49-F238E27FC236}">
                  <a16:creationId xmlns:a16="http://schemas.microsoft.com/office/drawing/2014/main" id="{68F97F33-542C-014A-A2AE-6116C92BC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86" name="Rectangle 132">
              <a:extLst>
                <a:ext uri="{FF2B5EF4-FFF2-40B4-BE49-F238E27FC236}">
                  <a16:creationId xmlns:a16="http://schemas.microsoft.com/office/drawing/2014/main" id="{510C9097-F151-0C45-B563-6A1E99BD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87" name="Rectangle 133">
              <a:extLst>
                <a:ext uri="{FF2B5EF4-FFF2-40B4-BE49-F238E27FC236}">
                  <a16:creationId xmlns:a16="http://schemas.microsoft.com/office/drawing/2014/main" id="{2C2ED65B-58D5-B343-A716-AD2A41B2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88" name="Rectangle 134">
              <a:extLst>
                <a:ext uri="{FF2B5EF4-FFF2-40B4-BE49-F238E27FC236}">
                  <a16:creationId xmlns:a16="http://schemas.microsoft.com/office/drawing/2014/main" id="{EB84F01F-D5E0-3D49-8550-D68D9C95C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89" name="Line 135">
              <a:extLst>
                <a:ext uri="{FF2B5EF4-FFF2-40B4-BE49-F238E27FC236}">
                  <a16:creationId xmlns:a16="http://schemas.microsoft.com/office/drawing/2014/main" id="{A758583E-0599-9647-8EAB-F2F54CD36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45" name="Group 154">
            <a:extLst>
              <a:ext uri="{FF2B5EF4-FFF2-40B4-BE49-F238E27FC236}">
                <a16:creationId xmlns:a16="http://schemas.microsoft.com/office/drawing/2014/main" id="{865C7AF0-992B-4446-B095-39A5237B520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186613" y="5253038"/>
            <a:ext cx="895350" cy="1035050"/>
            <a:chOff x="2954" y="2776"/>
            <a:chExt cx="564" cy="652"/>
          </a:xfrm>
        </p:grpSpPr>
        <p:grpSp>
          <p:nvGrpSpPr>
            <p:cNvPr id="56367" name="Group 136">
              <a:extLst>
                <a:ext uri="{FF2B5EF4-FFF2-40B4-BE49-F238E27FC236}">
                  <a16:creationId xmlns:a16="http://schemas.microsoft.com/office/drawing/2014/main" id="{CE0FC991-BE8D-7D43-9A26-69168B8D4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4" y="2776"/>
              <a:ext cx="561" cy="136"/>
              <a:chOff x="455" y="3463"/>
              <a:chExt cx="561" cy="136"/>
            </a:xfrm>
          </p:grpSpPr>
          <p:sp>
            <p:nvSpPr>
              <p:cNvPr id="56380" name="Rectangle 137">
                <a:extLst>
                  <a:ext uri="{FF2B5EF4-FFF2-40B4-BE49-F238E27FC236}">
                    <a16:creationId xmlns:a16="http://schemas.microsoft.com/office/drawing/2014/main" id="{FF492CB4-2897-034A-8AE2-6DA80DF1C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3465"/>
                <a:ext cx="424" cy="1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81" name="Rectangle 138">
                <a:extLst>
                  <a:ext uri="{FF2B5EF4-FFF2-40B4-BE49-F238E27FC236}">
                    <a16:creationId xmlns:a16="http://schemas.microsoft.com/office/drawing/2014/main" id="{F37961D3-6952-3547-905A-9101D3B09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504"/>
                <a:ext cx="132" cy="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82" name="Rectangle 139">
                <a:extLst>
                  <a:ext uri="{FF2B5EF4-FFF2-40B4-BE49-F238E27FC236}">
                    <a16:creationId xmlns:a16="http://schemas.microsoft.com/office/drawing/2014/main" id="{C1E3B753-C197-3F48-81AA-E7504CBD9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3479"/>
                <a:ext cx="108" cy="1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83" name="Rectangle 140">
                <a:extLst>
                  <a:ext uri="{FF2B5EF4-FFF2-40B4-BE49-F238E27FC236}">
                    <a16:creationId xmlns:a16="http://schemas.microsoft.com/office/drawing/2014/main" id="{C053EF02-DAE7-C24D-AFE4-6A1D0D24A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" y="3484"/>
                <a:ext cx="108" cy="1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84" name="Line 141">
                <a:extLst>
                  <a:ext uri="{FF2B5EF4-FFF2-40B4-BE49-F238E27FC236}">
                    <a16:creationId xmlns:a16="http://schemas.microsoft.com/office/drawing/2014/main" id="{0FE2014B-FEE2-6D45-91BC-EFF7E71A3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" y="3529"/>
                <a:ext cx="561" cy="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368" name="Group 142">
              <a:extLst>
                <a:ext uri="{FF2B5EF4-FFF2-40B4-BE49-F238E27FC236}">
                  <a16:creationId xmlns:a16="http://schemas.microsoft.com/office/drawing/2014/main" id="{98F21437-FA41-E847-BE39-A2CEE1F4B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7" y="3023"/>
              <a:ext cx="561" cy="136"/>
              <a:chOff x="455" y="3463"/>
              <a:chExt cx="561" cy="136"/>
            </a:xfrm>
          </p:grpSpPr>
          <p:sp>
            <p:nvSpPr>
              <p:cNvPr id="56375" name="Rectangle 143">
                <a:extLst>
                  <a:ext uri="{FF2B5EF4-FFF2-40B4-BE49-F238E27FC236}">
                    <a16:creationId xmlns:a16="http://schemas.microsoft.com/office/drawing/2014/main" id="{2577E22D-8C2D-4445-BE15-7CB49D594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3465"/>
                <a:ext cx="424" cy="1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6" name="Rectangle 144">
                <a:extLst>
                  <a:ext uri="{FF2B5EF4-FFF2-40B4-BE49-F238E27FC236}">
                    <a16:creationId xmlns:a16="http://schemas.microsoft.com/office/drawing/2014/main" id="{E00A8A2F-A7EB-CA40-A983-703985B33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504"/>
                <a:ext cx="132" cy="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7" name="Rectangle 145">
                <a:extLst>
                  <a:ext uri="{FF2B5EF4-FFF2-40B4-BE49-F238E27FC236}">
                    <a16:creationId xmlns:a16="http://schemas.microsoft.com/office/drawing/2014/main" id="{47CC66F8-4BC3-374B-979B-12D8F3DA6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3479"/>
                <a:ext cx="108" cy="1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8" name="Rectangle 146">
                <a:extLst>
                  <a:ext uri="{FF2B5EF4-FFF2-40B4-BE49-F238E27FC236}">
                    <a16:creationId xmlns:a16="http://schemas.microsoft.com/office/drawing/2014/main" id="{864CD0B9-369C-5141-A510-D05B8A0B6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" y="3484"/>
                <a:ext cx="108" cy="1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9" name="Line 147">
                <a:extLst>
                  <a:ext uri="{FF2B5EF4-FFF2-40B4-BE49-F238E27FC236}">
                    <a16:creationId xmlns:a16="http://schemas.microsoft.com/office/drawing/2014/main" id="{500B8CAD-E593-CF40-89F5-DB582787F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" y="3529"/>
                <a:ext cx="561" cy="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369" name="Group 148">
              <a:extLst>
                <a:ext uri="{FF2B5EF4-FFF2-40B4-BE49-F238E27FC236}">
                  <a16:creationId xmlns:a16="http://schemas.microsoft.com/office/drawing/2014/main" id="{D2A2C63B-4562-634C-A495-B4D4DFE5B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4" y="3292"/>
              <a:ext cx="561" cy="136"/>
              <a:chOff x="455" y="3463"/>
              <a:chExt cx="561" cy="136"/>
            </a:xfrm>
          </p:grpSpPr>
          <p:sp>
            <p:nvSpPr>
              <p:cNvPr id="56370" name="Rectangle 149">
                <a:extLst>
                  <a:ext uri="{FF2B5EF4-FFF2-40B4-BE49-F238E27FC236}">
                    <a16:creationId xmlns:a16="http://schemas.microsoft.com/office/drawing/2014/main" id="{49035BD5-E0E6-6C47-AB2F-BB33C818B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3465"/>
                <a:ext cx="424" cy="1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1" name="Rectangle 150">
                <a:extLst>
                  <a:ext uri="{FF2B5EF4-FFF2-40B4-BE49-F238E27FC236}">
                    <a16:creationId xmlns:a16="http://schemas.microsoft.com/office/drawing/2014/main" id="{CB2A361F-65EE-F448-B600-4EB1BF441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504"/>
                <a:ext cx="132" cy="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2" name="Rectangle 151">
                <a:extLst>
                  <a:ext uri="{FF2B5EF4-FFF2-40B4-BE49-F238E27FC236}">
                    <a16:creationId xmlns:a16="http://schemas.microsoft.com/office/drawing/2014/main" id="{D6E272A1-0C5A-884D-84C2-E93FA233A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3479"/>
                <a:ext cx="108" cy="1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3" name="Rectangle 152">
                <a:extLst>
                  <a:ext uri="{FF2B5EF4-FFF2-40B4-BE49-F238E27FC236}">
                    <a16:creationId xmlns:a16="http://schemas.microsoft.com/office/drawing/2014/main" id="{25486E0A-19F3-5844-89B9-DC27DA890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" y="3484"/>
                <a:ext cx="108" cy="1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6374" name="Line 153">
                <a:extLst>
                  <a:ext uri="{FF2B5EF4-FFF2-40B4-BE49-F238E27FC236}">
                    <a16:creationId xmlns:a16="http://schemas.microsoft.com/office/drawing/2014/main" id="{66CA615A-981C-D946-92EE-D42C6E0DF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" y="3529"/>
                <a:ext cx="561" cy="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6346" name="Line 155">
            <a:extLst>
              <a:ext uri="{FF2B5EF4-FFF2-40B4-BE49-F238E27FC236}">
                <a16:creationId xmlns:a16="http://schemas.microsoft.com/office/drawing/2014/main" id="{27A1C72F-A3DC-8A44-812C-3B47EC545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1825" y="4340225"/>
            <a:ext cx="1063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47" name="Line 156">
            <a:extLst>
              <a:ext uri="{FF2B5EF4-FFF2-40B4-BE49-F238E27FC236}">
                <a16:creationId xmlns:a16="http://schemas.microsoft.com/office/drawing/2014/main" id="{BB33FF94-0A7B-5C44-B9E6-DCEA7BB4D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3725" y="4727575"/>
            <a:ext cx="1111250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48" name="Line 157">
            <a:extLst>
              <a:ext uri="{FF2B5EF4-FFF2-40B4-BE49-F238E27FC236}">
                <a16:creationId xmlns:a16="http://schemas.microsoft.com/office/drawing/2014/main" id="{5F280BC8-9601-EF47-9C35-B6E6992A1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3725" y="5159375"/>
            <a:ext cx="1101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49" name="Line 158">
            <a:extLst>
              <a:ext uri="{FF2B5EF4-FFF2-40B4-BE49-F238E27FC236}">
                <a16:creationId xmlns:a16="http://schemas.microsoft.com/office/drawing/2014/main" id="{88D8647C-FE9B-7F40-8FFA-DFC349093B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300" y="4340225"/>
            <a:ext cx="0" cy="977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50" name="Line 159">
            <a:extLst>
              <a:ext uri="{FF2B5EF4-FFF2-40B4-BE49-F238E27FC236}">
                <a16:creationId xmlns:a16="http://schemas.microsoft.com/office/drawing/2014/main" id="{7BC0B01C-FFC1-E94D-9A59-728CFE1E7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8575" y="4340225"/>
            <a:ext cx="0" cy="977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51" name="Line 160">
            <a:extLst>
              <a:ext uri="{FF2B5EF4-FFF2-40B4-BE49-F238E27FC236}">
                <a16:creationId xmlns:a16="http://schemas.microsoft.com/office/drawing/2014/main" id="{5F8156E0-8D80-4A48-B967-F4285EDA7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5450" y="4330700"/>
            <a:ext cx="0" cy="977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52" name="Oval 161">
            <a:extLst>
              <a:ext uri="{FF2B5EF4-FFF2-40B4-BE49-F238E27FC236}">
                <a16:creationId xmlns:a16="http://schemas.microsoft.com/office/drawing/2014/main" id="{ED2FC6D0-C536-8B4D-A21C-3B18F7C6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25" y="43021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3" name="Oval 162">
            <a:extLst>
              <a:ext uri="{FF2B5EF4-FFF2-40B4-BE49-F238E27FC236}">
                <a16:creationId xmlns:a16="http://schemas.microsoft.com/office/drawing/2014/main" id="{1D0CC878-A0F1-0146-BB7C-94F0D9572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25" y="468630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4" name="Oval 163">
            <a:extLst>
              <a:ext uri="{FF2B5EF4-FFF2-40B4-BE49-F238E27FC236}">
                <a16:creationId xmlns:a16="http://schemas.microsoft.com/office/drawing/2014/main" id="{A9C54FC8-34C2-9E45-908C-AAE2E1D5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675" y="511175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5" name="Oval 164">
            <a:extLst>
              <a:ext uri="{FF2B5EF4-FFF2-40B4-BE49-F238E27FC236}">
                <a16:creationId xmlns:a16="http://schemas.microsoft.com/office/drawing/2014/main" id="{03155C65-8546-9B4C-8BFB-81BF1FC3D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43021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6" name="Oval 165">
            <a:extLst>
              <a:ext uri="{FF2B5EF4-FFF2-40B4-BE49-F238E27FC236}">
                <a16:creationId xmlns:a16="http://schemas.microsoft.com/office/drawing/2014/main" id="{D8CF521B-FB99-4B4F-9D29-EC1F0388D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468630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7" name="Oval 166">
            <a:extLst>
              <a:ext uri="{FF2B5EF4-FFF2-40B4-BE49-F238E27FC236}">
                <a16:creationId xmlns:a16="http://schemas.microsoft.com/office/drawing/2014/main" id="{44B1E965-929D-B04F-A471-CB8CB9AF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5" y="511175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8" name="Oval 167">
            <a:extLst>
              <a:ext uri="{FF2B5EF4-FFF2-40B4-BE49-F238E27FC236}">
                <a16:creationId xmlns:a16="http://schemas.microsoft.com/office/drawing/2014/main" id="{CCFEAC92-CB3E-C449-9BAC-6A08AFEEE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3021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59" name="Oval 168">
            <a:extLst>
              <a:ext uri="{FF2B5EF4-FFF2-40B4-BE49-F238E27FC236}">
                <a16:creationId xmlns:a16="http://schemas.microsoft.com/office/drawing/2014/main" id="{D5BE6C8D-8F83-1243-A10F-CE3D53DC4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68630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60" name="Oval 169">
            <a:extLst>
              <a:ext uri="{FF2B5EF4-FFF2-40B4-BE49-F238E27FC236}">
                <a16:creationId xmlns:a16="http://schemas.microsoft.com/office/drawing/2014/main" id="{08A92183-E8CA-ED41-B5B5-21C1B825D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511175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6361" name="Text Box 170">
            <a:extLst>
              <a:ext uri="{FF2B5EF4-FFF2-40B4-BE49-F238E27FC236}">
                <a16:creationId xmlns:a16="http://schemas.microsoft.com/office/drawing/2014/main" id="{DD4236B9-B79E-9742-B438-2942C0466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150" y="558958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crossbar</a:t>
            </a:r>
          </a:p>
        </p:txBody>
      </p:sp>
      <p:sp>
        <p:nvSpPr>
          <p:cNvPr id="56362" name="Freeform 171">
            <a:extLst>
              <a:ext uri="{FF2B5EF4-FFF2-40B4-BE49-F238E27FC236}">
                <a16:creationId xmlns:a16="http://schemas.microsoft.com/office/drawing/2014/main" id="{0F180FD9-CB0C-1F44-9730-477CC99ECE37}"/>
              </a:ext>
            </a:extLst>
          </p:cNvPr>
          <p:cNvSpPr>
            <a:spLocks/>
          </p:cNvSpPr>
          <p:nvPr/>
        </p:nvSpPr>
        <p:spPr bwMode="auto">
          <a:xfrm>
            <a:off x="590550" y="4325938"/>
            <a:ext cx="2798763" cy="412750"/>
          </a:xfrm>
          <a:custGeom>
            <a:avLst/>
            <a:gdLst>
              <a:gd name="T0" fmla="*/ 0 w 1763"/>
              <a:gd name="T1" fmla="*/ 0 h 260"/>
              <a:gd name="T2" fmla="*/ 2147483647 w 1763"/>
              <a:gd name="T3" fmla="*/ 0 h 260"/>
              <a:gd name="T4" fmla="*/ 2147483647 w 1763"/>
              <a:gd name="T5" fmla="*/ 2147483647 h 260"/>
              <a:gd name="T6" fmla="*/ 2147483647 w 1763"/>
              <a:gd name="T7" fmla="*/ 2147483647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763"/>
              <a:gd name="T13" fmla="*/ 0 h 260"/>
              <a:gd name="T14" fmla="*/ 1763 w 1763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63" h="260">
                <a:moveTo>
                  <a:pt x="0" y="0"/>
                </a:moveTo>
                <a:lnTo>
                  <a:pt x="689" y="0"/>
                </a:lnTo>
                <a:lnTo>
                  <a:pt x="1054" y="260"/>
                </a:lnTo>
                <a:lnTo>
                  <a:pt x="1763" y="26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63" name="Freeform 172">
            <a:extLst>
              <a:ext uri="{FF2B5EF4-FFF2-40B4-BE49-F238E27FC236}">
                <a16:creationId xmlns:a16="http://schemas.microsoft.com/office/drawing/2014/main" id="{CBF95493-4122-C44A-9E79-FDD7EFBEC1E7}"/>
              </a:ext>
            </a:extLst>
          </p:cNvPr>
          <p:cNvSpPr>
            <a:spLocks/>
          </p:cNvSpPr>
          <p:nvPr/>
        </p:nvSpPr>
        <p:spPr bwMode="auto">
          <a:xfrm>
            <a:off x="3641725" y="4295775"/>
            <a:ext cx="2006600" cy="400050"/>
          </a:xfrm>
          <a:custGeom>
            <a:avLst/>
            <a:gdLst>
              <a:gd name="T0" fmla="*/ 0 w 1264"/>
              <a:gd name="T1" fmla="*/ 2147483647 h 252"/>
              <a:gd name="T2" fmla="*/ 2147483647 w 1264"/>
              <a:gd name="T3" fmla="*/ 0 h 252"/>
              <a:gd name="T4" fmla="*/ 2147483647 w 1264"/>
              <a:gd name="T5" fmla="*/ 2147483647 h 252"/>
              <a:gd name="T6" fmla="*/ 2147483647 w 1264"/>
              <a:gd name="T7" fmla="*/ 2147483647 h 252"/>
              <a:gd name="T8" fmla="*/ 0 60000 65536"/>
              <a:gd name="T9" fmla="*/ 0 60000 65536"/>
              <a:gd name="T10" fmla="*/ 0 60000 65536"/>
              <a:gd name="T11" fmla="*/ 0 60000 65536"/>
              <a:gd name="T12" fmla="*/ 0 w 1264"/>
              <a:gd name="T13" fmla="*/ 0 h 252"/>
              <a:gd name="T14" fmla="*/ 1264 w 1264"/>
              <a:gd name="T15" fmla="*/ 252 h 2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4" h="252">
                <a:moveTo>
                  <a:pt x="0" y="2"/>
                </a:moveTo>
                <a:lnTo>
                  <a:pt x="622" y="0"/>
                </a:lnTo>
                <a:lnTo>
                  <a:pt x="616" y="246"/>
                </a:lnTo>
                <a:lnTo>
                  <a:pt x="1264" y="25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64" name="Freeform 173">
            <a:extLst>
              <a:ext uri="{FF2B5EF4-FFF2-40B4-BE49-F238E27FC236}">
                <a16:creationId xmlns:a16="http://schemas.microsoft.com/office/drawing/2014/main" id="{7308ACBB-8E08-E646-AE3A-47E98B433F28}"/>
              </a:ext>
            </a:extLst>
          </p:cNvPr>
          <p:cNvSpPr>
            <a:spLocks/>
          </p:cNvSpPr>
          <p:nvPr/>
        </p:nvSpPr>
        <p:spPr bwMode="auto">
          <a:xfrm>
            <a:off x="6038850" y="4286250"/>
            <a:ext cx="1543050" cy="2014538"/>
          </a:xfrm>
          <a:custGeom>
            <a:avLst/>
            <a:gdLst>
              <a:gd name="T0" fmla="*/ 0 w 972"/>
              <a:gd name="T1" fmla="*/ 2147483647 h 1266"/>
              <a:gd name="T2" fmla="*/ 2147483647 w 972"/>
              <a:gd name="T3" fmla="*/ 0 h 1266"/>
              <a:gd name="T4" fmla="*/ 2147483647 w 972"/>
              <a:gd name="T5" fmla="*/ 2147483647 h 1266"/>
              <a:gd name="T6" fmla="*/ 0 60000 65536"/>
              <a:gd name="T7" fmla="*/ 0 60000 65536"/>
              <a:gd name="T8" fmla="*/ 0 60000 65536"/>
              <a:gd name="T9" fmla="*/ 0 w 972"/>
              <a:gd name="T10" fmla="*/ 0 h 1266"/>
              <a:gd name="T11" fmla="*/ 972 w 972"/>
              <a:gd name="T12" fmla="*/ 1266 h 1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1266">
                <a:moveTo>
                  <a:pt x="0" y="3"/>
                </a:moveTo>
                <a:lnTo>
                  <a:pt x="969" y="0"/>
                </a:lnTo>
                <a:lnTo>
                  <a:pt x="972" y="1266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365" name="Slide Number Placeholder 5">
            <a:extLst>
              <a:ext uri="{FF2B5EF4-FFF2-40B4-BE49-F238E27FC236}">
                <a16:creationId xmlns:a16="http://schemas.microsoft.com/office/drawing/2014/main" id="{2645466C-E720-B441-A7D0-6CA5B10D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CE441EA2-6575-3744-AF69-CEADD752AD5E}" type="slidenum">
              <a:rPr lang="en-US" altLang="en-US">
                <a:latin typeface="Tahoma" panose="020B0604030504040204" pitchFamily="34" charset="0"/>
              </a:rPr>
              <a:pPr/>
              <a:t>30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6366" name="Footer Placeholder 2">
            <a:extLst>
              <a:ext uri="{FF2B5EF4-FFF2-40B4-BE49-F238E27FC236}">
                <a16:creationId xmlns:a16="http://schemas.microsoft.com/office/drawing/2014/main" id="{BBD5AE0D-F232-C646-B2D9-2B720829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7" descr="underline_base">
            <a:extLst>
              <a:ext uri="{FF2B5EF4-FFF2-40B4-BE49-F238E27FC236}">
                <a16:creationId xmlns:a16="http://schemas.microsoft.com/office/drawing/2014/main" id="{849B7EEC-727E-354D-A8BA-B1405C0ED69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8105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5A346884-3A37-7B40-A091-F84BA2B57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2463" y="263525"/>
            <a:ext cx="7772400" cy="6096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Switching via memory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DE6896C7-FDF4-4F48-AB01-718EB3C2D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77925"/>
            <a:ext cx="7848600" cy="1066800"/>
          </a:xfrm>
        </p:spPr>
        <p:txBody>
          <a:bodyPr/>
          <a:lstStyle/>
          <a:p>
            <a:pPr marL="234950" indent="-234950">
              <a:buFont typeface="Wingdings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first generation routers:</a:t>
            </a:r>
          </a:p>
          <a:p>
            <a:pPr marL="234950" indent="-234950"/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traditional computers with switching under direct control of CPU</a:t>
            </a:r>
          </a:p>
          <a:p>
            <a:pPr marL="234950" indent="-234950"/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packet copied to system’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memory</a:t>
            </a:r>
          </a:p>
          <a:p>
            <a:pPr marL="234950" indent="-234950"/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speed limited by memory bandwidth (2 bus crossings per datagram)</a:t>
            </a:r>
            <a:endParaRPr lang="en-US" altLang="en-US" sz="18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57349" name="Group 42">
            <a:extLst>
              <a:ext uri="{FF2B5EF4-FFF2-40B4-BE49-F238E27FC236}">
                <a16:creationId xmlns:a16="http://schemas.microsoft.com/office/drawing/2014/main" id="{B2F740A2-8E6B-E242-86EE-614185B34F94}"/>
              </a:ext>
            </a:extLst>
          </p:cNvPr>
          <p:cNvGrpSpPr>
            <a:grpSpLocks/>
          </p:cNvGrpSpPr>
          <p:nvPr/>
        </p:nvGrpSpPr>
        <p:grpSpPr bwMode="auto">
          <a:xfrm>
            <a:off x="1560513" y="4032250"/>
            <a:ext cx="6611937" cy="1787525"/>
            <a:chOff x="983" y="2540"/>
            <a:chExt cx="4165" cy="1126"/>
          </a:xfrm>
        </p:grpSpPr>
        <p:sp>
          <p:nvSpPr>
            <p:cNvPr id="57356" name="Rectangle 30">
              <a:extLst>
                <a:ext uri="{FF2B5EF4-FFF2-40B4-BE49-F238E27FC236}">
                  <a16:creationId xmlns:a16="http://schemas.microsoft.com/office/drawing/2014/main" id="{861603DA-EFF5-4E46-BF27-629407314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2542"/>
              <a:ext cx="766" cy="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57" name="Text Box 31">
              <a:extLst>
                <a:ext uri="{FF2B5EF4-FFF2-40B4-BE49-F238E27FC236}">
                  <a16:creationId xmlns:a16="http://schemas.microsoft.com/office/drawing/2014/main" id="{4D06CD12-9DAB-AD48-B0A8-F6494EF5D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" y="2557"/>
              <a:ext cx="70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/>
                <a:t>input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port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(e.g.,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Ethernet)</a:t>
              </a:r>
            </a:p>
          </p:txBody>
        </p:sp>
        <p:sp>
          <p:nvSpPr>
            <p:cNvPr id="57358" name="Text Box 32">
              <a:extLst>
                <a:ext uri="{FF2B5EF4-FFF2-40B4-BE49-F238E27FC236}">
                  <a16:creationId xmlns:a16="http://schemas.microsoft.com/office/drawing/2014/main" id="{67B1FC43-F017-0E45-B327-80D35551A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773"/>
              <a:ext cx="63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/>
                <a:t>memory</a:t>
              </a:r>
            </a:p>
          </p:txBody>
        </p:sp>
        <p:sp>
          <p:nvSpPr>
            <p:cNvPr id="57359" name="Rectangle 34">
              <a:extLst>
                <a:ext uri="{FF2B5EF4-FFF2-40B4-BE49-F238E27FC236}">
                  <a16:creationId xmlns:a16="http://schemas.microsoft.com/office/drawing/2014/main" id="{9F526205-2DD8-C64A-A702-9F68E7CCD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542"/>
              <a:ext cx="1173" cy="6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60" name="Rectangle 35">
              <a:extLst>
                <a:ext uri="{FF2B5EF4-FFF2-40B4-BE49-F238E27FC236}">
                  <a16:creationId xmlns:a16="http://schemas.microsoft.com/office/drawing/2014/main" id="{4ABEE14A-AA63-2242-A6D4-49045B2B2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540"/>
              <a:ext cx="766" cy="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61" name="Text Box 36">
              <a:extLst>
                <a:ext uri="{FF2B5EF4-FFF2-40B4-BE49-F238E27FC236}">
                  <a16:creationId xmlns:a16="http://schemas.microsoft.com/office/drawing/2014/main" id="{E594EF99-84A4-B349-810B-CB847B865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" y="2555"/>
              <a:ext cx="70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/>
                <a:t>output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port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(e.g.,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/>
                <a:t>Ethernet)</a:t>
              </a:r>
            </a:p>
          </p:txBody>
        </p:sp>
        <p:sp>
          <p:nvSpPr>
            <p:cNvPr id="57362" name="Line 37">
              <a:extLst>
                <a:ext uri="{FF2B5EF4-FFF2-40B4-BE49-F238E27FC236}">
                  <a16:creationId xmlns:a16="http://schemas.microsoft.com/office/drawing/2014/main" id="{8CE0A374-A7EE-514A-9F02-680D5BD69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" y="3561"/>
              <a:ext cx="33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3" name="Line 38">
              <a:extLst>
                <a:ext uri="{FF2B5EF4-FFF2-40B4-BE49-F238E27FC236}">
                  <a16:creationId xmlns:a16="http://schemas.microsoft.com/office/drawing/2014/main" id="{BF75C708-EB20-3843-87EC-6BCC34640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0" y="3252"/>
              <a:ext cx="0" cy="3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4" name="Line 39">
              <a:extLst>
                <a:ext uri="{FF2B5EF4-FFF2-40B4-BE49-F238E27FC236}">
                  <a16:creationId xmlns:a16="http://schemas.microsoft.com/office/drawing/2014/main" id="{710ACE4D-6D90-2047-BA64-21015FE78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9" y="3242"/>
              <a:ext cx="0" cy="3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5" name="Line 40">
              <a:extLst>
                <a:ext uri="{FF2B5EF4-FFF2-40B4-BE49-F238E27FC236}">
                  <a16:creationId xmlns:a16="http://schemas.microsoft.com/office/drawing/2014/main" id="{2DE5D9DC-F11E-C748-AC97-AD13C228E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5" y="3240"/>
              <a:ext cx="0" cy="3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6" name="Text Box 41">
              <a:extLst>
                <a:ext uri="{FF2B5EF4-FFF2-40B4-BE49-F238E27FC236}">
                  <a16:creationId xmlns:a16="http://schemas.microsoft.com/office/drawing/2014/main" id="{150A4C54-0FA1-D84F-8548-4F069F4F1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3435"/>
              <a:ext cx="8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system bus</a:t>
              </a:r>
            </a:p>
          </p:txBody>
        </p:sp>
      </p:grpSp>
      <p:pic>
        <p:nvPicPr>
          <p:cNvPr id="57350" name="Picture 43">
            <a:extLst>
              <a:ext uri="{FF2B5EF4-FFF2-40B4-BE49-F238E27FC236}">
                <a16:creationId xmlns:a16="http://schemas.microsoft.com/office/drawing/2014/main" id="{ED19A84C-61BA-9247-9073-ED98F899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4225925"/>
            <a:ext cx="5334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44">
            <a:extLst>
              <a:ext uri="{FF2B5EF4-FFF2-40B4-BE49-F238E27FC236}">
                <a16:creationId xmlns:a16="http://schemas.microsoft.com/office/drawing/2014/main" id="{C3F1BABC-1BA1-0448-8C5C-1E8C062F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8" y="4189413"/>
            <a:ext cx="5334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293" name="Rectangle 45">
            <a:extLst>
              <a:ext uri="{FF2B5EF4-FFF2-40B4-BE49-F238E27FC236}">
                <a16:creationId xmlns:a16="http://schemas.microsoft.com/office/drawing/2014/main" id="{682CE1DA-2136-B148-B1F4-094F26FFF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4460875"/>
            <a:ext cx="434975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37294" name="Rectangle 46">
            <a:extLst>
              <a:ext uri="{FF2B5EF4-FFF2-40B4-BE49-F238E27FC236}">
                <a16:creationId xmlns:a16="http://schemas.microsoft.com/office/drawing/2014/main" id="{D891FAB3-042E-0F46-908E-266ABC341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4470400"/>
            <a:ext cx="446088" cy="212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7354" name="Slide Number Placeholder 5">
            <a:extLst>
              <a:ext uri="{FF2B5EF4-FFF2-40B4-BE49-F238E27FC236}">
                <a16:creationId xmlns:a16="http://schemas.microsoft.com/office/drawing/2014/main" id="{60F35FBB-B66A-A74D-BAFD-0C2A91F1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47996405-4C97-554D-BC61-D3DAE488331E}" type="slidenum">
              <a:rPr lang="en-US" altLang="en-US">
                <a:latin typeface="Tahoma" panose="020B0604030504040204" pitchFamily="34" charset="0"/>
              </a:rPr>
              <a:pPr/>
              <a:t>31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7355" name="Footer Placeholder 2">
            <a:extLst>
              <a:ext uri="{FF2B5EF4-FFF2-40B4-BE49-F238E27FC236}">
                <a16:creationId xmlns:a16="http://schemas.microsoft.com/office/drawing/2014/main" id="{A285B922-A293-EF44-BC05-D9178444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16476 3.33333E-6 L 0.16962 0.13495 L 0.39098 0.13495 L 0.39098 0.04074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37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9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0.16233 -1.11111E-6 L 0.16597 0.1382 L 0.33906 0.13588 L 0.33785 0.03843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437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098 0.04074 L 0.408 0.04074 L 0.408 0.12847 L 0.61911 0.12361 L 0.62032 -0.00162 L 0.79098 -0.00162 " pathEditMode="relative" ptsTypes="AAAAAA">
                                      <p:cBhvr>
                                        <p:cTn id="17" dur="2000" fill="hold"/>
                                        <p:tgtEl>
                                          <p:spTgt spid="437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37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93" grpId="0" animBg="1"/>
      <p:bldP spid="437293" grpId="1" animBg="1"/>
      <p:bldP spid="437293" grpId="2" animBg="1"/>
      <p:bldP spid="437294" grpId="0" animBg="1"/>
      <p:bldP spid="43729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51613188-6120-4A18-BFE0-8982255CB6D9}" type="slidenum">
              <a:rPr lang="en-US" altLang="en-US" smtClean="0">
                <a:latin typeface="Tahoma" pitchFamily="34" charset="0"/>
              </a:rPr>
              <a:pPr/>
              <a:t>32</a:t>
            </a:fld>
            <a:endParaRPr lang="en-US" altLang="en-US">
              <a:latin typeface="Tahoma" pitchFamily="34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3891351" y="140786"/>
            <a:ext cx="5252649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Switching Fabrics</a:t>
            </a:r>
          </a:p>
        </p:txBody>
      </p:sp>
      <p:pic>
        <p:nvPicPr>
          <p:cNvPr id="2" name="Picture 1" descr="Screen Shot 2016-04-08 at 11.40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4"/>
          <a:stretch/>
        </p:blipFill>
        <p:spPr>
          <a:xfrm>
            <a:off x="762002" y="4134556"/>
            <a:ext cx="6604000" cy="2389167"/>
          </a:xfrm>
          <a:prstGeom prst="rect">
            <a:avLst/>
          </a:prstGeom>
        </p:spPr>
      </p:pic>
      <p:pic>
        <p:nvPicPr>
          <p:cNvPr id="5" name="Picture 4" descr="Screen Shot 2016-04-08 at 11.4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09" y="2948112"/>
            <a:ext cx="3414889" cy="563111"/>
          </a:xfrm>
          <a:prstGeom prst="rect">
            <a:avLst/>
          </a:prstGeom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90D0BD5F-3CB2-DA42-999B-69D33DCF0507}"/>
              </a:ext>
            </a:extLst>
          </p:cNvPr>
          <p:cNvSpPr txBox="1"/>
          <p:nvPr/>
        </p:nvSpPr>
        <p:spPr>
          <a:xfrm>
            <a:off x="89864" y="3798595"/>
            <a:ext cx="1297502" cy="5924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endParaRPr sz="1800">
              <a:latin typeface="Georgia"/>
              <a:cs typeface="Georgia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Georgia"/>
                <a:cs typeface="Georgia"/>
              </a:rPr>
              <a:t>arrives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FD106D2B-CA4B-7F47-8CBF-FFEB1CBD8F34}"/>
              </a:ext>
            </a:extLst>
          </p:cNvPr>
          <p:cNvSpPr txBox="1"/>
          <p:nvPr/>
        </p:nvSpPr>
        <p:spPr>
          <a:xfrm>
            <a:off x="2770262" y="3405088"/>
            <a:ext cx="2495421" cy="59182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latin typeface="Georgia"/>
                <a:cs typeface="Georgia"/>
              </a:rPr>
              <a:t>Processor</a:t>
            </a:r>
            <a:r>
              <a:rPr sz="1800" spc="-1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copy</a:t>
            </a:r>
            <a:endParaRPr sz="1800" dirty="0">
              <a:latin typeface="Georgia"/>
              <a:cs typeface="Georgia"/>
            </a:endParaRPr>
          </a:p>
          <a:p>
            <a:pPr marL="92075">
              <a:lnSpc>
                <a:spcPct val="100000"/>
              </a:lnSpc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r>
              <a:rPr sz="1800" spc="-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into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lang="en-US" sz="1800" spc="-5" dirty="0">
                <a:latin typeface="Georgia"/>
                <a:cs typeface="Georgia"/>
              </a:rPr>
              <a:t>M</a:t>
            </a:r>
            <a:r>
              <a:rPr sz="1800" spc="-5" dirty="0">
                <a:latin typeface="Georgia"/>
                <a:cs typeface="Georgia"/>
              </a:rPr>
              <a:t>emory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A93F07F-D812-B347-A1DA-89507CEDB321}"/>
              </a:ext>
            </a:extLst>
          </p:cNvPr>
          <p:cNvSpPr txBox="1"/>
          <p:nvPr/>
        </p:nvSpPr>
        <p:spPr>
          <a:xfrm>
            <a:off x="1828799" y="4832130"/>
            <a:ext cx="1807779" cy="579646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377190" marR="2089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5" dirty="0">
                <a:latin typeface="Georgia"/>
                <a:cs typeface="Georgia"/>
              </a:rPr>
              <a:t>Check</a:t>
            </a:r>
            <a:r>
              <a:rPr sz="1800" spc="-8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Dest </a:t>
            </a:r>
            <a:endParaRPr lang="en-US" sz="1800" spc="-5" dirty="0">
              <a:latin typeface="Georgia"/>
              <a:cs typeface="Georgia"/>
            </a:endParaRPr>
          </a:p>
          <a:p>
            <a:pPr marL="377190" marR="2089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cs typeface="Georgia"/>
              </a:rPr>
              <a:t>Lookup</a:t>
            </a:r>
            <a:r>
              <a:rPr sz="1800" spc="40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FT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8AC6FC0-DE50-4440-B2B7-DE1D9F41FB87}"/>
              </a:ext>
            </a:extLst>
          </p:cNvPr>
          <p:cNvSpPr txBox="1"/>
          <p:nvPr/>
        </p:nvSpPr>
        <p:spPr>
          <a:xfrm>
            <a:off x="4879428" y="5623033"/>
            <a:ext cx="1655445" cy="5924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Copy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lang="en-US" sz="1800" spc="-5" dirty="0">
                <a:latin typeface="Georgia"/>
                <a:cs typeface="Georgia"/>
              </a:rPr>
              <a:t>datagram</a:t>
            </a:r>
            <a:endParaRPr sz="1800">
              <a:latin typeface="Georgia"/>
              <a:cs typeface="Georgia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Georgia"/>
                <a:cs typeface="Georgia"/>
              </a:rPr>
              <a:t>to output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port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A346884-3A37-7B40-A091-F84BA2B57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2463" y="263525"/>
            <a:ext cx="7772400" cy="6096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Switching via memory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1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7" descr="underline_base">
            <a:extLst>
              <a:ext uri="{FF2B5EF4-FFF2-40B4-BE49-F238E27FC236}">
                <a16:creationId xmlns:a16="http://schemas.microsoft.com/office/drawing/2014/main" id="{A783986A-1E75-2847-9844-4EE84F4F294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652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6">
            <a:extLst>
              <a:ext uri="{FF2B5EF4-FFF2-40B4-BE49-F238E27FC236}">
                <a16:creationId xmlns:a16="http://schemas.microsoft.com/office/drawing/2014/main" id="{14FBA623-8FF8-4E4A-9C52-0D456E2E1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263" y="385763"/>
            <a:ext cx="7772400" cy="6858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Switching via a bus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6630" name="Rectangle 7">
            <a:extLst>
              <a:ext uri="{FF2B5EF4-FFF2-40B4-BE49-F238E27FC236}">
                <a16:creationId xmlns:a16="http://schemas.microsoft.com/office/drawing/2014/main" id="{F3B4EC2F-3876-0C46-9B21-02F24E9D5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1825" y="1530350"/>
            <a:ext cx="5608638" cy="4071938"/>
          </a:xfrm>
        </p:spPr>
        <p:txBody>
          <a:bodyPr/>
          <a:lstStyle/>
          <a:p>
            <a:pPr>
              <a:buFont typeface="Wingdings" charset="2"/>
              <a:buChar char="§"/>
              <a:defRPr/>
            </a:pPr>
            <a:r>
              <a:rPr lang="en-US">
                <a:cs typeface="+mn-cs"/>
              </a:rPr>
              <a:t>datagram from input port memory</a:t>
            </a:r>
          </a:p>
          <a:p>
            <a:pPr>
              <a:buFont typeface="Wingdings" charset="0"/>
              <a:buNone/>
              <a:defRPr/>
            </a:pPr>
            <a:r>
              <a:rPr lang="en-US">
                <a:cs typeface="+mn-cs"/>
              </a:rPr>
              <a:t>    to output port memory via a shared bus</a:t>
            </a:r>
          </a:p>
          <a:p>
            <a:pPr>
              <a:buFont typeface="Wingdings" charset="2"/>
              <a:buChar char="§"/>
              <a:defRPr/>
            </a:pPr>
            <a:r>
              <a:rPr lang="en-US" i="1">
                <a:solidFill>
                  <a:srgbClr val="CC0000"/>
                </a:solidFill>
                <a:cs typeface="+mn-cs"/>
              </a:rPr>
              <a:t>bus contention:</a:t>
            </a:r>
            <a:r>
              <a:rPr lang="en-US">
                <a:cs typeface="+mn-cs"/>
              </a:rPr>
              <a:t>  switching speed limited by bus bandwidth</a:t>
            </a:r>
          </a:p>
          <a:p>
            <a:pPr>
              <a:buFont typeface="Wingdings" charset="2"/>
              <a:buChar char="§"/>
              <a:defRPr/>
            </a:pPr>
            <a:r>
              <a:rPr lang="en-US">
                <a:cs typeface="+mn-cs"/>
              </a:rPr>
              <a:t>32 Gbps bus, Cisco 5600: sufficient speed for access and enterprise routers</a:t>
            </a:r>
          </a:p>
        </p:txBody>
      </p:sp>
      <p:grpSp>
        <p:nvGrpSpPr>
          <p:cNvPr id="58373" name="Group 8">
            <a:extLst>
              <a:ext uri="{FF2B5EF4-FFF2-40B4-BE49-F238E27FC236}">
                <a16:creationId xmlns:a16="http://schemas.microsoft.com/office/drawing/2014/main" id="{73255966-872F-5F4A-8376-813913A91AAF}"/>
              </a:ext>
            </a:extLst>
          </p:cNvPr>
          <p:cNvGrpSpPr>
            <a:grpSpLocks/>
          </p:cNvGrpSpPr>
          <p:nvPr/>
        </p:nvGrpSpPr>
        <p:grpSpPr bwMode="auto">
          <a:xfrm>
            <a:off x="6408738" y="2435225"/>
            <a:ext cx="890587" cy="215900"/>
            <a:chOff x="876" y="2800"/>
            <a:chExt cx="642" cy="175"/>
          </a:xfrm>
        </p:grpSpPr>
        <p:sp>
          <p:nvSpPr>
            <p:cNvPr id="58409" name="Rectangle 9">
              <a:extLst>
                <a:ext uri="{FF2B5EF4-FFF2-40B4-BE49-F238E27FC236}">
                  <a16:creationId xmlns:a16="http://schemas.microsoft.com/office/drawing/2014/main" id="{853AA0E2-7429-AD42-9B22-8B5B4023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0" name="Rectangle 10">
              <a:extLst>
                <a:ext uri="{FF2B5EF4-FFF2-40B4-BE49-F238E27FC236}">
                  <a16:creationId xmlns:a16="http://schemas.microsoft.com/office/drawing/2014/main" id="{240709D2-235E-ED4E-BE64-BBF0C8E8D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1" name="Rectangle 11">
              <a:extLst>
                <a:ext uri="{FF2B5EF4-FFF2-40B4-BE49-F238E27FC236}">
                  <a16:creationId xmlns:a16="http://schemas.microsoft.com/office/drawing/2014/main" id="{49B75856-F5C2-3B44-B47C-380BFE66D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2" name="Rectangle 12">
              <a:extLst>
                <a:ext uri="{FF2B5EF4-FFF2-40B4-BE49-F238E27FC236}">
                  <a16:creationId xmlns:a16="http://schemas.microsoft.com/office/drawing/2014/main" id="{A4268AAF-0572-0B42-8716-DA9941DD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3" name="Line 13">
              <a:extLst>
                <a:ext uri="{FF2B5EF4-FFF2-40B4-BE49-F238E27FC236}">
                  <a16:creationId xmlns:a16="http://schemas.microsoft.com/office/drawing/2014/main" id="{22BA61B5-87C1-C84A-BD23-065482F30F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374" name="Group 14">
            <a:extLst>
              <a:ext uri="{FF2B5EF4-FFF2-40B4-BE49-F238E27FC236}">
                <a16:creationId xmlns:a16="http://schemas.microsoft.com/office/drawing/2014/main" id="{11263405-C2C8-E849-BB5F-D3A2BCA2BEDE}"/>
              </a:ext>
            </a:extLst>
          </p:cNvPr>
          <p:cNvGrpSpPr>
            <a:grpSpLocks/>
          </p:cNvGrpSpPr>
          <p:nvPr/>
        </p:nvGrpSpPr>
        <p:grpSpPr bwMode="auto">
          <a:xfrm>
            <a:off x="6407150" y="2830513"/>
            <a:ext cx="890588" cy="215900"/>
            <a:chOff x="876" y="2800"/>
            <a:chExt cx="642" cy="175"/>
          </a:xfrm>
        </p:grpSpPr>
        <p:sp>
          <p:nvSpPr>
            <p:cNvPr id="58404" name="Rectangle 15">
              <a:extLst>
                <a:ext uri="{FF2B5EF4-FFF2-40B4-BE49-F238E27FC236}">
                  <a16:creationId xmlns:a16="http://schemas.microsoft.com/office/drawing/2014/main" id="{F7506C1E-537C-6341-B384-83B70AE84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5" name="Rectangle 16">
              <a:extLst>
                <a:ext uri="{FF2B5EF4-FFF2-40B4-BE49-F238E27FC236}">
                  <a16:creationId xmlns:a16="http://schemas.microsoft.com/office/drawing/2014/main" id="{DE3C9F46-D470-CE4C-95BF-F90F77038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6" name="Rectangle 17">
              <a:extLst>
                <a:ext uri="{FF2B5EF4-FFF2-40B4-BE49-F238E27FC236}">
                  <a16:creationId xmlns:a16="http://schemas.microsoft.com/office/drawing/2014/main" id="{AAF2891E-0F38-6545-9EC9-18FCE66B9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7" name="Rectangle 18">
              <a:extLst>
                <a:ext uri="{FF2B5EF4-FFF2-40B4-BE49-F238E27FC236}">
                  <a16:creationId xmlns:a16="http://schemas.microsoft.com/office/drawing/2014/main" id="{F17CDDFC-3828-B446-B8A5-469DBDCC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8" name="Line 19">
              <a:extLst>
                <a:ext uri="{FF2B5EF4-FFF2-40B4-BE49-F238E27FC236}">
                  <a16:creationId xmlns:a16="http://schemas.microsoft.com/office/drawing/2014/main" id="{F94B80EB-6086-BA45-81CB-65A2757C2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375" name="Group 20">
            <a:extLst>
              <a:ext uri="{FF2B5EF4-FFF2-40B4-BE49-F238E27FC236}">
                <a16:creationId xmlns:a16="http://schemas.microsoft.com/office/drawing/2014/main" id="{CCAB5D5D-1B2A-594C-BDE4-B3A8D05D9D34}"/>
              </a:ext>
            </a:extLst>
          </p:cNvPr>
          <p:cNvGrpSpPr>
            <a:grpSpLocks/>
          </p:cNvGrpSpPr>
          <p:nvPr/>
        </p:nvGrpSpPr>
        <p:grpSpPr bwMode="auto">
          <a:xfrm>
            <a:off x="6402388" y="3257550"/>
            <a:ext cx="890587" cy="215900"/>
            <a:chOff x="876" y="2800"/>
            <a:chExt cx="642" cy="175"/>
          </a:xfrm>
        </p:grpSpPr>
        <p:sp>
          <p:nvSpPr>
            <p:cNvPr id="58399" name="Rectangle 21">
              <a:extLst>
                <a:ext uri="{FF2B5EF4-FFF2-40B4-BE49-F238E27FC236}">
                  <a16:creationId xmlns:a16="http://schemas.microsoft.com/office/drawing/2014/main" id="{C951190B-D14B-4146-BD48-F1B2B45BD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0" name="Rectangle 22">
              <a:extLst>
                <a:ext uri="{FF2B5EF4-FFF2-40B4-BE49-F238E27FC236}">
                  <a16:creationId xmlns:a16="http://schemas.microsoft.com/office/drawing/2014/main" id="{85D05D28-0C05-A14B-B951-70BBD8B39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1" name="Rectangle 23">
              <a:extLst>
                <a:ext uri="{FF2B5EF4-FFF2-40B4-BE49-F238E27FC236}">
                  <a16:creationId xmlns:a16="http://schemas.microsoft.com/office/drawing/2014/main" id="{885B874D-DA69-464F-81A8-3CBE69FED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2" name="Rectangle 24">
              <a:extLst>
                <a:ext uri="{FF2B5EF4-FFF2-40B4-BE49-F238E27FC236}">
                  <a16:creationId xmlns:a16="http://schemas.microsoft.com/office/drawing/2014/main" id="{D24F5BE2-66DA-CD4B-BC93-7C73F01C5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3" name="Line 25">
              <a:extLst>
                <a:ext uri="{FF2B5EF4-FFF2-40B4-BE49-F238E27FC236}">
                  <a16:creationId xmlns:a16="http://schemas.microsoft.com/office/drawing/2014/main" id="{E83F80B9-DFBF-1D41-8FC9-6179E51840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" y="2882"/>
              <a:ext cx="64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376" name="Line 26">
            <a:extLst>
              <a:ext uri="{FF2B5EF4-FFF2-40B4-BE49-F238E27FC236}">
                <a16:creationId xmlns:a16="http://schemas.microsoft.com/office/drawing/2014/main" id="{106CF68A-567D-9C44-93C7-F04A3B064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438" y="2438400"/>
            <a:ext cx="0" cy="10033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8377" name="Group 27">
            <a:extLst>
              <a:ext uri="{FF2B5EF4-FFF2-40B4-BE49-F238E27FC236}">
                <a16:creationId xmlns:a16="http://schemas.microsoft.com/office/drawing/2014/main" id="{EABF493D-4BF0-DC4B-AAE7-39BC429A3DB5}"/>
              </a:ext>
            </a:extLst>
          </p:cNvPr>
          <p:cNvGrpSpPr>
            <a:grpSpLocks/>
          </p:cNvGrpSpPr>
          <p:nvPr/>
        </p:nvGrpSpPr>
        <p:grpSpPr bwMode="auto">
          <a:xfrm>
            <a:off x="7364413" y="2422525"/>
            <a:ext cx="890587" cy="215900"/>
            <a:chOff x="455" y="3463"/>
            <a:chExt cx="561" cy="136"/>
          </a:xfrm>
        </p:grpSpPr>
        <p:sp>
          <p:nvSpPr>
            <p:cNvPr id="58394" name="Rectangle 28">
              <a:extLst>
                <a:ext uri="{FF2B5EF4-FFF2-40B4-BE49-F238E27FC236}">
                  <a16:creationId xmlns:a16="http://schemas.microsoft.com/office/drawing/2014/main" id="{82A5BFE9-BC50-D54A-8A67-0B0119F3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5" name="Rectangle 29">
              <a:extLst>
                <a:ext uri="{FF2B5EF4-FFF2-40B4-BE49-F238E27FC236}">
                  <a16:creationId xmlns:a16="http://schemas.microsoft.com/office/drawing/2014/main" id="{13B6ED1A-7A77-B948-9E4E-8BB004808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6" name="Rectangle 30">
              <a:extLst>
                <a:ext uri="{FF2B5EF4-FFF2-40B4-BE49-F238E27FC236}">
                  <a16:creationId xmlns:a16="http://schemas.microsoft.com/office/drawing/2014/main" id="{3EC3CAF5-DAF1-F949-B621-7C8EF3FFA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7" name="Rectangle 31">
              <a:extLst>
                <a:ext uri="{FF2B5EF4-FFF2-40B4-BE49-F238E27FC236}">
                  <a16:creationId xmlns:a16="http://schemas.microsoft.com/office/drawing/2014/main" id="{924DD140-3427-A94F-929B-40F6ADBE1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8" name="Line 32">
              <a:extLst>
                <a:ext uri="{FF2B5EF4-FFF2-40B4-BE49-F238E27FC236}">
                  <a16:creationId xmlns:a16="http://schemas.microsoft.com/office/drawing/2014/main" id="{CD41D4BE-E9BA-DC41-904D-CDA7ADA30B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378" name="Group 33">
            <a:extLst>
              <a:ext uri="{FF2B5EF4-FFF2-40B4-BE49-F238E27FC236}">
                <a16:creationId xmlns:a16="http://schemas.microsoft.com/office/drawing/2014/main" id="{1FF27420-8FFF-EF4F-AD6A-4AACF5016556}"/>
              </a:ext>
            </a:extLst>
          </p:cNvPr>
          <p:cNvGrpSpPr>
            <a:grpSpLocks/>
          </p:cNvGrpSpPr>
          <p:nvPr/>
        </p:nvGrpSpPr>
        <p:grpSpPr bwMode="auto">
          <a:xfrm>
            <a:off x="7369175" y="2814638"/>
            <a:ext cx="890588" cy="215900"/>
            <a:chOff x="455" y="3463"/>
            <a:chExt cx="561" cy="136"/>
          </a:xfrm>
        </p:grpSpPr>
        <p:sp>
          <p:nvSpPr>
            <p:cNvPr id="58389" name="Rectangle 34">
              <a:extLst>
                <a:ext uri="{FF2B5EF4-FFF2-40B4-BE49-F238E27FC236}">
                  <a16:creationId xmlns:a16="http://schemas.microsoft.com/office/drawing/2014/main" id="{6D2E7743-F963-1944-BE30-120FCA8D5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0" name="Rectangle 35">
              <a:extLst>
                <a:ext uri="{FF2B5EF4-FFF2-40B4-BE49-F238E27FC236}">
                  <a16:creationId xmlns:a16="http://schemas.microsoft.com/office/drawing/2014/main" id="{DD481B62-92A5-D94F-A6E2-F2E112398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1" name="Rectangle 36">
              <a:extLst>
                <a:ext uri="{FF2B5EF4-FFF2-40B4-BE49-F238E27FC236}">
                  <a16:creationId xmlns:a16="http://schemas.microsoft.com/office/drawing/2014/main" id="{16D13792-A36A-654F-AEB1-BC53AEE18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2" name="Rectangle 37">
              <a:extLst>
                <a:ext uri="{FF2B5EF4-FFF2-40B4-BE49-F238E27FC236}">
                  <a16:creationId xmlns:a16="http://schemas.microsoft.com/office/drawing/2014/main" id="{5E56EA2B-2AB8-0C4F-AE64-3A8331837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93" name="Line 38">
              <a:extLst>
                <a:ext uri="{FF2B5EF4-FFF2-40B4-BE49-F238E27FC236}">
                  <a16:creationId xmlns:a16="http://schemas.microsoft.com/office/drawing/2014/main" id="{C9B2EF15-990A-9C4B-998E-8D989F3D0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379" name="Group 39">
            <a:extLst>
              <a:ext uri="{FF2B5EF4-FFF2-40B4-BE49-F238E27FC236}">
                <a16:creationId xmlns:a16="http://schemas.microsoft.com/office/drawing/2014/main" id="{82AE5FDA-D8BD-C542-AF7C-E409952E4D49}"/>
              </a:ext>
            </a:extLst>
          </p:cNvPr>
          <p:cNvGrpSpPr>
            <a:grpSpLocks/>
          </p:cNvGrpSpPr>
          <p:nvPr/>
        </p:nvGrpSpPr>
        <p:grpSpPr bwMode="auto">
          <a:xfrm>
            <a:off x="7364413" y="3241675"/>
            <a:ext cx="890587" cy="215900"/>
            <a:chOff x="455" y="3463"/>
            <a:chExt cx="561" cy="136"/>
          </a:xfrm>
        </p:grpSpPr>
        <p:sp>
          <p:nvSpPr>
            <p:cNvPr id="58384" name="Rectangle 40">
              <a:extLst>
                <a:ext uri="{FF2B5EF4-FFF2-40B4-BE49-F238E27FC236}">
                  <a16:creationId xmlns:a16="http://schemas.microsoft.com/office/drawing/2014/main" id="{A3E16D18-4DB3-7E41-A07C-3EC0AE11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85" name="Rectangle 41">
              <a:extLst>
                <a:ext uri="{FF2B5EF4-FFF2-40B4-BE49-F238E27FC236}">
                  <a16:creationId xmlns:a16="http://schemas.microsoft.com/office/drawing/2014/main" id="{59723EC7-1FD1-6C46-B37B-4B1246DF3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86" name="Rectangle 42">
              <a:extLst>
                <a:ext uri="{FF2B5EF4-FFF2-40B4-BE49-F238E27FC236}">
                  <a16:creationId xmlns:a16="http://schemas.microsoft.com/office/drawing/2014/main" id="{30C0B47E-96C5-E247-8FE6-BB41919E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87" name="Rectangle 43">
              <a:extLst>
                <a:ext uri="{FF2B5EF4-FFF2-40B4-BE49-F238E27FC236}">
                  <a16:creationId xmlns:a16="http://schemas.microsoft.com/office/drawing/2014/main" id="{F3127D75-58B1-FB4F-81BD-FDCD61FE1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88" name="Line 44">
              <a:extLst>
                <a:ext uri="{FF2B5EF4-FFF2-40B4-BE49-F238E27FC236}">
                  <a16:creationId xmlns:a16="http://schemas.microsoft.com/office/drawing/2014/main" id="{43F46F97-F12B-4B45-BF7E-44150A53FE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5" y="3527"/>
              <a:ext cx="561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380" name="Text Box 45">
            <a:extLst>
              <a:ext uri="{FF2B5EF4-FFF2-40B4-BE49-F238E27FC236}">
                <a16:creationId xmlns:a16="http://schemas.microsoft.com/office/drawing/2014/main" id="{569658FD-C640-7B41-89CB-20BCCB2A9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3" y="3678238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bus</a:t>
            </a:r>
          </a:p>
        </p:txBody>
      </p:sp>
      <p:sp>
        <p:nvSpPr>
          <p:cNvPr id="58381" name="Freeform 46">
            <a:extLst>
              <a:ext uri="{FF2B5EF4-FFF2-40B4-BE49-F238E27FC236}">
                <a16:creationId xmlns:a16="http://schemas.microsoft.com/office/drawing/2014/main" id="{450FECF3-A256-E64C-9B2E-701565A6FFE7}"/>
              </a:ext>
            </a:extLst>
          </p:cNvPr>
          <p:cNvSpPr>
            <a:spLocks/>
          </p:cNvSpPr>
          <p:nvPr/>
        </p:nvSpPr>
        <p:spPr bwMode="auto">
          <a:xfrm>
            <a:off x="6402388" y="2463800"/>
            <a:ext cx="2006600" cy="400050"/>
          </a:xfrm>
          <a:custGeom>
            <a:avLst/>
            <a:gdLst>
              <a:gd name="T0" fmla="*/ 0 w 1264"/>
              <a:gd name="T1" fmla="*/ 2147483647 h 252"/>
              <a:gd name="T2" fmla="*/ 2147483647 w 1264"/>
              <a:gd name="T3" fmla="*/ 0 h 252"/>
              <a:gd name="T4" fmla="*/ 2147483647 w 1264"/>
              <a:gd name="T5" fmla="*/ 2147483647 h 252"/>
              <a:gd name="T6" fmla="*/ 2147483647 w 1264"/>
              <a:gd name="T7" fmla="*/ 2147483647 h 252"/>
              <a:gd name="T8" fmla="*/ 0 60000 65536"/>
              <a:gd name="T9" fmla="*/ 0 60000 65536"/>
              <a:gd name="T10" fmla="*/ 0 60000 65536"/>
              <a:gd name="T11" fmla="*/ 0 60000 65536"/>
              <a:gd name="T12" fmla="*/ 0 w 1264"/>
              <a:gd name="T13" fmla="*/ 0 h 252"/>
              <a:gd name="T14" fmla="*/ 1264 w 1264"/>
              <a:gd name="T15" fmla="*/ 252 h 2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4" h="252">
                <a:moveTo>
                  <a:pt x="0" y="2"/>
                </a:moveTo>
                <a:lnTo>
                  <a:pt x="622" y="0"/>
                </a:lnTo>
                <a:lnTo>
                  <a:pt x="616" y="246"/>
                </a:lnTo>
                <a:lnTo>
                  <a:pt x="1264" y="25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382" name="Slide Number Placeholder 5">
            <a:extLst>
              <a:ext uri="{FF2B5EF4-FFF2-40B4-BE49-F238E27FC236}">
                <a16:creationId xmlns:a16="http://schemas.microsoft.com/office/drawing/2014/main" id="{FEAFBD94-F52F-B747-BF9F-10E82287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9F7A66F9-8514-894D-BA12-69A9F1655D4A}" type="slidenum">
              <a:rPr lang="en-US" altLang="en-US">
                <a:latin typeface="Tahoma" panose="020B0604030504040204" pitchFamily="34" charset="0"/>
              </a:rPr>
              <a:pPr/>
              <a:t>33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8383" name="Footer Placeholder 2">
            <a:extLst>
              <a:ext uri="{FF2B5EF4-FFF2-40B4-BE49-F238E27FC236}">
                <a16:creationId xmlns:a16="http://schemas.microsoft.com/office/drawing/2014/main" id="{DFB490E5-4A5B-344E-91D0-19B21604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46" name="Picture 45" descr="Screen Shot 2016-04-08 at 11.41.01 AM.png">
            <a:extLst>
              <a:ext uri="{FF2B5EF4-FFF2-40B4-BE49-F238E27FC236}">
                <a16:creationId xmlns:a16="http://schemas.microsoft.com/office/drawing/2014/main" id="{AEF6EE47-969A-0B4B-A5E0-4497B4A96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854287" y="4639583"/>
            <a:ext cx="4247414" cy="1835830"/>
          </a:xfrm>
          <a:prstGeom prst="rect">
            <a:avLst/>
          </a:prstGeom>
        </p:spPr>
      </p:pic>
      <p:pic>
        <p:nvPicPr>
          <p:cNvPr id="47" name="Picture 46" descr="Screen Shot 2016-04-08 at 11.42.24 AM.png">
            <a:extLst>
              <a:ext uri="{FF2B5EF4-FFF2-40B4-BE49-F238E27FC236}">
                <a16:creationId xmlns:a16="http://schemas.microsoft.com/office/drawing/2014/main" id="{48289413-018A-9F46-ACD0-5002F7D66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24" y="4833937"/>
            <a:ext cx="3414889" cy="563111"/>
          </a:xfrm>
          <a:prstGeom prst="rect">
            <a:avLst/>
          </a:prstGeom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08 at 11.41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1443032" y="2428570"/>
            <a:ext cx="5715000" cy="2470155"/>
          </a:xfrm>
          <a:prstGeom prst="rect">
            <a:avLst/>
          </a:prstGeom>
        </p:spPr>
      </p:pic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C47BA17A-00DE-4707-91F5-A0B86EB95496}" type="slidenum">
              <a:rPr lang="en-US" altLang="en-US" smtClean="0">
                <a:latin typeface="Tahoma" pitchFamily="34" charset="0"/>
              </a:rPr>
              <a:pPr/>
              <a:t>34</a:t>
            </a:fld>
            <a:endParaRPr lang="en-US" altLang="en-US">
              <a:latin typeface="Tahoma" pitchFamily="34" charset="0"/>
            </a:endParaRPr>
          </a:p>
        </p:txBody>
      </p:sp>
      <p:pic>
        <p:nvPicPr>
          <p:cNvPr id="11" name="Picture 10" descr="Screen Shot 2016-04-08 at 11.4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94" y="5457315"/>
            <a:ext cx="3414889" cy="563111"/>
          </a:xfrm>
          <a:prstGeom prst="rect">
            <a:avLst/>
          </a:prstGeom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C9B7CB3-82CA-C94D-BA37-73E6E9E3117E}"/>
              </a:ext>
            </a:extLst>
          </p:cNvPr>
          <p:cNvSpPr txBox="1"/>
          <p:nvPr/>
        </p:nvSpPr>
        <p:spPr>
          <a:xfrm>
            <a:off x="391510" y="2136228"/>
            <a:ext cx="1332186" cy="59182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 marR="217170">
              <a:lnSpc>
                <a:spcPct val="100000"/>
              </a:lnSpc>
              <a:spcBef>
                <a:spcPts val="295"/>
              </a:spcBef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r>
              <a:rPr sz="1800" spc="-5" dirty="0">
                <a:latin typeface="Georgia"/>
                <a:cs typeface="Georgia"/>
              </a:rPr>
              <a:t>  </a:t>
            </a:r>
            <a:r>
              <a:rPr sz="1800" dirty="0">
                <a:latin typeface="Georgia"/>
                <a:cs typeface="Georgia"/>
              </a:rPr>
              <a:t>ar</a:t>
            </a:r>
            <a:r>
              <a:rPr sz="1800" spc="-1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i</a:t>
            </a:r>
            <a:r>
              <a:rPr sz="1800" spc="-10" dirty="0">
                <a:latin typeface="Georgia"/>
                <a:cs typeface="Georgia"/>
              </a:rPr>
              <a:t>v</a:t>
            </a:r>
            <a:r>
              <a:rPr sz="1800" dirty="0">
                <a:latin typeface="Georgia"/>
                <a:cs typeface="Georgia"/>
              </a:rPr>
              <a:t>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4525B99-6159-D24A-A1DF-0EB2E3770BAB}"/>
              </a:ext>
            </a:extLst>
          </p:cNvPr>
          <p:cNvSpPr txBox="1"/>
          <p:nvPr/>
        </p:nvSpPr>
        <p:spPr>
          <a:xfrm>
            <a:off x="2007477" y="3158359"/>
            <a:ext cx="1513840" cy="86946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 marR="223520">
              <a:lnSpc>
                <a:spcPct val="100000"/>
              </a:lnSpc>
              <a:spcBef>
                <a:spcPts val="300"/>
              </a:spcBef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r>
              <a:rPr sz="1800" spc="-5" dirty="0">
                <a:latin typeface="Georgia"/>
                <a:cs typeface="Georgia"/>
              </a:rPr>
              <a:t> gets  switch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label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6D145BEF-B10A-274C-973B-38204429BEAF}"/>
              </a:ext>
            </a:extLst>
          </p:cNvPr>
          <p:cNvSpPr txBox="1"/>
          <p:nvPr/>
        </p:nvSpPr>
        <p:spPr>
          <a:xfrm>
            <a:off x="3557665" y="1601689"/>
            <a:ext cx="1329646" cy="76431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910"/>
              </a:lnSpc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r>
              <a:rPr sz="1800" spc="-1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gets</a:t>
            </a:r>
            <a:endParaRPr sz="1800">
              <a:latin typeface="Georgia"/>
              <a:cs typeface="Georgia"/>
            </a:endParaRPr>
          </a:p>
          <a:p>
            <a:pPr marL="92075">
              <a:lnSpc>
                <a:spcPct val="100000"/>
              </a:lnSpc>
            </a:pPr>
            <a:r>
              <a:rPr sz="1800" spc="-5" dirty="0">
                <a:latin typeface="Georgia"/>
                <a:cs typeface="Georgia"/>
              </a:rPr>
              <a:t>on</a:t>
            </a:r>
            <a:r>
              <a:rPr sz="1800" spc="-1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bus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640BC77A-F031-0B46-9981-306B328B8EBD}"/>
              </a:ext>
            </a:extLst>
          </p:cNvPr>
          <p:cNvSpPr txBox="1"/>
          <p:nvPr/>
        </p:nvSpPr>
        <p:spPr>
          <a:xfrm>
            <a:off x="4603531" y="3993931"/>
            <a:ext cx="2735580" cy="9239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 marR="27305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Georgia"/>
                <a:cs typeface="Georgia"/>
              </a:rPr>
              <a:t>The </a:t>
            </a:r>
            <a:r>
              <a:rPr sz="1800" spc="-5" dirty="0">
                <a:latin typeface="Georgia"/>
                <a:cs typeface="Georgia"/>
              </a:rPr>
              <a:t>correct output port  get </a:t>
            </a:r>
            <a:r>
              <a:rPr sz="1800" dirty="0">
                <a:latin typeface="Georgia"/>
                <a:cs typeface="Georgia"/>
              </a:rPr>
              <a:t>it </a:t>
            </a:r>
            <a:r>
              <a:rPr sz="1800" dirty="0">
                <a:latin typeface="Wingdings"/>
                <a:cs typeface="Wingdings"/>
              </a:rPr>
              <a:t> </a:t>
            </a:r>
            <a:r>
              <a:rPr sz="1800" spc="-5" dirty="0">
                <a:latin typeface="Georgia"/>
                <a:cs typeface="Georgia"/>
              </a:rPr>
              <a:t>strip label </a:t>
            </a:r>
            <a:r>
              <a:rPr sz="1800" dirty="0">
                <a:latin typeface="Wingdings"/>
                <a:cs typeface="Wingdings"/>
              </a:rPr>
              <a:t>  </a:t>
            </a:r>
            <a:r>
              <a:rPr sz="1800" spc="-5" dirty="0">
                <a:latin typeface="Georgia"/>
                <a:cs typeface="Georgia"/>
              </a:rPr>
              <a:t>send on </a:t>
            </a:r>
            <a:r>
              <a:rPr sz="1800" dirty="0">
                <a:latin typeface="Georgia"/>
                <a:cs typeface="Georgia"/>
              </a:rPr>
              <a:t>its</a:t>
            </a:r>
            <a:r>
              <a:rPr sz="1800" spc="-10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ways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4FBA623-8FF8-4E4A-9C52-0D456E2E1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263" y="385763"/>
            <a:ext cx="7772400" cy="6858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Switching via a bus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7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59" descr="underline_base">
            <a:extLst>
              <a:ext uri="{FF2B5EF4-FFF2-40B4-BE49-F238E27FC236}">
                <a16:creationId xmlns:a16="http://schemas.microsoft.com/office/drawing/2014/main" id="{CB81D7E2-E9B5-B344-A70B-F0954866F3D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849313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2">
            <a:extLst>
              <a:ext uri="{FF2B5EF4-FFF2-40B4-BE49-F238E27FC236}">
                <a16:creationId xmlns:a16="http://schemas.microsoft.com/office/drawing/2014/main" id="{0AEB8FC6-5D79-FB4E-A666-9C3B9C178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733" y="35198"/>
            <a:ext cx="7772400" cy="85407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Switching via interconnection network (crossbar)</a:t>
            </a:r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89EF06D9-2F90-7F41-BC67-D64FE03A2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7350" y="1325563"/>
            <a:ext cx="5934075" cy="4411662"/>
          </a:xfrm>
        </p:spPr>
        <p:txBody>
          <a:bodyPr/>
          <a:lstStyle/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overcome  bus bandwidth limitations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banyan networks, crossbar, other interconnection nets initially developed to connect processors in multiprocessor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advanced parallelism design: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fragmenting datagram into fixed length cells on entry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kern="1200" dirty="0">
                <a:solidFill>
                  <a:prstClr val="black"/>
                </a:solidFill>
                <a:latin typeface="Calibri" panose="020F0502020204030204"/>
              </a:rPr>
              <a:t>switch cells through the fabric, reassemble datagram at exit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>
                <a:cs typeface="+mn-cs"/>
              </a:rPr>
              <a:t>Cisco 12000: switches 60 </a:t>
            </a:r>
            <a:r>
              <a:rPr lang="en-US" dirty="0" err="1">
                <a:cs typeface="+mn-cs"/>
              </a:rPr>
              <a:t>Gbps</a:t>
            </a:r>
            <a:r>
              <a:rPr lang="en-US" dirty="0">
                <a:cs typeface="+mn-cs"/>
              </a:rPr>
              <a:t> through the interconnection network</a:t>
            </a:r>
          </a:p>
        </p:txBody>
      </p:sp>
      <p:grpSp>
        <p:nvGrpSpPr>
          <p:cNvPr id="59397" name="Group 58">
            <a:extLst>
              <a:ext uri="{FF2B5EF4-FFF2-40B4-BE49-F238E27FC236}">
                <a16:creationId xmlns:a16="http://schemas.microsoft.com/office/drawing/2014/main" id="{05893540-B679-9245-9932-7D4EAA47DE85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2535238"/>
            <a:ext cx="2252663" cy="2066925"/>
            <a:chOff x="3812" y="2763"/>
            <a:chExt cx="1419" cy="1302"/>
          </a:xfrm>
        </p:grpSpPr>
        <p:grpSp>
          <p:nvGrpSpPr>
            <p:cNvPr id="59400" name="Group 4">
              <a:extLst>
                <a:ext uri="{FF2B5EF4-FFF2-40B4-BE49-F238E27FC236}">
                  <a16:creationId xmlns:a16="http://schemas.microsoft.com/office/drawing/2014/main" id="{AC81CE5E-4BFB-6E40-9949-C93C1E328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3" y="2763"/>
              <a:ext cx="561" cy="136"/>
              <a:chOff x="876" y="2800"/>
              <a:chExt cx="642" cy="175"/>
            </a:xfrm>
          </p:grpSpPr>
          <p:sp>
            <p:nvSpPr>
              <p:cNvPr id="59449" name="Rectangle 5">
                <a:extLst>
                  <a:ext uri="{FF2B5EF4-FFF2-40B4-BE49-F238E27FC236}">
                    <a16:creationId xmlns:a16="http://schemas.microsoft.com/office/drawing/2014/main" id="{BE1CD3A9-999C-144B-A8F6-4C11A136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50" name="Rectangle 6">
                <a:extLst>
                  <a:ext uri="{FF2B5EF4-FFF2-40B4-BE49-F238E27FC236}">
                    <a16:creationId xmlns:a16="http://schemas.microsoft.com/office/drawing/2014/main" id="{F7BE736C-1C96-6C49-8A88-AA7360C87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51" name="Rectangle 7">
                <a:extLst>
                  <a:ext uri="{FF2B5EF4-FFF2-40B4-BE49-F238E27FC236}">
                    <a16:creationId xmlns:a16="http://schemas.microsoft.com/office/drawing/2014/main" id="{8F1EB240-A8B0-8348-BA0A-D9CDF307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52" name="Rectangle 8">
                <a:extLst>
                  <a:ext uri="{FF2B5EF4-FFF2-40B4-BE49-F238E27FC236}">
                    <a16:creationId xmlns:a16="http://schemas.microsoft.com/office/drawing/2014/main" id="{210FF0E9-AC14-D040-A77E-DB2972276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53" name="Line 9">
                <a:extLst>
                  <a:ext uri="{FF2B5EF4-FFF2-40B4-BE49-F238E27FC236}">
                    <a16:creationId xmlns:a16="http://schemas.microsoft.com/office/drawing/2014/main" id="{4E3F056C-F88B-B24C-AF16-73F97393C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9401" name="Group 10">
              <a:extLst>
                <a:ext uri="{FF2B5EF4-FFF2-40B4-BE49-F238E27FC236}">
                  <a16:creationId xmlns:a16="http://schemas.microsoft.com/office/drawing/2014/main" id="{7ED1C4B3-7224-B841-A313-F85534C8E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8" y="3012"/>
              <a:ext cx="561" cy="136"/>
              <a:chOff x="876" y="2800"/>
              <a:chExt cx="642" cy="175"/>
            </a:xfrm>
          </p:grpSpPr>
          <p:sp>
            <p:nvSpPr>
              <p:cNvPr id="59444" name="Rectangle 11">
                <a:extLst>
                  <a:ext uri="{FF2B5EF4-FFF2-40B4-BE49-F238E27FC236}">
                    <a16:creationId xmlns:a16="http://schemas.microsoft.com/office/drawing/2014/main" id="{697A0558-A1F3-8E44-BD89-D02FBE502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5" name="Rectangle 12">
                <a:extLst>
                  <a:ext uri="{FF2B5EF4-FFF2-40B4-BE49-F238E27FC236}">
                    <a16:creationId xmlns:a16="http://schemas.microsoft.com/office/drawing/2014/main" id="{FDEC03CA-43EB-064B-BA05-ECC0F3165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6" name="Rectangle 13">
                <a:extLst>
                  <a:ext uri="{FF2B5EF4-FFF2-40B4-BE49-F238E27FC236}">
                    <a16:creationId xmlns:a16="http://schemas.microsoft.com/office/drawing/2014/main" id="{AEE69CBB-54EC-C340-B176-54C8A2ABB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7" name="Rectangle 14">
                <a:extLst>
                  <a:ext uri="{FF2B5EF4-FFF2-40B4-BE49-F238E27FC236}">
                    <a16:creationId xmlns:a16="http://schemas.microsoft.com/office/drawing/2014/main" id="{528C4D85-DCFD-6E4F-8D6E-84D9202C3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8" name="Line 15">
                <a:extLst>
                  <a:ext uri="{FF2B5EF4-FFF2-40B4-BE49-F238E27FC236}">
                    <a16:creationId xmlns:a16="http://schemas.microsoft.com/office/drawing/2014/main" id="{CE84BFDC-ACCF-F64A-B4DF-FE019C2CF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9402" name="Group 16">
              <a:extLst>
                <a:ext uri="{FF2B5EF4-FFF2-40B4-BE49-F238E27FC236}">
                  <a16:creationId xmlns:a16="http://schemas.microsoft.com/office/drawing/2014/main" id="{74E755EC-87F2-5A4A-8774-D01880559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5" y="3281"/>
              <a:ext cx="561" cy="136"/>
              <a:chOff x="876" y="2800"/>
              <a:chExt cx="642" cy="175"/>
            </a:xfrm>
          </p:grpSpPr>
          <p:sp>
            <p:nvSpPr>
              <p:cNvPr id="59439" name="Rectangle 17">
                <a:extLst>
                  <a:ext uri="{FF2B5EF4-FFF2-40B4-BE49-F238E27FC236}">
                    <a16:creationId xmlns:a16="http://schemas.microsoft.com/office/drawing/2014/main" id="{9E448A9D-3804-4F4E-A7AC-D027AD4B8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0" name="Rectangle 18">
                <a:extLst>
                  <a:ext uri="{FF2B5EF4-FFF2-40B4-BE49-F238E27FC236}">
                    <a16:creationId xmlns:a16="http://schemas.microsoft.com/office/drawing/2014/main" id="{0AA926D8-882C-0745-92F9-6575D2409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1" name="Rectangle 19">
                <a:extLst>
                  <a:ext uri="{FF2B5EF4-FFF2-40B4-BE49-F238E27FC236}">
                    <a16:creationId xmlns:a16="http://schemas.microsoft.com/office/drawing/2014/main" id="{79755923-13C5-3148-A837-408E17674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2" name="Rectangle 20">
                <a:extLst>
                  <a:ext uri="{FF2B5EF4-FFF2-40B4-BE49-F238E27FC236}">
                    <a16:creationId xmlns:a16="http://schemas.microsoft.com/office/drawing/2014/main" id="{B236EA02-7E54-DD4A-87F8-FAB17C5B2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443" name="Line 21">
                <a:extLst>
                  <a:ext uri="{FF2B5EF4-FFF2-40B4-BE49-F238E27FC236}">
                    <a16:creationId xmlns:a16="http://schemas.microsoft.com/office/drawing/2014/main" id="{65D3D4D4-9DA9-EB44-AFF6-B77027384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9403" name="Group 22">
              <a:extLst>
                <a:ext uri="{FF2B5EF4-FFF2-40B4-BE49-F238E27FC236}">
                  <a16:creationId xmlns:a16="http://schemas.microsoft.com/office/drawing/2014/main" id="{E3F2F06F-C937-994C-98D6-4C0F50F9AD0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23" y="3405"/>
              <a:ext cx="564" cy="652"/>
              <a:chOff x="2954" y="2776"/>
              <a:chExt cx="564" cy="652"/>
            </a:xfrm>
          </p:grpSpPr>
          <p:grpSp>
            <p:nvGrpSpPr>
              <p:cNvPr id="59421" name="Group 23">
                <a:extLst>
                  <a:ext uri="{FF2B5EF4-FFF2-40B4-BE49-F238E27FC236}">
                    <a16:creationId xmlns:a16="http://schemas.microsoft.com/office/drawing/2014/main" id="{782E0999-33E4-1541-84AA-82B281981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4" y="2776"/>
                <a:ext cx="561" cy="136"/>
                <a:chOff x="455" y="3463"/>
                <a:chExt cx="561" cy="136"/>
              </a:xfrm>
            </p:grpSpPr>
            <p:sp>
              <p:nvSpPr>
                <p:cNvPr id="59434" name="Rectangle 24">
                  <a:extLst>
                    <a:ext uri="{FF2B5EF4-FFF2-40B4-BE49-F238E27FC236}">
                      <a16:creationId xmlns:a16="http://schemas.microsoft.com/office/drawing/2014/main" id="{7587EF3B-9C2A-C640-BCFD-E723D576C4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5" name="Rectangle 25">
                  <a:extLst>
                    <a:ext uri="{FF2B5EF4-FFF2-40B4-BE49-F238E27FC236}">
                      <a16:creationId xmlns:a16="http://schemas.microsoft.com/office/drawing/2014/main" id="{E6CA0FD0-0F42-F145-9D75-7F340F2B6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6" name="Rectangle 26">
                  <a:extLst>
                    <a:ext uri="{FF2B5EF4-FFF2-40B4-BE49-F238E27FC236}">
                      <a16:creationId xmlns:a16="http://schemas.microsoft.com/office/drawing/2014/main" id="{5746B793-B956-7340-8A68-1DAA7F22F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7" name="Rectangle 27">
                  <a:extLst>
                    <a:ext uri="{FF2B5EF4-FFF2-40B4-BE49-F238E27FC236}">
                      <a16:creationId xmlns:a16="http://schemas.microsoft.com/office/drawing/2014/main" id="{4156AC6C-4DCB-FA41-849A-4BC1F061F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8" name="Line 28">
                  <a:extLst>
                    <a:ext uri="{FF2B5EF4-FFF2-40B4-BE49-F238E27FC236}">
                      <a16:creationId xmlns:a16="http://schemas.microsoft.com/office/drawing/2014/main" id="{3BE47CAD-3689-5F44-826A-3710CC8F44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9422" name="Group 29">
                <a:extLst>
                  <a:ext uri="{FF2B5EF4-FFF2-40B4-BE49-F238E27FC236}">
                    <a16:creationId xmlns:a16="http://schemas.microsoft.com/office/drawing/2014/main" id="{000908DD-E59D-1844-8374-9627278801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7" y="3023"/>
                <a:ext cx="561" cy="136"/>
                <a:chOff x="455" y="3463"/>
                <a:chExt cx="561" cy="136"/>
              </a:xfrm>
            </p:grpSpPr>
            <p:sp>
              <p:nvSpPr>
                <p:cNvPr id="59429" name="Rectangle 30">
                  <a:extLst>
                    <a:ext uri="{FF2B5EF4-FFF2-40B4-BE49-F238E27FC236}">
                      <a16:creationId xmlns:a16="http://schemas.microsoft.com/office/drawing/2014/main" id="{5C85E118-CDA1-7744-9D70-2E3167B34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0" name="Rectangle 31">
                  <a:extLst>
                    <a:ext uri="{FF2B5EF4-FFF2-40B4-BE49-F238E27FC236}">
                      <a16:creationId xmlns:a16="http://schemas.microsoft.com/office/drawing/2014/main" id="{07EB2D57-9F31-E844-944E-B1A766202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1" name="Rectangle 32">
                  <a:extLst>
                    <a:ext uri="{FF2B5EF4-FFF2-40B4-BE49-F238E27FC236}">
                      <a16:creationId xmlns:a16="http://schemas.microsoft.com/office/drawing/2014/main" id="{B048D42D-96C0-6C4F-A4B0-C5705BF5D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2" name="Rectangle 33">
                  <a:extLst>
                    <a:ext uri="{FF2B5EF4-FFF2-40B4-BE49-F238E27FC236}">
                      <a16:creationId xmlns:a16="http://schemas.microsoft.com/office/drawing/2014/main" id="{89A37165-9046-B24D-A8E8-87B800196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33" name="Line 34">
                  <a:extLst>
                    <a:ext uri="{FF2B5EF4-FFF2-40B4-BE49-F238E27FC236}">
                      <a16:creationId xmlns:a16="http://schemas.microsoft.com/office/drawing/2014/main" id="{B1D9793D-7A29-A442-AF58-A66B6C0E7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9423" name="Group 35">
                <a:extLst>
                  <a:ext uri="{FF2B5EF4-FFF2-40B4-BE49-F238E27FC236}">
                    <a16:creationId xmlns:a16="http://schemas.microsoft.com/office/drawing/2014/main" id="{93B59E8A-9193-2849-9E9D-E17F63E91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4" y="3292"/>
                <a:ext cx="561" cy="136"/>
                <a:chOff x="455" y="3463"/>
                <a:chExt cx="561" cy="136"/>
              </a:xfrm>
            </p:grpSpPr>
            <p:sp>
              <p:nvSpPr>
                <p:cNvPr id="59424" name="Rectangle 36">
                  <a:extLst>
                    <a:ext uri="{FF2B5EF4-FFF2-40B4-BE49-F238E27FC236}">
                      <a16:creationId xmlns:a16="http://schemas.microsoft.com/office/drawing/2014/main" id="{CA8CBB13-9385-5F48-88DA-F48E616B8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25" name="Rectangle 37">
                  <a:extLst>
                    <a:ext uri="{FF2B5EF4-FFF2-40B4-BE49-F238E27FC236}">
                      <a16:creationId xmlns:a16="http://schemas.microsoft.com/office/drawing/2014/main" id="{D5B4855C-70C1-1144-8707-0A336B462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26" name="Rectangle 38">
                  <a:extLst>
                    <a:ext uri="{FF2B5EF4-FFF2-40B4-BE49-F238E27FC236}">
                      <a16:creationId xmlns:a16="http://schemas.microsoft.com/office/drawing/2014/main" id="{E4475032-3586-6E4D-8891-869DAA1DD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27" name="Rectangle 39">
                  <a:extLst>
                    <a:ext uri="{FF2B5EF4-FFF2-40B4-BE49-F238E27FC236}">
                      <a16:creationId xmlns:a16="http://schemas.microsoft.com/office/drawing/2014/main" id="{6292CD42-49F8-1248-A2F6-16D3F9AD3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428" name="Line 40">
                  <a:extLst>
                    <a:ext uri="{FF2B5EF4-FFF2-40B4-BE49-F238E27FC236}">
                      <a16:creationId xmlns:a16="http://schemas.microsoft.com/office/drawing/2014/main" id="{618A9B17-A26E-8B4F-912C-2F522DE06B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59404" name="Line 41">
              <a:extLst>
                <a:ext uri="{FF2B5EF4-FFF2-40B4-BE49-F238E27FC236}">
                  <a16:creationId xmlns:a16="http://schemas.microsoft.com/office/drawing/2014/main" id="{9764073B-82A4-2541-89FF-5ABE90E26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4" y="2830"/>
              <a:ext cx="67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5" name="Line 42">
              <a:extLst>
                <a:ext uri="{FF2B5EF4-FFF2-40B4-BE49-F238E27FC236}">
                  <a16:creationId xmlns:a16="http://schemas.microsoft.com/office/drawing/2014/main" id="{5195CC21-E26D-DE40-B171-EDA0FDF48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0" y="3074"/>
              <a:ext cx="700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6" name="Line 43">
              <a:extLst>
                <a:ext uri="{FF2B5EF4-FFF2-40B4-BE49-F238E27FC236}">
                  <a16:creationId xmlns:a16="http://schemas.microsoft.com/office/drawing/2014/main" id="{9CB98AE5-0BC6-DE45-B0FA-257E8FB69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3346"/>
              <a:ext cx="6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7" name="Line 44">
              <a:extLst>
                <a:ext uri="{FF2B5EF4-FFF2-40B4-BE49-F238E27FC236}">
                  <a16:creationId xmlns:a16="http://schemas.microsoft.com/office/drawing/2014/main" id="{83F8278D-650D-5348-BAC4-506412465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2830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8" name="Line 45">
              <a:extLst>
                <a:ext uri="{FF2B5EF4-FFF2-40B4-BE49-F238E27FC236}">
                  <a16:creationId xmlns:a16="http://schemas.microsoft.com/office/drawing/2014/main" id="{77E94475-AB9F-4E48-9FE5-A4369C192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4" y="2830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9" name="Line 46">
              <a:extLst>
                <a:ext uri="{FF2B5EF4-FFF2-40B4-BE49-F238E27FC236}">
                  <a16:creationId xmlns:a16="http://schemas.microsoft.com/office/drawing/2014/main" id="{FF503E50-0A07-C245-AE24-860E0A5336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" y="2824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10" name="Oval 47">
              <a:extLst>
                <a:ext uri="{FF2B5EF4-FFF2-40B4-BE49-F238E27FC236}">
                  <a16:creationId xmlns:a16="http://schemas.microsoft.com/office/drawing/2014/main" id="{0FAE37D8-1CEF-074C-9FA6-2E8A4C79E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1" name="Oval 48">
              <a:extLst>
                <a:ext uri="{FF2B5EF4-FFF2-40B4-BE49-F238E27FC236}">
                  <a16:creationId xmlns:a16="http://schemas.microsoft.com/office/drawing/2014/main" id="{ADED3FBB-AAB4-C342-BCAC-7D34BCC96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2" name="Oval 49">
              <a:extLst>
                <a:ext uri="{FF2B5EF4-FFF2-40B4-BE49-F238E27FC236}">
                  <a16:creationId xmlns:a16="http://schemas.microsoft.com/office/drawing/2014/main" id="{135E0297-999C-7B49-AA16-3232A3DAF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3" name="Oval 50">
              <a:extLst>
                <a:ext uri="{FF2B5EF4-FFF2-40B4-BE49-F238E27FC236}">
                  <a16:creationId xmlns:a16="http://schemas.microsoft.com/office/drawing/2014/main" id="{B866D762-926E-1C45-A922-A67180A85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4" name="Oval 51">
              <a:extLst>
                <a:ext uri="{FF2B5EF4-FFF2-40B4-BE49-F238E27FC236}">
                  <a16:creationId xmlns:a16="http://schemas.microsoft.com/office/drawing/2014/main" id="{486AC997-EF7E-B443-ACFA-EF55298D9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5" name="Oval 52">
              <a:extLst>
                <a:ext uri="{FF2B5EF4-FFF2-40B4-BE49-F238E27FC236}">
                  <a16:creationId xmlns:a16="http://schemas.microsoft.com/office/drawing/2014/main" id="{5D95C119-2553-894B-AB09-7AA3A374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6" name="Oval 53">
              <a:extLst>
                <a:ext uri="{FF2B5EF4-FFF2-40B4-BE49-F238E27FC236}">
                  <a16:creationId xmlns:a16="http://schemas.microsoft.com/office/drawing/2014/main" id="{C166A2BC-1C02-BF4F-A981-19478636B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7" name="Oval 54">
              <a:extLst>
                <a:ext uri="{FF2B5EF4-FFF2-40B4-BE49-F238E27FC236}">
                  <a16:creationId xmlns:a16="http://schemas.microsoft.com/office/drawing/2014/main" id="{3C3A301B-560D-664D-9E5F-7694F044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8" name="Oval 55">
              <a:extLst>
                <a:ext uri="{FF2B5EF4-FFF2-40B4-BE49-F238E27FC236}">
                  <a16:creationId xmlns:a16="http://schemas.microsoft.com/office/drawing/2014/main" id="{AA2E2211-782F-D749-8F97-FD888295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419" name="Text Box 56">
              <a:extLst>
                <a:ext uri="{FF2B5EF4-FFF2-40B4-BE49-F238E27FC236}">
                  <a16:creationId xmlns:a16="http://schemas.microsoft.com/office/drawing/2014/main" id="{F468C860-8C36-004A-830D-12D62FC47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" y="3601"/>
              <a:ext cx="7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crossbar</a:t>
              </a:r>
            </a:p>
          </p:txBody>
        </p:sp>
        <p:sp>
          <p:nvSpPr>
            <p:cNvPr id="59420" name="Freeform 57">
              <a:extLst>
                <a:ext uri="{FF2B5EF4-FFF2-40B4-BE49-F238E27FC236}">
                  <a16:creationId xmlns:a16="http://schemas.microsoft.com/office/drawing/2014/main" id="{497E3278-1DDA-7B40-9AC9-4533B32B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" y="2796"/>
              <a:ext cx="972" cy="1269"/>
            </a:xfrm>
            <a:custGeom>
              <a:avLst/>
              <a:gdLst>
                <a:gd name="T0" fmla="*/ 0 w 972"/>
                <a:gd name="T1" fmla="*/ 3 h 1266"/>
                <a:gd name="T2" fmla="*/ 969 w 972"/>
                <a:gd name="T3" fmla="*/ 0 h 1266"/>
                <a:gd name="T4" fmla="*/ 972 w 972"/>
                <a:gd name="T5" fmla="*/ 1317 h 1266"/>
                <a:gd name="T6" fmla="*/ 0 60000 65536"/>
                <a:gd name="T7" fmla="*/ 0 60000 65536"/>
                <a:gd name="T8" fmla="*/ 0 60000 65536"/>
                <a:gd name="T9" fmla="*/ 0 w 972"/>
                <a:gd name="T10" fmla="*/ 0 h 1266"/>
                <a:gd name="T11" fmla="*/ 972 w 972"/>
                <a:gd name="T12" fmla="*/ 1266 h 12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1266">
                  <a:moveTo>
                    <a:pt x="0" y="3"/>
                  </a:moveTo>
                  <a:lnTo>
                    <a:pt x="969" y="0"/>
                  </a:lnTo>
                  <a:lnTo>
                    <a:pt x="972" y="126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8" name="Slide Number Placeholder 5">
            <a:extLst>
              <a:ext uri="{FF2B5EF4-FFF2-40B4-BE49-F238E27FC236}">
                <a16:creationId xmlns:a16="http://schemas.microsoft.com/office/drawing/2014/main" id="{07ACC8BC-C805-5846-BC53-E84CA86C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CDC9CDAF-1AC3-374E-95F5-F4FE10783558}" type="slidenum">
              <a:rPr lang="en-US" altLang="en-US">
                <a:latin typeface="Tahoma" panose="020B0604030504040204" pitchFamily="34" charset="0"/>
              </a:rPr>
              <a:pPr/>
              <a:t>35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9399" name="Footer Placeholder 2">
            <a:extLst>
              <a:ext uri="{FF2B5EF4-FFF2-40B4-BE49-F238E27FC236}">
                <a16:creationId xmlns:a16="http://schemas.microsoft.com/office/drawing/2014/main" id="{9B689079-C515-AE46-9C2E-C724D405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54052" y="1623917"/>
            <a:ext cx="4343169" cy="4993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15067" y="3610435"/>
            <a:ext cx="288290" cy="216535"/>
          </a:xfrm>
          <a:custGeom>
            <a:avLst/>
            <a:gdLst/>
            <a:ahLst/>
            <a:cxnLst/>
            <a:rect l="l" t="t" r="r" b="b"/>
            <a:pathLst>
              <a:path w="288289" h="216535">
                <a:moveTo>
                  <a:pt x="0" y="108204"/>
                </a:moveTo>
                <a:lnTo>
                  <a:pt x="11322" y="66061"/>
                </a:lnTo>
                <a:lnTo>
                  <a:pt x="42195" y="31670"/>
                </a:lnTo>
                <a:lnTo>
                  <a:pt x="87975" y="8495"/>
                </a:lnTo>
                <a:lnTo>
                  <a:pt x="144018" y="0"/>
                </a:lnTo>
                <a:lnTo>
                  <a:pt x="200060" y="8495"/>
                </a:lnTo>
                <a:lnTo>
                  <a:pt x="245840" y="31670"/>
                </a:lnTo>
                <a:lnTo>
                  <a:pt x="276713" y="66061"/>
                </a:lnTo>
                <a:lnTo>
                  <a:pt x="288036" y="108204"/>
                </a:lnTo>
                <a:lnTo>
                  <a:pt x="276713" y="150346"/>
                </a:lnTo>
                <a:lnTo>
                  <a:pt x="245840" y="184737"/>
                </a:lnTo>
                <a:lnTo>
                  <a:pt x="200060" y="207912"/>
                </a:lnTo>
                <a:lnTo>
                  <a:pt x="144018" y="216408"/>
                </a:lnTo>
                <a:lnTo>
                  <a:pt x="87975" y="207912"/>
                </a:lnTo>
                <a:lnTo>
                  <a:pt x="42195" y="184737"/>
                </a:lnTo>
                <a:lnTo>
                  <a:pt x="11322" y="150346"/>
                </a:lnTo>
                <a:lnTo>
                  <a:pt x="0" y="108204"/>
                </a:lnTo>
                <a:close/>
              </a:path>
            </a:pathLst>
          </a:custGeom>
          <a:ln w="28955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1378" y="6412093"/>
            <a:ext cx="24701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5"/>
              </a:lnSpc>
            </a:pPr>
            <a:r>
              <a:rPr sz="1600" spc="-10" dirty="0">
                <a:solidFill>
                  <a:srgbClr val="FFFFFF"/>
                </a:solidFill>
                <a:latin typeface="Georgia"/>
                <a:cs typeface="Georgia"/>
              </a:rPr>
              <a:t>45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8994" y="1461096"/>
            <a:ext cx="1336624" cy="593111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 marR="215900">
              <a:lnSpc>
                <a:spcPct val="100000"/>
              </a:lnSpc>
              <a:spcBef>
                <a:spcPts val="305"/>
              </a:spcBef>
            </a:pPr>
            <a:r>
              <a:rPr lang="en-US" sz="1800" dirty="0">
                <a:latin typeface="Georgia"/>
                <a:cs typeface="Georgia"/>
              </a:rPr>
              <a:t>Datagram</a:t>
            </a:r>
            <a:r>
              <a:rPr sz="1800" dirty="0">
                <a:latin typeface="Georgia"/>
                <a:cs typeface="Georgia"/>
              </a:rPr>
              <a:t>  </a:t>
            </a:r>
            <a:r>
              <a:rPr sz="1800" spc="0" dirty="0">
                <a:latin typeface="Georgia"/>
                <a:cs typeface="Georgia"/>
              </a:rPr>
              <a:t>a</a:t>
            </a:r>
            <a:r>
              <a:rPr sz="1800" dirty="0">
                <a:latin typeface="Georgia"/>
                <a:cs typeface="Georgia"/>
              </a:rPr>
              <a:t>r</a:t>
            </a:r>
            <a:r>
              <a:rPr sz="1800" spc="-10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iv</a:t>
            </a:r>
            <a:r>
              <a:rPr sz="1800" spc="0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4036" y="1151619"/>
            <a:ext cx="1080770" cy="64643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 marR="131445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latin typeface="Georgia"/>
                <a:cs typeface="Georgia"/>
              </a:rPr>
              <a:t>Check  dest.</a:t>
            </a:r>
            <a:r>
              <a:rPr sz="1800" spc="-7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(Y)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50070" y="1582806"/>
            <a:ext cx="2014374" cy="59182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86690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latin typeface="Georgia"/>
                <a:cs typeface="Georgia"/>
              </a:rPr>
              <a:t>Close A-Y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420" dirty="0">
                <a:latin typeface="Wingdings"/>
                <a:cs typeface="Wingdings"/>
              </a:rPr>
              <a:t> </a:t>
            </a:r>
            <a:r>
              <a:rPr sz="1800" spc="-5" dirty="0">
                <a:latin typeface="Georgia"/>
                <a:cs typeface="Georgia"/>
              </a:rPr>
              <a:t>put  </a:t>
            </a:r>
            <a:r>
              <a:rPr lang="en-US" sz="1800" spc="-5" dirty="0">
                <a:latin typeface="Georgia"/>
                <a:cs typeface="Georgia"/>
              </a:rPr>
              <a:t>datagram</a:t>
            </a:r>
            <a:r>
              <a:rPr sz="1800" spc="-5" dirty="0">
                <a:latin typeface="Georgia"/>
                <a:cs typeface="Georgia"/>
              </a:rPr>
              <a:t> on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bus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7296" y="5043337"/>
            <a:ext cx="1225550" cy="593111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Georgia"/>
                <a:cs typeface="Georgia"/>
              </a:rPr>
              <a:t>Y </a:t>
            </a:r>
            <a:r>
              <a:rPr sz="1800" spc="-5" dirty="0">
                <a:latin typeface="Georgia"/>
                <a:cs typeface="Georgia"/>
              </a:rPr>
              <a:t>picks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up</a:t>
            </a:r>
            <a:endParaRPr sz="180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lang="en-US" sz="1800" spc="-5" dirty="0">
                <a:latin typeface="Georgia"/>
                <a:cs typeface="Georgia"/>
              </a:rPr>
              <a:t>datagram</a:t>
            </a:r>
            <a:endParaRPr sz="1800">
              <a:latin typeface="Georgia"/>
              <a:cs typeface="Georgia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FD00D20-3A14-9749-98CD-4CAF7FBAB70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066798" y="2674881"/>
            <a:ext cx="4172610" cy="3279231"/>
          </a:xfrm>
          <a:prstGeom prst="bentConnector3">
            <a:avLst>
              <a:gd name="adj1" fmla="val 378"/>
            </a:avLst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2">
            <a:extLst>
              <a:ext uri="{FF2B5EF4-FFF2-40B4-BE49-F238E27FC236}">
                <a16:creationId xmlns:a16="http://schemas.microsoft.com/office/drawing/2014/main" id="{0AEB8FC6-5D79-FB4E-A666-9C3B9C178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642" y="269704"/>
            <a:ext cx="7928043" cy="85407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Switching via interconnection network (crossbar)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45C983F-FF49-9E48-9FF5-722DC8B7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ADFAF319-76AC-1B42-8DBE-7E9CD4834884}" type="slidenum">
              <a:rPr lang="en-US" altLang="en-US">
                <a:latin typeface="Tahoma" panose="020B0604030504040204" pitchFamily="34" charset="0"/>
              </a:rPr>
              <a:pPr/>
              <a:t>36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DBE72CDD-EC5D-944B-A659-1B223E2B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 dirty="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  <p:extLst>
      <p:ext uri="{BB962C8B-B14F-4D97-AF65-F5344CB8AC3E}">
        <p14:creationId xmlns:p14="http://schemas.microsoft.com/office/powerpoint/2010/main" val="327652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78" descr="underline_base">
            <a:extLst>
              <a:ext uri="{FF2B5EF4-FFF2-40B4-BE49-F238E27FC236}">
                <a16:creationId xmlns:a16="http://schemas.microsoft.com/office/drawing/2014/main" id="{E05D0F43-0DA6-8C4B-A1C1-535DACEBE9A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71120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>
            <a:extLst>
              <a:ext uri="{FF2B5EF4-FFF2-40B4-BE49-F238E27FC236}">
                <a16:creationId xmlns:a16="http://schemas.microsoft.com/office/drawing/2014/main" id="{7B7FE000-065E-6748-90C7-DA5A89630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2100"/>
            <a:ext cx="7772400" cy="4572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Input port queuing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A79E5244-EBB9-E546-8F3A-2F699B9AE4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1127125"/>
            <a:ext cx="8101012" cy="2649538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fabric slower than input ports combined -&gt; queueing may occur at input queues </a:t>
            </a:r>
          </a:p>
          <a:p>
            <a:pPr lvl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queueing delay and loss due to input buffer overflow!</a:t>
            </a:r>
            <a:endParaRPr lang="en-US" altLang="en-US">
              <a:solidFill>
                <a:srgbClr val="CC0000"/>
              </a:solidFill>
              <a:latin typeface="Gill Sans MT" panose="020B0502020104020203" pitchFamily="34" charset="77"/>
              <a:ea typeface="ＭＳ Ｐゴシック" panose="020B0600070205080204" pitchFamily="34" charset="-128"/>
              <a:cs typeface="Gill Sans MT" panose="020B0502020104020203" pitchFamily="34" charset="77"/>
            </a:endParaRPr>
          </a:p>
          <a:p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Head-of-the-Line (HOL) blocking:</a:t>
            </a:r>
            <a:r>
              <a:rPr lang="en-US" altLang="en-US" sz="24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queued datagram at front of queue prevents others in queue from moving forward</a:t>
            </a:r>
          </a:p>
        </p:txBody>
      </p:sp>
      <p:grpSp>
        <p:nvGrpSpPr>
          <p:cNvPr id="60421" name="Group 7">
            <a:extLst>
              <a:ext uri="{FF2B5EF4-FFF2-40B4-BE49-F238E27FC236}">
                <a16:creationId xmlns:a16="http://schemas.microsoft.com/office/drawing/2014/main" id="{D768E15E-5DA6-694A-8ADF-28F63EA06222}"/>
              </a:ext>
            </a:extLst>
          </p:cNvPr>
          <p:cNvGrpSpPr>
            <a:grpSpLocks/>
          </p:cNvGrpSpPr>
          <p:nvPr/>
        </p:nvGrpSpPr>
        <p:grpSpPr bwMode="auto">
          <a:xfrm>
            <a:off x="1389063" y="3194050"/>
            <a:ext cx="3027362" cy="1809750"/>
            <a:chOff x="523" y="976"/>
            <a:chExt cx="2099" cy="1356"/>
          </a:xfrm>
        </p:grpSpPr>
        <p:sp>
          <p:nvSpPr>
            <p:cNvPr id="60468" name="Rectangle 8">
              <a:extLst>
                <a:ext uri="{FF2B5EF4-FFF2-40B4-BE49-F238E27FC236}">
                  <a16:creationId xmlns:a16="http://schemas.microsoft.com/office/drawing/2014/main" id="{F47EDBBC-4C87-164F-9295-32EA62807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976"/>
              <a:ext cx="745" cy="1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0469" name="Group 9">
              <a:extLst>
                <a:ext uri="{FF2B5EF4-FFF2-40B4-BE49-F238E27FC236}">
                  <a16:creationId xmlns:a16="http://schemas.microsoft.com/office/drawing/2014/main" id="{9FFC4D0E-4F80-5C46-8D4C-AF4EA8988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997"/>
              <a:ext cx="249" cy="1295"/>
              <a:chOff x="748" y="997"/>
              <a:chExt cx="249" cy="1295"/>
            </a:xfrm>
          </p:grpSpPr>
          <p:sp>
            <p:nvSpPr>
              <p:cNvPr id="60488" name="Rectangle 10">
                <a:extLst>
                  <a:ext uri="{FF2B5EF4-FFF2-40B4-BE49-F238E27FC236}">
                    <a16:creationId xmlns:a16="http://schemas.microsoft.com/office/drawing/2014/main" id="{6805E366-9DA2-1447-9DC0-3DB8DE12D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489" name="Rectangle 11">
                <a:extLst>
                  <a:ext uri="{FF2B5EF4-FFF2-40B4-BE49-F238E27FC236}">
                    <a16:creationId xmlns:a16="http://schemas.microsoft.com/office/drawing/2014/main" id="{9BAD4F34-627D-5B4C-A5BA-E0DB262CC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490" name="Rectangle 12">
                <a:extLst>
                  <a:ext uri="{FF2B5EF4-FFF2-40B4-BE49-F238E27FC236}">
                    <a16:creationId xmlns:a16="http://schemas.microsoft.com/office/drawing/2014/main" id="{839E7458-1DB8-9D49-BC88-602D1E7B4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8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60470" name="Group 13">
              <a:extLst>
                <a:ext uri="{FF2B5EF4-FFF2-40B4-BE49-F238E27FC236}">
                  <a16:creationId xmlns:a16="http://schemas.microsoft.com/office/drawing/2014/main" id="{ABFCAB35-7A27-E847-BC38-82A3D65AA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9" y="1002"/>
              <a:ext cx="249" cy="1295"/>
              <a:chOff x="748" y="997"/>
              <a:chExt cx="249" cy="1295"/>
            </a:xfrm>
          </p:grpSpPr>
          <p:sp>
            <p:nvSpPr>
              <p:cNvPr id="60485" name="Rectangle 14">
                <a:extLst>
                  <a:ext uri="{FF2B5EF4-FFF2-40B4-BE49-F238E27FC236}">
                    <a16:creationId xmlns:a16="http://schemas.microsoft.com/office/drawing/2014/main" id="{CD9E95CB-9463-5043-B7C0-05C569D7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486" name="Rectangle 15">
                <a:extLst>
                  <a:ext uri="{FF2B5EF4-FFF2-40B4-BE49-F238E27FC236}">
                    <a16:creationId xmlns:a16="http://schemas.microsoft.com/office/drawing/2014/main" id="{996B676A-1F53-004A-8D59-5B43D3894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487" name="Rectangle 16">
                <a:extLst>
                  <a:ext uri="{FF2B5EF4-FFF2-40B4-BE49-F238E27FC236}">
                    <a16:creationId xmlns:a16="http://schemas.microsoft.com/office/drawing/2014/main" id="{D0A70622-BF83-C04B-A716-C1FCA6C45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40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0471" name="Line 17">
              <a:extLst>
                <a:ext uri="{FF2B5EF4-FFF2-40B4-BE49-F238E27FC236}">
                  <a16:creationId xmlns:a16="http://schemas.microsoft.com/office/drawing/2014/main" id="{3974EB27-B5F0-9C4B-ABC0-CC0370F16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6" y="1181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72" name="Line 18">
              <a:extLst>
                <a:ext uri="{FF2B5EF4-FFF2-40B4-BE49-F238E27FC236}">
                  <a16:creationId xmlns:a16="http://schemas.microsoft.com/office/drawing/2014/main" id="{A04FF316-B741-EB49-AD2D-A456BFFD8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164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73" name="Line 19">
              <a:extLst>
                <a:ext uri="{FF2B5EF4-FFF2-40B4-BE49-F238E27FC236}">
                  <a16:creationId xmlns:a16="http://schemas.microsoft.com/office/drawing/2014/main" id="{66D27CF3-1093-9643-9BAD-430165FD9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119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74" name="Line 20">
              <a:extLst>
                <a:ext uri="{FF2B5EF4-FFF2-40B4-BE49-F238E27FC236}">
                  <a16:creationId xmlns:a16="http://schemas.microsoft.com/office/drawing/2014/main" id="{2E89E0C8-5A1A-4F47-9993-74F652972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16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75" name="Line 21">
              <a:extLst>
                <a:ext uri="{FF2B5EF4-FFF2-40B4-BE49-F238E27FC236}">
                  <a16:creationId xmlns:a16="http://schemas.microsoft.com/office/drawing/2014/main" id="{5968AF8E-B9A9-1740-B5D6-D89EBAE7B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1629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76" name="Line 22">
              <a:extLst>
                <a:ext uri="{FF2B5EF4-FFF2-40B4-BE49-F238E27FC236}">
                  <a16:creationId xmlns:a16="http://schemas.microsoft.com/office/drawing/2014/main" id="{DB3E1796-89AF-D249-B3EE-573F4F934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2102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60477" name="Group 23">
              <a:extLst>
                <a:ext uri="{FF2B5EF4-FFF2-40B4-BE49-F238E27FC236}">
                  <a16:creationId xmlns:a16="http://schemas.microsoft.com/office/drawing/2014/main" id="{515FF37E-DC8A-1346-BA2F-8F6A58CC1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1169"/>
              <a:ext cx="288" cy="939"/>
              <a:chOff x="-60" y="1148"/>
              <a:chExt cx="168" cy="939"/>
            </a:xfrm>
          </p:grpSpPr>
          <p:sp>
            <p:nvSpPr>
              <p:cNvPr id="60482" name="Line 24">
                <a:extLst>
                  <a:ext uri="{FF2B5EF4-FFF2-40B4-BE49-F238E27FC236}">
                    <a16:creationId xmlns:a16="http://schemas.microsoft.com/office/drawing/2014/main" id="{0BB5A7B1-C31D-1542-A96B-148C12D86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83" name="Line 25">
                <a:extLst>
                  <a:ext uri="{FF2B5EF4-FFF2-40B4-BE49-F238E27FC236}">
                    <a16:creationId xmlns:a16="http://schemas.microsoft.com/office/drawing/2014/main" id="{8DC40933-C0F3-7842-8395-36C9E61D0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84" name="Line 26">
                <a:extLst>
                  <a:ext uri="{FF2B5EF4-FFF2-40B4-BE49-F238E27FC236}">
                    <a16:creationId xmlns:a16="http://schemas.microsoft.com/office/drawing/2014/main" id="{9D590853-F1F2-8740-B18C-3A91E125F8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0478" name="Group 27">
              <a:extLst>
                <a:ext uri="{FF2B5EF4-FFF2-40B4-BE49-F238E27FC236}">
                  <a16:creationId xmlns:a16="http://schemas.microsoft.com/office/drawing/2014/main" id="{55F50F43-7207-8F4D-9CE8-CDEBB8917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4" y="1173"/>
              <a:ext cx="288" cy="939"/>
              <a:chOff x="-60" y="1148"/>
              <a:chExt cx="168" cy="939"/>
            </a:xfrm>
          </p:grpSpPr>
          <p:sp>
            <p:nvSpPr>
              <p:cNvPr id="60479" name="Line 28">
                <a:extLst>
                  <a:ext uri="{FF2B5EF4-FFF2-40B4-BE49-F238E27FC236}">
                    <a16:creationId xmlns:a16="http://schemas.microsoft.com/office/drawing/2014/main" id="{4C12F45D-0D8F-0B4C-A67E-FB6C5C79EA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80" name="Line 29">
                <a:extLst>
                  <a:ext uri="{FF2B5EF4-FFF2-40B4-BE49-F238E27FC236}">
                    <a16:creationId xmlns:a16="http://schemas.microsoft.com/office/drawing/2014/main" id="{293AB515-729B-4F44-B29D-A9FC344CC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81" name="Line 30">
                <a:extLst>
                  <a:ext uri="{FF2B5EF4-FFF2-40B4-BE49-F238E27FC236}">
                    <a16:creationId xmlns:a16="http://schemas.microsoft.com/office/drawing/2014/main" id="{46078A5E-59F2-CC47-AC20-0F7E213DA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60422" name="Rectangle 55">
            <a:extLst>
              <a:ext uri="{FF2B5EF4-FFF2-40B4-BE49-F238E27FC236}">
                <a16:creationId xmlns:a16="http://schemas.microsoft.com/office/drawing/2014/main" id="{3D32CE80-7E4D-714E-AAF3-CEAB4D55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0" y="3190875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3" name="Rectangle 56">
            <a:extLst>
              <a:ext uri="{FF2B5EF4-FFF2-40B4-BE49-F238E27FC236}">
                <a16:creationId xmlns:a16="http://schemas.microsoft.com/office/drawing/2014/main" id="{5001D64E-11C6-4440-B05C-1C11C007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3922713"/>
            <a:ext cx="252412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4" name="Rectangle 57">
            <a:extLst>
              <a:ext uri="{FF2B5EF4-FFF2-40B4-BE49-F238E27FC236}">
                <a16:creationId xmlns:a16="http://schemas.microsoft.com/office/drawing/2014/main" id="{FB759F4A-E38D-764A-B147-B4F36B680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557713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5" name="Rectangle 58">
            <a:extLst>
              <a:ext uri="{FF2B5EF4-FFF2-40B4-BE49-F238E27FC236}">
                <a16:creationId xmlns:a16="http://schemas.microsoft.com/office/drawing/2014/main" id="{AFA83BD7-7AC1-FB41-8CA5-A5A1ECB7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3186113"/>
            <a:ext cx="252413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6" name="Rectangle 59">
            <a:extLst>
              <a:ext uri="{FF2B5EF4-FFF2-40B4-BE49-F238E27FC236}">
                <a16:creationId xmlns:a16="http://schemas.microsoft.com/office/drawing/2014/main" id="{000BFB64-20D3-D746-8BBC-77FA8F27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546600"/>
            <a:ext cx="252412" cy="131763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7" name="Line 60">
            <a:extLst>
              <a:ext uri="{FF2B5EF4-FFF2-40B4-BE49-F238E27FC236}">
                <a16:creationId xmlns:a16="http://schemas.microsoft.com/office/drawing/2014/main" id="{D9B77876-F7DE-9C42-A789-64D26A2B4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3246438"/>
            <a:ext cx="1479550" cy="15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28" name="Freeform 61">
            <a:extLst>
              <a:ext uri="{FF2B5EF4-FFF2-40B4-BE49-F238E27FC236}">
                <a16:creationId xmlns:a16="http://schemas.microsoft.com/office/drawing/2014/main" id="{A1EEFDCB-747D-3C4C-AB4F-33A6A6D0BEF7}"/>
              </a:ext>
            </a:extLst>
          </p:cNvPr>
          <p:cNvSpPr>
            <a:spLocks/>
          </p:cNvSpPr>
          <p:nvPr/>
        </p:nvSpPr>
        <p:spPr bwMode="auto">
          <a:xfrm>
            <a:off x="2178050" y="3644900"/>
            <a:ext cx="1395413" cy="979488"/>
          </a:xfrm>
          <a:custGeom>
            <a:avLst/>
            <a:gdLst>
              <a:gd name="T0" fmla="*/ 0 w 967"/>
              <a:gd name="T1" fmla="*/ 2147483647 h 735"/>
              <a:gd name="T2" fmla="*/ 2147483647 w 967"/>
              <a:gd name="T3" fmla="*/ 2147483647 h 735"/>
              <a:gd name="T4" fmla="*/ 2147483647 w 967"/>
              <a:gd name="T5" fmla="*/ 0 h 735"/>
              <a:gd name="T6" fmla="*/ 0 60000 65536"/>
              <a:gd name="T7" fmla="*/ 0 60000 65536"/>
              <a:gd name="T8" fmla="*/ 0 60000 65536"/>
              <a:gd name="T9" fmla="*/ 0 w 967"/>
              <a:gd name="T10" fmla="*/ 0 h 735"/>
              <a:gd name="T11" fmla="*/ 967 w 967"/>
              <a:gd name="T12" fmla="*/ 735 h 7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7" h="735">
                <a:moveTo>
                  <a:pt x="0" y="733"/>
                </a:moveTo>
                <a:lnTo>
                  <a:pt x="522" y="735"/>
                </a:lnTo>
                <a:lnTo>
                  <a:pt x="967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29" name="Text Box 62">
            <a:extLst>
              <a:ext uri="{FF2B5EF4-FFF2-40B4-BE49-F238E27FC236}">
                <a16:creationId xmlns:a16="http://schemas.microsoft.com/office/drawing/2014/main" id="{58A7A5DE-999B-ED48-BDF7-E1C8BBCC7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100638"/>
            <a:ext cx="3390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77"/>
              </a:rPr>
              <a:t>output port contention:</a:t>
            </a:r>
          </a:p>
          <a:p>
            <a:pPr algn="ctr"/>
            <a:r>
              <a:rPr lang="en-US" altLang="en-US">
                <a:latin typeface="Gill Sans MT" panose="020B0502020104020203" pitchFamily="34" charset="77"/>
              </a:rPr>
              <a:t>only one red datagram can be transferred.</a:t>
            </a:r>
            <a:br>
              <a:rPr lang="en-US" altLang="en-US">
                <a:latin typeface="Gill Sans MT" panose="020B0502020104020203" pitchFamily="34" charset="77"/>
              </a:rPr>
            </a:br>
            <a:r>
              <a:rPr lang="en-US" altLang="en-US" i="1">
                <a:latin typeface="Gill Sans MT" panose="020B0502020104020203" pitchFamily="34" charset="77"/>
              </a:rPr>
              <a:t>lower red packet is blocked</a:t>
            </a:r>
          </a:p>
        </p:txBody>
      </p:sp>
      <p:sp>
        <p:nvSpPr>
          <p:cNvPr id="60430" name="Text Box 64">
            <a:extLst>
              <a:ext uri="{FF2B5EF4-FFF2-40B4-BE49-F238E27FC236}">
                <a16:creationId xmlns:a16="http://schemas.microsoft.com/office/drawing/2014/main" id="{8D159D6F-8422-BD41-B188-229D4209E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300" y="3990975"/>
            <a:ext cx="747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switch</a:t>
            </a:r>
          </a:p>
          <a:p>
            <a:r>
              <a:rPr lang="en-US" altLang="en-US" sz="1600"/>
              <a:t>fabric</a:t>
            </a:r>
          </a:p>
        </p:txBody>
      </p:sp>
      <p:sp>
        <p:nvSpPr>
          <p:cNvPr id="60431" name="Line 73">
            <a:extLst>
              <a:ext uri="{FF2B5EF4-FFF2-40B4-BE49-F238E27FC236}">
                <a16:creationId xmlns:a16="http://schemas.microsoft.com/office/drawing/2014/main" id="{24E18D97-6DD8-074D-AF1C-EE1E1B81B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3990975"/>
            <a:ext cx="1458913" cy="1905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79">
            <a:extLst>
              <a:ext uri="{FF2B5EF4-FFF2-40B4-BE49-F238E27FC236}">
                <a16:creationId xmlns:a16="http://schemas.microsoft.com/office/drawing/2014/main" id="{CC36AA9E-F9CF-584E-A55D-D72F0C7DE76B}"/>
              </a:ext>
            </a:extLst>
          </p:cNvPr>
          <p:cNvGrpSpPr>
            <a:grpSpLocks/>
          </p:cNvGrpSpPr>
          <p:nvPr/>
        </p:nvGrpSpPr>
        <p:grpSpPr bwMode="auto">
          <a:xfrm>
            <a:off x="4879975" y="3214688"/>
            <a:ext cx="3027363" cy="3086100"/>
            <a:chOff x="3074" y="2025"/>
            <a:chExt cx="1907" cy="1944"/>
          </a:xfrm>
        </p:grpSpPr>
        <p:grpSp>
          <p:nvGrpSpPr>
            <p:cNvPr id="60435" name="Group 31">
              <a:extLst>
                <a:ext uri="{FF2B5EF4-FFF2-40B4-BE49-F238E27FC236}">
                  <a16:creationId xmlns:a16="http://schemas.microsoft.com/office/drawing/2014/main" id="{0799EAE5-B953-4844-ACFE-35EC40098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" y="2047"/>
              <a:ext cx="1907" cy="1140"/>
              <a:chOff x="523" y="976"/>
              <a:chExt cx="2099" cy="1356"/>
            </a:xfrm>
          </p:grpSpPr>
          <p:sp>
            <p:nvSpPr>
              <p:cNvPr id="60445" name="Rectangle 32">
                <a:extLst>
                  <a:ext uri="{FF2B5EF4-FFF2-40B4-BE49-F238E27FC236}">
                    <a16:creationId xmlns:a16="http://schemas.microsoft.com/office/drawing/2014/main" id="{41FEB241-668F-9144-B163-0796F3BF5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0446" name="Group 33">
                <a:extLst>
                  <a:ext uri="{FF2B5EF4-FFF2-40B4-BE49-F238E27FC236}">
                    <a16:creationId xmlns:a16="http://schemas.microsoft.com/office/drawing/2014/main" id="{EB5F4A81-8B14-E045-83AD-5D06E63700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0465" name="Rectangle 34">
                  <a:extLst>
                    <a:ext uri="{FF2B5EF4-FFF2-40B4-BE49-F238E27FC236}">
                      <a16:creationId xmlns:a16="http://schemas.microsoft.com/office/drawing/2014/main" id="{9EEB9617-3B64-C949-B481-2391D5F3C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0466" name="Rectangle 35">
                  <a:extLst>
                    <a:ext uri="{FF2B5EF4-FFF2-40B4-BE49-F238E27FC236}">
                      <a16:creationId xmlns:a16="http://schemas.microsoft.com/office/drawing/2014/main" id="{13FBADC5-D158-8C4F-B72B-0357C655D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0467" name="Rectangle 36">
                  <a:extLst>
                    <a:ext uri="{FF2B5EF4-FFF2-40B4-BE49-F238E27FC236}">
                      <a16:creationId xmlns:a16="http://schemas.microsoft.com/office/drawing/2014/main" id="{B7EB394C-EC94-8342-B107-E70AC8925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60447" name="Group 37">
                <a:extLst>
                  <a:ext uri="{FF2B5EF4-FFF2-40B4-BE49-F238E27FC236}">
                    <a16:creationId xmlns:a16="http://schemas.microsoft.com/office/drawing/2014/main" id="{4A74ACF7-2A09-8C4B-9D5D-4D449C3FF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0462" name="Rectangle 38">
                  <a:extLst>
                    <a:ext uri="{FF2B5EF4-FFF2-40B4-BE49-F238E27FC236}">
                      <a16:creationId xmlns:a16="http://schemas.microsoft.com/office/drawing/2014/main" id="{A3E48816-39D5-1145-ABD7-EAC5E40FD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0463" name="Rectangle 39">
                  <a:extLst>
                    <a:ext uri="{FF2B5EF4-FFF2-40B4-BE49-F238E27FC236}">
                      <a16:creationId xmlns:a16="http://schemas.microsoft.com/office/drawing/2014/main" id="{277D0E88-1F7D-9847-B846-C7CA533D7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/>
                </a:p>
              </p:txBody>
            </p:sp>
            <p:sp>
              <p:nvSpPr>
                <p:cNvPr id="60464" name="Rectangle 40">
                  <a:extLst>
                    <a:ext uri="{FF2B5EF4-FFF2-40B4-BE49-F238E27FC236}">
                      <a16:creationId xmlns:a16="http://schemas.microsoft.com/office/drawing/2014/main" id="{760353A5-1A99-FE48-908B-E5EAE0DCC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60448" name="Line 41">
                <a:extLst>
                  <a:ext uri="{FF2B5EF4-FFF2-40B4-BE49-F238E27FC236}">
                    <a16:creationId xmlns:a16="http://schemas.microsoft.com/office/drawing/2014/main" id="{1203E061-0F1B-584F-BC03-F09B521C8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49" name="Line 42">
                <a:extLst>
                  <a:ext uri="{FF2B5EF4-FFF2-40B4-BE49-F238E27FC236}">
                    <a16:creationId xmlns:a16="http://schemas.microsoft.com/office/drawing/2014/main" id="{34764C8E-319B-BF4E-AFAA-7006B15CE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50" name="Line 43">
                <a:extLst>
                  <a:ext uri="{FF2B5EF4-FFF2-40B4-BE49-F238E27FC236}">
                    <a16:creationId xmlns:a16="http://schemas.microsoft.com/office/drawing/2014/main" id="{85BA9DF9-6C24-8D45-9F8D-E142EAA8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51" name="Line 44">
                <a:extLst>
                  <a:ext uri="{FF2B5EF4-FFF2-40B4-BE49-F238E27FC236}">
                    <a16:creationId xmlns:a16="http://schemas.microsoft.com/office/drawing/2014/main" id="{D8BDD0F1-A50D-AF40-84DA-16766CDF9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52" name="Line 45">
                <a:extLst>
                  <a:ext uri="{FF2B5EF4-FFF2-40B4-BE49-F238E27FC236}">
                    <a16:creationId xmlns:a16="http://schemas.microsoft.com/office/drawing/2014/main" id="{C1CE7536-FE86-174D-AA67-81D2E013C1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0453" name="Line 46">
                <a:extLst>
                  <a:ext uri="{FF2B5EF4-FFF2-40B4-BE49-F238E27FC236}">
                    <a16:creationId xmlns:a16="http://schemas.microsoft.com/office/drawing/2014/main" id="{BEF72E46-1FAC-D84C-84CE-18272BDB5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0454" name="Group 47">
                <a:extLst>
                  <a:ext uri="{FF2B5EF4-FFF2-40B4-BE49-F238E27FC236}">
                    <a16:creationId xmlns:a16="http://schemas.microsoft.com/office/drawing/2014/main" id="{5662D72C-759A-604B-8BBA-BDA658DAA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0459" name="Line 48">
                  <a:extLst>
                    <a:ext uri="{FF2B5EF4-FFF2-40B4-BE49-F238E27FC236}">
                      <a16:creationId xmlns:a16="http://schemas.microsoft.com/office/drawing/2014/main" id="{13207CBC-2CB6-E74B-B853-11481C4BC3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0460" name="Line 49">
                  <a:extLst>
                    <a:ext uri="{FF2B5EF4-FFF2-40B4-BE49-F238E27FC236}">
                      <a16:creationId xmlns:a16="http://schemas.microsoft.com/office/drawing/2014/main" id="{AD400796-63A5-D74E-913F-1FB73FD275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0461" name="Line 50">
                  <a:extLst>
                    <a:ext uri="{FF2B5EF4-FFF2-40B4-BE49-F238E27FC236}">
                      <a16:creationId xmlns:a16="http://schemas.microsoft.com/office/drawing/2014/main" id="{EA9ECD3D-AB6A-964E-9B77-51868060C2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0455" name="Group 51">
                <a:extLst>
                  <a:ext uri="{FF2B5EF4-FFF2-40B4-BE49-F238E27FC236}">
                    <a16:creationId xmlns:a16="http://schemas.microsoft.com/office/drawing/2014/main" id="{C5F56DA1-2BFC-D141-8600-BD2B0562F4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0456" name="Line 52">
                  <a:extLst>
                    <a:ext uri="{FF2B5EF4-FFF2-40B4-BE49-F238E27FC236}">
                      <a16:creationId xmlns:a16="http://schemas.microsoft.com/office/drawing/2014/main" id="{C7105ADA-59D5-4843-BCA5-0F183879AC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0457" name="Line 53">
                  <a:extLst>
                    <a:ext uri="{FF2B5EF4-FFF2-40B4-BE49-F238E27FC236}">
                      <a16:creationId xmlns:a16="http://schemas.microsoft.com/office/drawing/2014/main" id="{4F5BC149-184F-1247-8AB0-272E80CEA1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0458" name="Line 54">
                  <a:extLst>
                    <a:ext uri="{FF2B5EF4-FFF2-40B4-BE49-F238E27FC236}">
                      <a16:creationId xmlns:a16="http://schemas.microsoft.com/office/drawing/2014/main" id="{6FEF39FF-B6AC-6A4E-ACF4-0F9FA0B1AE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60436" name="Text Box 63">
              <a:extLst>
                <a:ext uri="{FF2B5EF4-FFF2-40B4-BE49-F238E27FC236}">
                  <a16:creationId xmlns:a16="http://schemas.microsoft.com/office/drawing/2014/main" id="{511BB2C9-0EE5-F340-8FE0-71E65BA9B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7" y="3219"/>
              <a:ext cx="1407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Gill Sans MT" panose="020B0502020104020203" pitchFamily="34" charset="77"/>
                </a:rPr>
                <a:t>one packet time later: green packet experiences HOL blocking</a:t>
              </a:r>
              <a:endParaRPr lang="en-US" altLang="en-US" i="1">
                <a:latin typeface="Gill Sans MT" panose="020B0502020104020203" pitchFamily="34" charset="77"/>
              </a:endParaRPr>
            </a:p>
          </p:txBody>
        </p:sp>
        <p:sp>
          <p:nvSpPr>
            <p:cNvPr id="60437" name="Text Box 65">
              <a:extLst>
                <a:ext uri="{FF2B5EF4-FFF2-40B4-BE49-F238E27FC236}">
                  <a16:creationId xmlns:a16="http://schemas.microsoft.com/office/drawing/2014/main" id="{379390F8-766D-564B-A367-1705596B4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" y="2507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60438" name="Rectangle 66">
              <a:extLst>
                <a:ext uri="{FF2B5EF4-FFF2-40B4-BE49-F238E27FC236}">
                  <a16:creationId xmlns:a16="http://schemas.microsoft.com/office/drawing/2014/main" id="{73CF7506-0ABD-1743-9AD4-8A8E2FCBF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2025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9" name="Rectangle 69">
              <a:extLst>
                <a:ext uri="{FF2B5EF4-FFF2-40B4-BE49-F238E27FC236}">
                  <a16:creationId xmlns:a16="http://schemas.microsoft.com/office/drawing/2014/main" id="{51A3ABCD-6A2A-7542-B8F9-424566574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2050"/>
              <a:ext cx="159" cy="8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40" name="Rectangle 70">
              <a:extLst>
                <a:ext uri="{FF2B5EF4-FFF2-40B4-BE49-F238E27FC236}">
                  <a16:creationId xmlns:a16="http://schemas.microsoft.com/office/drawing/2014/main" id="{4ECE25DF-6AD8-994D-AD0D-5978B3E7D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16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41" name="Freeform 71">
              <a:extLst>
                <a:ext uri="{FF2B5EF4-FFF2-40B4-BE49-F238E27FC236}">
                  <a16:creationId xmlns:a16="http://schemas.microsoft.com/office/drawing/2014/main" id="{86679C7B-C85A-7C47-9B63-AB1EADFAB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2324"/>
              <a:ext cx="878" cy="618"/>
            </a:xfrm>
            <a:custGeom>
              <a:avLst/>
              <a:gdLst>
                <a:gd name="T0" fmla="*/ 0 w 967"/>
                <a:gd name="T1" fmla="*/ 39 h 735"/>
                <a:gd name="T2" fmla="*/ 101 w 967"/>
                <a:gd name="T3" fmla="*/ 39 h 735"/>
                <a:gd name="T4" fmla="*/ 188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2" name="Freeform 72">
              <a:extLst>
                <a:ext uri="{FF2B5EF4-FFF2-40B4-BE49-F238E27FC236}">
                  <a16:creationId xmlns:a16="http://schemas.microsoft.com/office/drawing/2014/main" id="{8F711398-2460-DC41-8FF2-B35B2DDF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134"/>
              <a:ext cx="860" cy="437"/>
            </a:xfrm>
            <a:custGeom>
              <a:avLst/>
              <a:gdLst>
                <a:gd name="T0" fmla="*/ 0 w 860"/>
                <a:gd name="T1" fmla="*/ 3 h 437"/>
                <a:gd name="T2" fmla="*/ 468 w 860"/>
                <a:gd name="T3" fmla="*/ 0 h 437"/>
                <a:gd name="T4" fmla="*/ 860 w 860"/>
                <a:gd name="T5" fmla="*/ 437 h 437"/>
                <a:gd name="T6" fmla="*/ 0 60000 65536"/>
                <a:gd name="T7" fmla="*/ 0 60000 65536"/>
                <a:gd name="T8" fmla="*/ 0 60000 65536"/>
                <a:gd name="T9" fmla="*/ 0 w 860"/>
                <a:gd name="T10" fmla="*/ 0 h 437"/>
                <a:gd name="T11" fmla="*/ 860 w 860"/>
                <a:gd name="T12" fmla="*/ 437 h 4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0" h="437">
                  <a:moveTo>
                    <a:pt x="0" y="3"/>
                  </a:moveTo>
                  <a:lnTo>
                    <a:pt x="468" y="0"/>
                  </a:lnTo>
                  <a:lnTo>
                    <a:pt x="860" y="437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3" name="Rectangle 76">
              <a:extLst>
                <a:ext uri="{FF2B5EF4-FFF2-40B4-BE49-F238E27FC236}">
                  <a16:creationId xmlns:a16="http://schemas.microsoft.com/office/drawing/2014/main" id="{6117E102-6037-F048-B81B-4B27B1708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2890"/>
              <a:ext cx="159" cy="8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44" name="Rectangle 77">
              <a:extLst>
                <a:ext uri="{FF2B5EF4-FFF2-40B4-BE49-F238E27FC236}">
                  <a16:creationId xmlns:a16="http://schemas.microsoft.com/office/drawing/2014/main" id="{60F8FD12-18AA-3A42-BC1A-487AEBBA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" y="2518"/>
              <a:ext cx="159" cy="8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0433" name="Slide Number Placeholder 5">
            <a:extLst>
              <a:ext uri="{FF2B5EF4-FFF2-40B4-BE49-F238E27FC236}">
                <a16:creationId xmlns:a16="http://schemas.microsoft.com/office/drawing/2014/main" id="{AA9F376D-D996-6647-8DB6-DF203875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60B7ED41-7133-9147-9C59-CFD2706DF2DF}" type="slidenum">
              <a:rPr lang="en-US" altLang="en-US">
                <a:latin typeface="Tahoma" panose="020B0604030504040204" pitchFamily="34" charset="0"/>
              </a:rPr>
              <a:pPr/>
              <a:t>37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0434" name="Footer Placeholder 2">
            <a:extLst>
              <a:ext uri="{FF2B5EF4-FFF2-40B4-BE49-F238E27FC236}">
                <a16:creationId xmlns:a16="http://schemas.microsoft.com/office/drawing/2014/main" id="{017F65B5-8B43-E142-B5AA-5689608A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9" descr="underline_base">
            <a:extLst>
              <a:ext uri="{FF2B5EF4-FFF2-40B4-BE49-F238E27FC236}">
                <a16:creationId xmlns:a16="http://schemas.microsoft.com/office/drawing/2014/main" id="{A770BC4B-96F9-AD43-858E-63F003D89E4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822325"/>
            <a:ext cx="2970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>
            <a:extLst>
              <a:ext uri="{FF2B5EF4-FFF2-40B4-BE49-F238E27FC236}">
                <a16:creationId xmlns:a16="http://schemas.microsoft.com/office/drawing/2014/main" id="{BBE80A71-F273-4B49-9FC9-034D5D077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55588"/>
            <a:ext cx="7772400" cy="6858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Output port queuing</a:t>
            </a: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B5FB3F92-BB29-6A43-8A4A-09A0148BC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3946525"/>
            <a:ext cx="7772400" cy="9144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buffering</a:t>
            </a:r>
            <a:r>
              <a:rPr lang="en-US" dirty="0">
                <a:cs typeface="+mn-cs"/>
              </a:rPr>
              <a:t> required when datagrams arrive from fabric faster than the transmission rate</a:t>
            </a:r>
          </a:p>
          <a:p>
            <a:pP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scheduling discipline</a:t>
            </a:r>
            <a:r>
              <a:rPr lang="en-US" dirty="0">
                <a:cs typeface="+mn-cs"/>
              </a:rPr>
              <a:t> chooses among queued datagrams for transmission</a:t>
            </a:r>
          </a:p>
        </p:txBody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7186D9D1-BCA4-E841-89EC-B6EF7D92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1473200"/>
            <a:ext cx="4568825" cy="1836738"/>
          </a:xfrm>
          <a:prstGeom prst="rect">
            <a:avLst/>
          </a:prstGeom>
          <a:solidFill>
            <a:schemeClr val="bg1"/>
          </a:solidFill>
          <a:ln w="19050">
            <a:solidFill>
              <a:srgbClr val="5F5F5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6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6ADB1282-C036-EC46-9F1E-216411C9B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1931988"/>
            <a:ext cx="1417637" cy="828675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line</a:t>
            </a:r>
          </a:p>
          <a:p>
            <a:pPr algn="ctr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termination</a:t>
            </a:r>
          </a:p>
        </p:txBody>
      </p:sp>
      <p:sp>
        <p:nvSpPr>
          <p:cNvPr id="61447" name="Rectangle 7">
            <a:extLst>
              <a:ext uri="{FF2B5EF4-FFF2-40B4-BE49-F238E27FC236}">
                <a16:creationId xmlns:a16="http://schemas.microsoft.com/office/drawing/2014/main" id="{7261A7E1-E934-1C43-8B97-A9C915555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1658938"/>
            <a:ext cx="1152525" cy="1409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6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1448" name="Line 10">
            <a:extLst>
              <a:ext uri="{FF2B5EF4-FFF2-40B4-BE49-F238E27FC236}">
                <a16:creationId xmlns:a16="http://schemas.microsoft.com/office/drawing/2014/main" id="{22156894-9412-1B41-945B-3F62980D8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0" y="2378075"/>
            <a:ext cx="1905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9" name="Line 11">
            <a:extLst>
              <a:ext uri="{FF2B5EF4-FFF2-40B4-BE49-F238E27FC236}">
                <a16:creationId xmlns:a16="http://schemas.microsoft.com/office/drawing/2014/main" id="{3AF912C5-3B6E-9345-9F88-E82133264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335213"/>
            <a:ext cx="1905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0" name="Line 12">
            <a:extLst>
              <a:ext uri="{FF2B5EF4-FFF2-40B4-BE49-F238E27FC236}">
                <a16:creationId xmlns:a16="http://schemas.microsoft.com/office/drawing/2014/main" id="{B79D37AC-5970-ED43-8B77-6B5C6DC98D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2588" y="2376488"/>
            <a:ext cx="736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1" name="Rectangle 13">
            <a:extLst>
              <a:ext uri="{FF2B5EF4-FFF2-40B4-BE49-F238E27FC236}">
                <a16:creationId xmlns:a16="http://schemas.microsoft.com/office/drawing/2014/main" id="{101874B0-3DE4-8F4D-949F-71A6547C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1968500"/>
            <a:ext cx="1055687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link 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layer 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protocol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(send)</a:t>
            </a:r>
          </a:p>
        </p:txBody>
      </p:sp>
      <p:sp>
        <p:nvSpPr>
          <p:cNvPr id="61452" name="Rectangle 16">
            <a:extLst>
              <a:ext uri="{FF2B5EF4-FFF2-40B4-BE49-F238E27FC236}">
                <a16:creationId xmlns:a16="http://schemas.microsoft.com/office/drawing/2014/main" id="{46C78991-5C45-044F-BBB8-88801217D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1762125"/>
            <a:ext cx="1055688" cy="828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switch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fabric</a:t>
            </a:r>
          </a:p>
        </p:txBody>
      </p:sp>
      <p:grpSp>
        <p:nvGrpSpPr>
          <p:cNvPr id="61453" name="Group 28">
            <a:extLst>
              <a:ext uri="{FF2B5EF4-FFF2-40B4-BE49-F238E27FC236}">
                <a16:creationId xmlns:a16="http://schemas.microsoft.com/office/drawing/2014/main" id="{39ADC92F-EBF4-EC42-B4D6-695F18FE7AE2}"/>
              </a:ext>
            </a:extLst>
          </p:cNvPr>
          <p:cNvGrpSpPr>
            <a:grpSpLocks/>
          </p:cNvGrpSpPr>
          <p:nvPr/>
        </p:nvGrpSpPr>
        <p:grpSpPr bwMode="auto">
          <a:xfrm>
            <a:off x="2559050" y="1609725"/>
            <a:ext cx="1247775" cy="1504950"/>
            <a:chOff x="3180" y="909"/>
            <a:chExt cx="786" cy="948"/>
          </a:xfrm>
        </p:grpSpPr>
        <p:sp>
          <p:nvSpPr>
            <p:cNvPr id="61461" name="Rectangle 8">
              <a:extLst>
                <a:ext uri="{FF2B5EF4-FFF2-40B4-BE49-F238E27FC236}">
                  <a16:creationId xmlns:a16="http://schemas.microsoft.com/office/drawing/2014/main" id="{E851D14B-3981-BF47-86EF-A0434E72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909"/>
              <a:ext cx="786" cy="9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462" name="Text Box 14">
              <a:extLst>
                <a:ext uri="{FF2B5EF4-FFF2-40B4-BE49-F238E27FC236}">
                  <a16:creationId xmlns:a16="http://schemas.microsoft.com/office/drawing/2014/main" id="{DB7F3401-BECC-BA43-B764-4075A8FE3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" y="917"/>
              <a:ext cx="724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datagram</a:t>
              </a: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buffer</a:t>
              </a:r>
            </a:p>
            <a:p>
              <a:pPr algn="ctr"/>
              <a:endParaRPr lang="en-US" altLang="en-US" sz="1600">
                <a:solidFill>
                  <a:srgbClr val="000000"/>
                </a:solidFill>
              </a:endParaRPr>
            </a:p>
            <a:p>
              <a:pPr algn="ctr"/>
              <a:endParaRPr lang="en-US" altLang="en-US" sz="1600">
                <a:solidFill>
                  <a:srgbClr val="000000"/>
                </a:solidFill>
              </a:endParaRP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queueing</a:t>
              </a:r>
            </a:p>
          </p:txBody>
        </p:sp>
        <p:grpSp>
          <p:nvGrpSpPr>
            <p:cNvPr id="61463" name="Group 17">
              <a:extLst>
                <a:ext uri="{FF2B5EF4-FFF2-40B4-BE49-F238E27FC236}">
                  <a16:creationId xmlns:a16="http://schemas.microsoft.com/office/drawing/2014/main" id="{EDC37DDE-0B78-154B-AF00-F40C12FA9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0" y="1299"/>
              <a:ext cx="626" cy="295"/>
              <a:chOff x="310" y="3526"/>
              <a:chExt cx="1040" cy="457"/>
            </a:xfrm>
          </p:grpSpPr>
          <p:sp>
            <p:nvSpPr>
              <p:cNvPr id="61464" name="Rectangle 18">
                <a:extLst>
                  <a:ext uri="{FF2B5EF4-FFF2-40B4-BE49-F238E27FC236}">
                    <a16:creationId xmlns:a16="http://schemas.microsoft.com/office/drawing/2014/main" id="{2515C52A-7945-F242-A041-A7B3AE04D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3526"/>
                <a:ext cx="1040" cy="457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6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1465" name="Line 19">
                <a:extLst>
                  <a:ext uri="{FF2B5EF4-FFF2-40B4-BE49-F238E27FC236}">
                    <a16:creationId xmlns:a16="http://schemas.microsoft.com/office/drawing/2014/main" id="{D59E37A7-40FE-8941-B4F8-F3130FF41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66" name="Line 20">
                <a:extLst>
                  <a:ext uri="{FF2B5EF4-FFF2-40B4-BE49-F238E27FC236}">
                    <a16:creationId xmlns:a16="http://schemas.microsoft.com/office/drawing/2014/main" id="{456496D4-FC50-C147-AB82-A7E884CC8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67" name="Line 21">
                <a:extLst>
                  <a:ext uri="{FF2B5EF4-FFF2-40B4-BE49-F238E27FC236}">
                    <a16:creationId xmlns:a16="http://schemas.microsoft.com/office/drawing/2014/main" id="{E069E06B-1646-C64E-84D1-6360E29E2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68" name="Line 22">
                <a:extLst>
                  <a:ext uri="{FF2B5EF4-FFF2-40B4-BE49-F238E27FC236}">
                    <a16:creationId xmlns:a16="http://schemas.microsoft.com/office/drawing/2014/main" id="{B70FFA59-EE48-6640-A40D-E213282EB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2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69" name="Line 23">
                <a:extLst>
                  <a:ext uri="{FF2B5EF4-FFF2-40B4-BE49-F238E27FC236}">
                    <a16:creationId xmlns:a16="http://schemas.microsoft.com/office/drawing/2014/main" id="{F83A63DF-7D95-C349-B515-A2F5A4B42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5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70" name="Line 24">
                <a:extLst>
                  <a:ext uri="{FF2B5EF4-FFF2-40B4-BE49-F238E27FC236}">
                    <a16:creationId xmlns:a16="http://schemas.microsoft.com/office/drawing/2014/main" id="{329F6EFA-5721-E24F-AE14-FABD35180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6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71" name="Line 25">
                <a:extLst>
                  <a:ext uri="{FF2B5EF4-FFF2-40B4-BE49-F238E27FC236}">
                    <a16:creationId xmlns:a16="http://schemas.microsoft.com/office/drawing/2014/main" id="{824DBB98-BC8C-A34B-96C1-051AF28AA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1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472" name="Line 26">
                <a:extLst>
                  <a:ext uri="{FF2B5EF4-FFF2-40B4-BE49-F238E27FC236}">
                    <a16:creationId xmlns:a16="http://schemas.microsoft.com/office/drawing/2014/main" id="{ED6C944D-B56B-9547-9719-ECB800A2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9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61454" name="Line 27">
            <a:extLst>
              <a:ext uri="{FF2B5EF4-FFF2-40B4-BE49-F238E27FC236}">
                <a16:creationId xmlns:a16="http://schemas.microsoft.com/office/drawing/2014/main" id="{BA3B5654-AC2B-9041-B958-4F5F51EE2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0063" y="1338263"/>
            <a:ext cx="11112" cy="2195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5" name="Line 9">
            <a:extLst>
              <a:ext uri="{FF2B5EF4-FFF2-40B4-BE49-F238E27FC236}">
                <a16:creationId xmlns:a16="http://schemas.microsoft.com/office/drawing/2014/main" id="{05F1534F-0BF5-3B4B-A99B-F4A7A9F486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2125" y="2420938"/>
            <a:ext cx="925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1A471-83C6-BD47-85B2-88F235B2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638" y="4049713"/>
            <a:ext cx="4822825" cy="830262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Datagram (packets) can be lost due to congestion, lack of buffers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A4F80E-DFBD-A043-BA8E-CE2411D6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341938"/>
            <a:ext cx="6124575" cy="831850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Priority scheduling – who gets best performance, network neutrality</a:t>
            </a:r>
          </a:p>
        </p:txBody>
      </p:sp>
      <p:sp>
        <p:nvSpPr>
          <p:cNvPr id="61459" name="Slide Number Placeholder 5">
            <a:extLst>
              <a:ext uri="{FF2B5EF4-FFF2-40B4-BE49-F238E27FC236}">
                <a16:creationId xmlns:a16="http://schemas.microsoft.com/office/drawing/2014/main" id="{D8DECEEB-1D63-D146-9272-0B12B678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56B71A92-73EA-094D-B61C-BDBCCF035B34}" type="slidenum">
              <a:rPr lang="en-US" altLang="en-US">
                <a:latin typeface="Tahoma" panose="020B0604030504040204" pitchFamily="34" charset="0"/>
              </a:rPr>
              <a:pPr/>
              <a:t>38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460" name="Footer Placeholder 2">
            <a:extLst>
              <a:ext uri="{FF2B5EF4-FFF2-40B4-BE49-F238E27FC236}">
                <a16:creationId xmlns:a16="http://schemas.microsoft.com/office/drawing/2014/main" id="{D8A0D16D-C2B3-A049-B75C-2BFD2E08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5400" y="6475413"/>
            <a:ext cx="2178050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80" descr="underline_base">
            <a:extLst>
              <a:ext uri="{FF2B5EF4-FFF2-40B4-BE49-F238E27FC236}">
                <a16:creationId xmlns:a16="http://schemas.microsoft.com/office/drawing/2014/main" id="{AB8F7134-DA3F-924E-931E-5029F46D126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784225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>
            <a:extLst>
              <a:ext uri="{FF2B5EF4-FFF2-40B4-BE49-F238E27FC236}">
                <a16:creationId xmlns:a16="http://schemas.microsoft.com/office/drawing/2014/main" id="{05C86F4B-52BF-F547-9515-9243ADAD2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96850"/>
            <a:ext cx="7772400" cy="73025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Output port queueing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F2EE97A-6CB6-DA42-9FBF-24A0F9AF2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125" y="4602163"/>
            <a:ext cx="7772400" cy="11906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buffering when arrival rate via switch exceeds output line speed</a:t>
            </a:r>
          </a:p>
          <a:p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queueing (delay) and loss due to output port buffer overflow!</a:t>
            </a:r>
            <a:endParaRPr lang="en-US" altLang="en-US">
              <a:solidFill>
                <a:srgbClr val="CC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62469" name="Group 78">
            <a:extLst>
              <a:ext uri="{FF2B5EF4-FFF2-40B4-BE49-F238E27FC236}">
                <a16:creationId xmlns:a16="http://schemas.microsoft.com/office/drawing/2014/main" id="{099BC74B-F9CF-2C41-A28E-D7989CA7E27B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477963"/>
            <a:ext cx="7412037" cy="2870200"/>
            <a:chOff x="550" y="931"/>
            <a:chExt cx="4669" cy="1808"/>
          </a:xfrm>
        </p:grpSpPr>
        <p:grpSp>
          <p:nvGrpSpPr>
            <p:cNvPr id="62472" name="Group 29">
              <a:extLst>
                <a:ext uri="{FF2B5EF4-FFF2-40B4-BE49-F238E27FC236}">
                  <a16:creationId xmlns:a16="http://schemas.microsoft.com/office/drawing/2014/main" id="{07DD1082-E795-9E40-98E4-F4E0AD284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" y="948"/>
              <a:ext cx="2099" cy="1356"/>
              <a:chOff x="523" y="976"/>
              <a:chExt cx="2099" cy="1356"/>
            </a:xfrm>
          </p:grpSpPr>
          <p:sp>
            <p:nvSpPr>
              <p:cNvPr id="62518" name="Rectangle 6">
                <a:extLst>
                  <a:ext uri="{FF2B5EF4-FFF2-40B4-BE49-F238E27FC236}">
                    <a16:creationId xmlns:a16="http://schemas.microsoft.com/office/drawing/2014/main" id="{6714B9FE-0353-2842-893F-D8408674E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19" name="Group 10">
                <a:extLst>
                  <a:ext uri="{FF2B5EF4-FFF2-40B4-BE49-F238E27FC236}">
                    <a16:creationId xmlns:a16="http://schemas.microsoft.com/office/drawing/2014/main" id="{0DBE1F9A-A0C1-F54E-991D-4F43587A44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2538" name="Rectangle 7">
                  <a:extLst>
                    <a:ext uri="{FF2B5EF4-FFF2-40B4-BE49-F238E27FC236}">
                      <a16:creationId xmlns:a16="http://schemas.microsoft.com/office/drawing/2014/main" id="{B0887F6E-4E60-934A-9F1D-E6BDAA0CB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39" name="Rectangle 8">
                  <a:extLst>
                    <a:ext uri="{FF2B5EF4-FFF2-40B4-BE49-F238E27FC236}">
                      <a16:creationId xmlns:a16="http://schemas.microsoft.com/office/drawing/2014/main" id="{49F0AE81-904C-064A-902E-23C38F7FF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40" name="Rectangle 9">
                  <a:extLst>
                    <a:ext uri="{FF2B5EF4-FFF2-40B4-BE49-F238E27FC236}">
                      <a16:creationId xmlns:a16="http://schemas.microsoft.com/office/drawing/2014/main" id="{2DB1396A-9464-A64C-A6A1-6EA1D3437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62520" name="Group 11">
                <a:extLst>
                  <a:ext uri="{FF2B5EF4-FFF2-40B4-BE49-F238E27FC236}">
                    <a16:creationId xmlns:a16="http://schemas.microsoft.com/office/drawing/2014/main" id="{742093AC-FF0B-DD4D-8540-DD4C0EF52D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2535" name="Rectangle 12">
                  <a:extLst>
                    <a:ext uri="{FF2B5EF4-FFF2-40B4-BE49-F238E27FC236}">
                      <a16:creationId xmlns:a16="http://schemas.microsoft.com/office/drawing/2014/main" id="{2E3A5AE7-1536-6940-A4B4-E7DBA6785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36" name="Rectangle 13">
                  <a:extLst>
                    <a:ext uri="{FF2B5EF4-FFF2-40B4-BE49-F238E27FC236}">
                      <a16:creationId xmlns:a16="http://schemas.microsoft.com/office/drawing/2014/main" id="{8281A694-0A1B-1945-AADF-BB75F94BA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37" name="Rectangle 14">
                  <a:extLst>
                    <a:ext uri="{FF2B5EF4-FFF2-40B4-BE49-F238E27FC236}">
                      <a16:creationId xmlns:a16="http://schemas.microsoft.com/office/drawing/2014/main" id="{190E68E6-793E-604B-BD1D-83FA8B52D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62521" name="Line 15">
                <a:extLst>
                  <a:ext uri="{FF2B5EF4-FFF2-40B4-BE49-F238E27FC236}">
                    <a16:creationId xmlns:a16="http://schemas.microsoft.com/office/drawing/2014/main" id="{9E7B086C-BFA6-FA43-A259-9D4F233C5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2" name="Line 16">
                <a:extLst>
                  <a:ext uri="{FF2B5EF4-FFF2-40B4-BE49-F238E27FC236}">
                    <a16:creationId xmlns:a16="http://schemas.microsoft.com/office/drawing/2014/main" id="{F826608E-9E5E-C74D-A60B-DA1110903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3" name="Line 17">
                <a:extLst>
                  <a:ext uri="{FF2B5EF4-FFF2-40B4-BE49-F238E27FC236}">
                    <a16:creationId xmlns:a16="http://schemas.microsoft.com/office/drawing/2014/main" id="{6A336253-44BC-E940-950C-3C24FE5B9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4" name="Line 18">
                <a:extLst>
                  <a:ext uri="{FF2B5EF4-FFF2-40B4-BE49-F238E27FC236}">
                    <a16:creationId xmlns:a16="http://schemas.microsoft.com/office/drawing/2014/main" id="{6B9AADFB-F0F2-0748-82A7-48C1CD603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5" name="Line 19">
                <a:extLst>
                  <a:ext uri="{FF2B5EF4-FFF2-40B4-BE49-F238E27FC236}">
                    <a16:creationId xmlns:a16="http://schemas.microsoft.com/office/drawing/2014/main" id="{3136E80F-EAE8-5F4F-A4D0-052CC4831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26" name="Line 20">
                <a:extLst>
                  <a:ext uri="{FF2B5EF4-FFF2-40B4-BE49-F238E27FC236}">
                    <a16:creationId xmlns:a16="http://schemas.microsoft.com/office/drawing/2014/main" id="{FD5EEBDA-EDA2-6548-BB6E-35DE8E4D1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2527" name="Group 24">
                <a:extLst>
                  <a:ext uri="{FF2B5EF4-FFF2-40B4-BE49-F238E27FC236}">
                    <a16:creationId xmlns:a16="http://schemas.microsoft.com/office/drawing/2014/main" id="{ACEB22BB-A256-CA4A-B580-0CFA83034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2532" name="Line 21">
                  <a:extLst>
                    <a:ext uri="{FF2B5EF4-FFF2-40B4-BE49-F238E27FC236}">
                      <a16:creationId xmlns:a16="http://schemas.microsoft.com/office/drawing/2014/main" id="{A4030424-93D8-7047-BFD9-C0DAE4A85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33" name="Line 22">
                  <a:extLst>
                    <a:ext uri="{FF2B5EF4-FFF2-40B4-BE49-F238E27FC236}">
                      <a16:creationId xmlns:a16="http://schemas.microsoft.com/office/drawing/2014/main" id="{737A1FBE-C9BD-8147-B5C6-74C5DDF736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34" name="Line 23">
                  <a:extLst>
                    <a:ext uri="{FF2B5EF4-FFF2-40B4-BE49-F238E27FC236}">
                      <a16:creationId xmlns:a16="http://schemas.microsoft.com/office/drawing/2014/main" id="{6E95284A-0A0E-4F46-BC9B-68F76AA52B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2528" name="Group 25">
                <a:extLst>
                  <a:ext uri="{FF2B5EF4-FFF2-40B4-BE49-F238E27FC236}">
                    <a16:creationId xmlns:a16="http://schemas.microsoft.com/office/drawing/2014/main" id="{1A1A157C-098D-8C42-9A1E-94BE590658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2529" name="Line 26">
                  <a:extLst>
                    <a:ext uri="{FF2B5EF4-FFF2-40B4-BE49-F238E27FC236}">
                      <a16:creationId xmlns:a16="http://schemas.microsoft.com/office/drawing/2014/main" id="{5F25D4E1-3DB8-8540-9358-49EBD62F94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30" name="Line 27">
                  <a:extLst>
                    <a:ext uri="{FF2B5EF4-FFF2-40B4-BE49-F238E27FC236}">
                      <a16:creationId xmlns:a16="http://schemas.microsoft.com/office/drawing/2014/main" id="{3F356228-8F62-1049-9549-5BAFBB4F4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31" name="Line 28">
                  <a:extLst>
                    <a:ext uri="{FF2B5EF4-FFF2-40B4-BE49-F238E27FC236}">
                      <a16:creationId xmlns:a16="http://schemas.microsoft.com/office/drawing/2014/main" id="{53A831F9-63DA-824A-A14B-6C369C0AE4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2473" name="Group 30">
              <a:extLst>
                <a:ext uri="{FF2B5EF4-FFF2-40B4-BE49-F238E27FC236}">
                  <a16:creationId xmlns:a16="http://schemas.microsoft.com/office/drawing/2014/main" id="{37C3AC93-08DB-434F-A336-DA4DE7DF0D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931"/>
              <a:ext cx="2099" cy="1356"/>
              <a:chOff x="523" y="976"/>
              <a:chExt cx="2099" cy="1356"/>
            </a:xfrm>
          </p:grpSpPr>
          <p:sp>
            <p:nvSpPr>
              <p:cNvPr id="62495" name="Rectangle 31">
                <a:extLst>
                  <a:ext uri="{FF2B5EF4-FFF2-40B4-BE49-F238E27FC236}">
                    <a16:creationId xmlns:a16="http://schemas.microsoft.com/office/drawing/2014/main" id="{B8A27061-CF44-6347-8DBE-DE4F54EFD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496" name="Group 32">
                <a:extLst>
                  <a:ext uri="{FF2B5EF4-FFF2-40B4-BE49-F238E27FC236}">
                    <a16:creationId xmlns:a16="http://schemas.microsoft.com/office/drawing/2014/main" id="{BDC1D254-576C-FF44-BFF9-5CCD42EF5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62515" name="Rectangle 33">
                  <a:extLst>
                    <a:ext uri="{FF2B5EF4-FFF2-40B4-BE49-F238E27FC236}">
                      <a16:creationId xmlns:a16="http://schemas.microsoft.com/office/drawing/2014/main" id="{1E4421C6-5A8C-8044-A196-277FE2D24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16" name="Rectangle 34">
                  <a:extLst>
                    <a:ext uri="{FF2B5EF4-FFF2-40B4-BE49-F238E27FC236}">
                      <a16:creationId xmlns:a16="http://schemas.microsoft.com/office/drawing/2014/main" id="{93FF2EFE-B938-434E-927D-5D049E572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17" name="Rectangle 35">
                  <a:extLst>
                    <a:ext uri="{FF2B5EF4-FFF2-40B4-BE49-F238E27FC236}">
                      <a16:creationId xmlns:a16="http://schemas.microsoft.com/office/drawing/2014/main" id="{3723A2CD-D562-A745-9C2D-001804B58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62497" name="Group 36">
                <a:extLst>
                  <a:ext uri="{FF2B5EF4-FFF2-40B4-BE49-F238E27FC236}">
                    <a16:creationId xmlns:a16="http://schemas.microsoft.com/office/drawing/2014/main" id="{6991C6C9-3DFE-2641-AD60-9C322AB3B0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62512" name="Rectangle 37">
                  <a:extLst>
                    <a:ext uri="{FF2B5EF4-FFF2-40B4-BE49-F238E27FC236}">
                      <a16:creationId xmlns:a16="http://schemas.microsoft.com/office/drawing/2014/main" id="{323A16C1-BEB4-A441-AC86-BBD0D488A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13" name="Rectangle 38">
                  <a:extLst>
                    <a:ext uri="{FF2B5EF4-FFF2-40B4-BE49-F238E27FC236}">
                      <a16:creationId xmlns:a16="http://schemas.microsoft.com/office/drawing/2014/main" id="{10578769-CEF5-FA4F-A8D0-E0D33CB3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/>
                </a:p>
              </p:txBody>
            </p:sp>
            <p:sp>
              <p:nvSpPr>
                <p:cNvPr id="62514" name="Rectangle 39">
                  <a:extLst>
                    <a:ext uri="{FF2B5EF4-FFF2-40B4-BE49-F238E27FC236}">
                      <a16:creationId xmlns:a16="http://schemas.microsoft.com/office/drawing/2014/main" id="{1A2BFD7F-D062-AE40-9999-78F1683C5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62498" name="Line 40">
                <a:extLst>
                  <a:ext uri="{FF2B5EF4-FFF2-40B4-BE49-F238E27FC236}">
                    <a16:creationId xmlns:a16="http://schemas.microsoft.com/office/drawing/2014/main" id="{0FC2E427-A762-FF47-A4AD-79B8E01B0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99" name="Line 41">
                <a:extLst>
                  <a:ext uri="{FF2B5EF4-FFF2-40B4-BE49-F238E27FC236}">
                    <a16:creationId xmlns:a16="http://schemas.microsoft.com/office/drawing/2014/main" id="{FB0CFE74-D1A4-5A42-9680-EF9A219497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00" name="Line 42">
                <a:extLst>
                  <a:ext uri="{FF2B5EF4-FFF2-40B4-BE49-F238E27FC236}">
                    <a16:creationId xmlns:a16="http://schemas.microsoft.com/office/drawing/2014/main" id="{C16B9D91-7A3E-BE43-AAF2-FD019EF83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01" name="Line 43">
                <a:extLst>
                  <a:ext uri="{FF2B5EF4-FFF2-40B4-BE49-F238E27FC236}">
                    <a16:creationId xmlns:a16="http://schemas.microsoft.com/office/drawing/2014/main" id="{26CDF095-99EF-DC48-A1B2-DB4DFCA6E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02" name="Line 44">
                <a:extLst>
                  <a:ext uri="{FF2B5EF4-FFF2-40B4-BE49-F238E27FC236}">
                    <a16:creationId xmlns:a16="http://schemas.microsoft.com/office/drawing/2014/main" id="{5167269B-35A5-024A-9DFD-E55C710E1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03" name="Line 45">
                <a:extLst>
                  <a:ext uri="{FF2B5EF4-FFF2-40B4-BE49-F238E27FC236}">
                    <a16:creationId xmlns:a16="http://schemas.microsoft.com/office/drawing/2014/main" id="{FCE737DB-ADBF-2040-9FCA-A76D42DCF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62504" name="Group 46">
                <a:extLst>
                  <a:ext uri="{FF2B5EF4-FFF2-40B4-BE49-F238E27FC236}">
                    <a16:creationId xmlns:a16="http://schemas.microsoft.com/office/drawing/2014/main" id="{A03EF551-10D3-7143-BDA6-0124EA727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62509" name="Line 47">
                  <a:extLst>
                    <a:ext uri="{FF2B5EF4-FFF2-40B4-BE49-F238E27FC236}">
                      <a16:creationId xmlns:a16="http://schemas.microsoft.com/office/drawing/2014/main" id="{20638131-EE30-8D47-873D-CED4F0FDC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10" name="Line 48">
                  <a:extLst>
                    <a:ext uri="{FF2B5EF4-FFF2-40B4-BE49-F238E27FC236}">
                      <a16:creationId xmlns:a16="http://schemas.microsoft.com/office/drawing/2014/main" id="{B713DD69-CE0F-2D4C-AB43-1CF2C77333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11" name="Line 49">
                  <a:extLst>
                    <a:ext uri="{FF2B5EF4-FFF2-40B4-BE49-F238E27FC236}">
                      <a16:creationId xmlns:a16="http://schemas.microsoft.com/office/drawing/2014/main" id="{736E3114-D5F9-3347-B403-CDCB3DAE99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2505" name="Group 50">
                <a:extLst>
                  <a:ext uri="{FF2B5EF4-FFF2-40B4-BE49-F238E27FC236}">
                    <a16:creationId xmlns:a16="http://schemas.microsoft.com/office/drawing/2014/main" id="{371A6894-2234-264A-8783-0C33CAE01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62506" name="Line 51">
                  <a:extLst>
                    <a:ext uri="{FF2B5EF4-FFF2-40B4-BE49-F238E27FC236}">
                      <a16:creationId xmlns:a16="http://schemas.microsoft.com/office/drawing/2014/main" id="{52E4DF15-240C-CD42-BF80-D27F385E41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7" name="Line 52">
                  <a:extLst>
                    <a:ext uri="{FF2B5EF4-FFF2-40B4-BE49-F238E27FC236}">
                      <a16:creationId xmlns:a16="http://schemas.microsoft.com/office/drawing/2014/main" id="{022FEE0A-818B-8B4F-B3E4-3FC91B68F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2508" name="Line 53">
                  <a:extLst>
                    <a:ext uri="{FF2B5EF4-FFF2-40B4-BE49-F238E27FC236}">
                      <a16:creationId xmlns:a16="http://schemas.microsoft.com/office/drawing/2014/main" id="{781B4954-AA35-7546-9717-573924AAF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62474" name="Rectangle 54">
              <a:extLst>
                <a:ext uri="{FF2B5EF4-FFF2-40B4-BE49-F238E27FC236}">
                  <a16:creationId xmlns:a16="http://schemas.microsoft.com/office/drawing/2014/main" id="{9E836171-402F-6540-870E-C3CBA81D3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1012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75" name="Rectangle 55">
              <a:extLst>
                <a:ext uri="{FF2B5EF4-FFF2-40B4-BE49-F238E27FC236}">
                  <a16:creationId xmlns:a16="http://schemas.microsoft.com/office/drawing/2014/main" id="{47D5FC9A-B535-8A45-A142-7F48625A2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1494"/>
              <a:ext cx="175" cy="9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76" name="Rectangle 56">
              <a:extLst>
                <a:ext uri="{FF2B5EF4-FFF2-40B4-BE49-F238E27FC236}">
                  <a16:creationId xmlns:a16="http://schemas.microsoft.com/office/drawing/2014/main" id="{100DF484-1ADB-6C43-B6DC-46A96A2D1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" y="1969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77" name="Rectangle 57">
              <a:extLst>
                <a:ext uri="{FF2B5EF4-FFF2-40B4-BE49-F238E27FC236}">
                  <a16:creationId xmlns:a16="http://schemas.microsoft.com/office/drawing/2014/main" id="{EC6E19F7-2BB8-774E-A0AF-BA153D228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1017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78" name="Rectangle 58">
              <a:extLst>
                <a:ext uri="{FF2B5EF4-FFF2-40B4-BE49-F238E27FC236}">
                  <a16:creationId xmlns:a16="http://schemas.microsoft.com/office/drawing/2014/main" id="{06F98520-25D2-B244-B0B5-A7BC53EE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1953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79" name="Line 60">
              <a:extLst>
                <a:ext uri="{FF2B5EF4-FFF2-40B4-BE49-F238E27FC236}">
                  <a16:creationId xmlns:a16="http://schemas.microsoft.com/office/drawing/2014/main" id="{5B677E09-F528-B049-8400-2E66A803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1054"/>
              <a:ext cx="102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80" name="Freeform 62">
              <a:extLst>
                <a:ext uri="{FF2B5EF4-FFF2-40B4-BE49-F238E27FC236}">
                  <a16:creationId xmlns:a16="http://schemas.microsoft.com/office/drawing/2014/main" id="{36667A25-9E96-FA46-8691-09A64C1EB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1285"/>
              <a:ext cx="967" cy="735"/>
            </a:xfrm>
            <a:custGeom>
              <a:avLst/>
              <a:gdLst>
                <a:gd name="T0" fmla="*/ 0 w 967"/>
                <a:gd name="T1" fmla="*/ 733 h 735"/>
                <a:gd name="T2" fmla="*/ 522 w 967"/>
                <a:gd name="T3" fmla="*/ 735 h 735"/>
                <a:gd name="T4" fmla="*/ 96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81" name="Text Box 63">
              <a:extLst>
                <a:ext uri="{FF2B5EF4-FFF2-40B4-BE49-F238E27FC236}">
                  <a16:creationId xmlns:a16="http://schemas.microsoft.com/office/drawing/2014/main" id="{6A7C2FCA-1174-984B-A351-658D548DC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" y="2335"/>
              <a:ext cx="154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at </a:t>
              </a:r>
              <a:r>
                <a:rPr lang="en-US" altLang="en-US" i="1"/>
                <a:t>t,</a:t>
              </a:r>
              <a:r>
                <a:rPr lang="en-US" altLang="en-US"/>
                <a:t> packets more</a:t>
              </a:r>
            </a:p>
            <a:p>
              <a:pPr algn="ctr"/>
              <a:r>
                <a:rPr lang="en-US" altLang="en-US"/>
                <a:t>from input to output</a:t>
              </a:r>
              <a:endParaRPr lang="en-US" altLang="en-US" i="1"/>
            </a:p>
          </p:txBody>
        </p:sp>
        <p:sp>
          <p:nvSpPr>
            <p:cNvPr id="62482" name="Text Box 64">
              <a:extLst>
                <a:ext uri="{FF2B5EF4-FFF2-40B4-BE49-F238E27FC236}">
                  <a16:creationId xmlns:a16="http://schemas.microsoft.com/office/drawing/2014/main" id="{5F2A6394-CE63-8144-AC5D-AA692CE0E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4" y="2325"/>
              <a:ext cx="15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one packet time later</a:t>
              </a:r>
              <a:endParaRPr lang="en-US" altLang="en-US" i="1"/>
            </a:p>
          </p:txBody>
        </p:sp>
        <p:sp>
          <p:nvSpPr>
            <p:cNvPr id="62483" name="Text Box 66">
              <a:extLst>
                <a:ext uri="{FF2B5EF4-FFF2-40B4-BE49-F238E27FC236}">
                  <a16:creationId xmlns:a16="http://schemas.microsoft.com/office/drawing/2014/main" id="{354F8274-4237-F840-9B97-8E569ACBD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545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62484" name="Text Box 67">
              <a:extLst>
                <a:ext uri="{FF2B5EF4-FFF2-40B4-BE49-F238E27FC236}">
                  <a16:creationId xmlns:a16="http://schemas.microsoft.com/office/drawing/2014/main" id="{2E6B2243-F5C6-9343-AE97-A93871E3B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1479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62485" name="Rectangle 68">
              <a:extLst>
                <a:ext uri="{FF2B5EF4-FFF2-40B4-BE49-F238E27FC236}">
                  <a16:creationId xmlns:a16="http://schemas.microsoft.com/office/drawing/2014/main" id="{9EEB4D2E-4249-264D-8D8C-07B3063A0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972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6" name="Rectangle 69">
              <a:extLst>
                <a:ext uri="{FF2B5EF4-FFF2-40B4-BE49-F238E27FC236}">
                  <a16:creationId xmlns:a16="http://schemas.microsoft.com/office/drawing/2014/main" id="{2E03138E-D6A2-8F41-A799-6567BB863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1497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7" name="Rectangle 70">
              <a:extLst>
                <a:ext uri="{FF2B5EF4-FFF2-40B4-BE49-F238E27FC236}">
                  <a16:creationId xmlns:a16="http://schemas.microsoft.com/office/drawing/2014/main" id="{1148552F-A3B6-0943-8234-9CC7C6278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099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8" name="Rectangle 71">
              <a:extLst>
                <a:ext uri="{FF2B5EF4-FFF2-40B4-BE49-F238E27FC236}">
                  <a16:creationId xmlns:a16="http://schemas.microsoft.com/office/drawing/2014/main" id="{ECE24400-A501-AA4A-9512-58D9FFBE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001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9" name="Rectangle 72">
              <a:extLst>
                <a:ext uri="{FF2B5EF4-FFF2-40B4-BE49-F238E27FC236}">
                  <a16:creationId xmlns:a16="http://schemas.microsoft.com/office/drawing/2014/main" id="{BA9B2364-7D3D-5A40-AAAF-1E303DE54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" y="1965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90" name="Freeform 73">
              <a:extLst>
                <a:ext uri="{FF2B5EF4-FFF2-40B4-BE49-F238E27FC236}">
                  <a16:creationId xmlns:a16="http://schemas.microsoft.com/office/drawing/2014/main" id="{7D1317C4-632D-0B43-AB22-87BE1D2F5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2" y="1261"/>
              <a:ext cx="967" cy="735"/>
            </a:xfrm>
            <a:custGeom>
              <a:avLst/>
              <a:gdLst>
                <a:gd name="T0" fmla="*/ 0 w 967"/>
                <a:gd name="T1" fmla="*/ 733 h 735"/>
                <a:gd name="T2" fmla="*/ 522 w 967"/>
                <a:gd name="T3" fmla="*/ 735 h 735"/>
                <a:gd name="T4" fmla="*/ 96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91" name="Freeform 74">
              <a:extLst>
                <a:ext uri="{FF2B5EF4-FFF2-40B4-BE49-F238E27FC236}">
                  <a16:creationId xmlns:a16="http://schemas.microsoft.com/office/drawing/2014/main" id="{3E659993-2293-7C4C-9E21-DBE2C6463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051"/>
              <a:ext cx="988" cy="951"/>
            </a:xfrm>
            <a:custGeom>
              <a:avLst/>
              <a:gdLst>
                <a:gd name="T0" fmla="*/ 0 w 1002"/>
                <a:gd name="T1" fmla="*/ 231034 h 480"/>
                <a:gd name="T2" fmla="*/ 411 w 1002"/>
                <a:gd name="T3" fmla="*/ 0 h 480"/>
                <a:gd name="T4" fmla="*/ 789 w 1002"/>
                <a:gd name="T5" fmla="*/ 53604132 h 480"/>
                <a:gd name="T6" fmla="*/ 0 60000 65536"/>
                <a:gd name="T7" fmla="*/ 0 60000 65536"/>
                <a:gd name="T8" fmla="*/ 0 60000 65536"/>
                <a:gd name="T9" fmla="*/ 0 w 1002"/>
                <a:gd name="T10" fmla="*/ 0 h 480"/>
                <a:gd name="T11" fmla="*/ 1002 w 100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2" h="480">
                  <a:moveTo>
                    <a:pt x="0" y="2"/>
                  </a:moveTo>
                  <a:lnTo>
                    <a:pt x="522" y="0"/>
                  </a:lnTo>
                  <a:lnTo>
                    <a:pt x="1002" y="480"/>
                  </a:ln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92" name="Line 75">
              <a:extLst>
                <a:ext uri="{FF2B5EF4-FFF2-40B4-BE49-F238E27FC236}">
                  <a16:creationId xmlns:a16="http://schemas.microsoft.com/office/drawing/2014/main" id="{07657E5F-C250-E647-84A4-F58B6AE1F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545"/>
              <a:ext cx="1012" cy="1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493" name="Rectangle 76">
              <a:extLst>
                <a:ext uri="{FF2B5EF4-FFF2-40B4-BE49-F238E27FC236}">
                  <a16:creationId xmlns:a16="http://schemas.microsoft.com/office/drawing/2014/main" id="{D3059148-E1D7-0544-8D42-695D982C6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" y="1010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94" name="Rectangle 77">
              <a:extLst>
                <a:ext uri="{FF2B5EF4-FFF2-40B4-BE49-F238E27FC236}">
                  <a16:creationId xmlns:a16="http://schemas.microsoft.com/office/drawing/2014/main" id="{F026C81E-0C79-6345-AD73-2A2C4420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" y="997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2470" name="Slide Number Placeholder 5">
            <a:extLst>
              <a:ext uri="{FF2B5EF4-FFF2-40B4-BE49-F238E27FC236}">
                <a16:creationId xmlns:a16="http://schemas.microsoft.com/office/drawing/2014/main" id="{4C26163E-D286-6648-A4E9-9FF22D08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2A1B4505-337D-2B4B-8130-3B9305FFE74D}" type="slidenum">
              <a:rPr lang="en-US" altLang="en-US">
                <a:latin typeface="Tahoma" panose="020B0604030504040204" pitchFamily="34" charset="0"/>
              </a:rPr>
              <a:pPr/>
              <a:t>39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2471" name="Footer Placeholder 2">
            <a:extLst>
              <a:ext uri="{FF2B5EF4-FFF2-40B4-BE49-F238E27FC236}">
                <a16:creationId xmlns:a16="http://schemas.microsoft.com/office/drawing/2014/main" id="{15E1F5C1-38CC-BF4E-8C61-3BA2B560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underline_base">
            <a:extLst>
              <a:ext uri="{FF2B5EF4-FFF2-40B4-BE49-F238E27FC236}">
                <a16:creationId xmlns:a16="http://schemas.microsoft.com/office/drawing/2014/main" id="{BADA0B16-5E0A-7144-97F7-01D1301AD7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>
            <a:extLst>
              <a:ext uri="{FF2B5EF4-FFF2-40B4-BE49-F238E27FC236}">
                <a16:creationId xmlns:a16="http://schemas.microsoft.com/office/drawing/2014/main" id="{1779FA95-9D16-A645-8601-2E0303D68E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5521411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	input ports, switching, output ports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datagram format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IPv4 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network address translation (NAT)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IPv6</a:t>
            </a:r>
          </a:p>
          <a:p>
            <a:pPr marL="0" indent="0">
              <a:buNone/>
            </a:pPr>
            <a:r>
              <a:rPr lang="en-MY" sz="2400" dirty="0"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08881E11-B8D9-D44A-803D-BCF6137D1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39942" name="Slide Number Placeholder 5">
            <a:extLst>
              <a:ext uri="{FF2B5EF4-FFF2-40B4-BE49-F238E27FC236}">
                <a16:creationId xmlns:a16="http://schemas.microsoft.com/office/drawing/2014/main" id="{1A9C0547-39B7-5D40-B32F-D4FF56F5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53B65328-94AA-1E41-84D2-8D9D051F1725}" type="slidenum">
              <a:rPr lang="en-US" altLang="en-US">
                <a:latin typeface="Tahoma" panose="020B0604030504040204" pitchFamily="34" charset="0"/>
              </a:rPr>
              <a:pPr/>
              <a:t>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9943" name="Footer Placeholder 2">
            <a:extLst>
              <a:ext uri="{FF2B5EF4-FFF2-40B4-BE49-F238E27FC236}">
                <a16:creationId xmlns:a16="http://schemas.microsoft.com/office/drawing/2014/main" id="{8F94DA71-88AB-8345-BA4D-6A4C4F72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20F729A1-AE3D-794B-943A-AF280560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1" descr="underline_base">
            <a:extLst>
              <a:ext uri="{FF2B5EF4-FFF2-40B4-BE49-F238E27FC236}">
                <a16:creationId xmlns:a16="http://schemas.microsoft.com/office/drawing/2014/main" id="{DE8937E8-9BDD-C243-BEC7-D4F33DBD63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039813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2">
            <a:extLst>
              <a:ext uri="{FF2B5EF4-FFF2-40B4-BE49-F238E27FC236}">
                <a16:creationId xmlns:a16="http://schemas.microsoft.com/office/drawing/2014/main" id="{AD4047A3-C623-994C-977C-E6B6808CB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How much buffering?</a:t>
            </a:r>
          </a:p>
        </p:txBody>
      </p:sp>
      <p:sp>
        <p:nvSpPr>
          <p:cNvPr id="63494" name="Slide Number Placeholder 5">
            <a:extLst>
              <a:ext uri="{FF2B5EF4-FFF2-40B4-BE49-F238E27FC236}">
                <a16:creationId xmlns:a16="http://schemas.microsoft.com/office/drawing/2014/main" id="{CEB9BA01-6139-E640-8D3F-50D5925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F19F5014-777E-4341-A991-5CAC975415B3}" type="slidenum">
              <a:rPr lang="en-US" altLang="en-US">
                <a:latin typeface="Tahoma" panose="020B0604030504040204" pitchFamily="34" charset="0"/>
              </a:rPr>
              <a:pPr/>
              <a:t>40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3495" name="Footer Placeholder 2">
            <a:extLst>
              <a:ext uri="{FF2B5EF4-FFF2-40B4-BE49-F238E27FC236}">
                <a16:creationId xmlns:a16="http://schemas.microsoft.com/office/drawing/2014/main" id="{8847DC21-5961-A444-BAAE-8EDCD280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altLang="en-US" kern="0" dirty="0">
                <a:ea typeface="ＭＳ Ｐゴシック" pitchFamily="34" charset="-128"/>
              </a:rPr>
              <a:t>RFC 3439 rule of thumb: </a:t>
            </a:r>
          </a:p>
          <a:p>
            <a:pPr lvl="1"/>
            <a:r>
              <a:rPr lang="en-US" altLang="en-US" kern="0" dirty="0">
                <a:ea typeface="ＭＳ Ｐゴシック" pitchFamily="34" charset="-128"/>
              </a:rPr>
              <a:t>average buffering size = </a:t>
            </a:r>
            <a:r>
              <a:rPr lang="en-US" altLang="ja-JP" kern="0" dirty="0">
                <a:ea typeface="ＭＳ Ｐゴシック" pitchFamily="34" charset="-128"/>
              </a:rPr>
              <a:t>RTT * link capacity C</a:t>
            </a:r>
          </a:p>
          <a:p>
            <a:pPr lvl="1"/>
            <a:r>
              <a:rPr lang="en-US" altLang="en-US" kern="0" dirty="0">
                <a:ea typeface="ＭＳ Ｐゴシック" pitchFamily="34" charset="-128"/>
              </a:rPr>
              <a:t>e.g., </a:t>
            </a:r>
            <a:r>
              <a:rPr lang="en-US" altLang="ja-JP" kern="0" dirty="0">
                <a:ea typeface="ＭＳ Ｐゴシック" pitchFamily="34" charset="-128"/>
              </a:rPr>
              <a:t>RTT=250 </a:t>
            </a:r>
            <a:r>
              <a:rPr lang="en-US" altLang="ja-JP" kern="0" dirty="0" err="1">
                <a:ea typeface="ＭＳ Ｐゴシック" pitchFamily="34" charset="-128"/>
              </a:rPr>
              <a:t>msec</a:t>
            </a:r>
            <a:r>
              <a:rPr lang="en-US" altLang="ja-JP" kern="0" dirty="0">
                <a:ea typeface="ＭＳ Ｐゴシック" pitchFamily="34" charset="-128"/>
              </a:rPr>
              <a:t> (</a:t>
            </a:r>
            <a:r>
              <a:rPr lang="ja-JP" altLang="en-US" kern="0" dirty="0">
                <a:ea typeface="ＭＳ Ｐゴシック" pitchFamily="34" charset="-128"/>
              </a:rPr>
              <a:t>“</a:t>
            </a:r>
            <a:r>
              <a:rPr lang="en-US" altLang="ja-JP" kern="0" dirty="0">
                <a:ea typeface="ＭＳ Ｐゴシック" pitchFamily="34" charset="-128"/>
              </a:rPr>
              <a:t>typical</a:t>
            </a:r>
            <a:r>
              <a:rPr lang="ja-JP" altLang="en-US" kern="0" dirty="0">
                <a:ea typeface="ＭＳ Ｐゴシック" pitchFamily="34" charset="-128"/>
              </a:rPr>
              <a:t>”</a:t>
            </a:r>
            <a:r>
              <a:rPr lang="en-US" altLang="ja-JP" kern="0" dirty="0">
                <a:ea typeface="ＭＳ Ｐゴシック" pitchFamily="34" charset="-128"/>
              </a:rPr>
              <a:t>), </a:t>
            </a:r>
            <a:r>
              <a:rPr lang="en-US" altLang="en-US" kern="0" dirty="0">
                <a:ea typeface="ＭＳ Ｐゴシック" pitchFamily="34" charset="-128"/>
              </a:rPr>
              <a:t>C = 10 </a:t>
            </a:r>
            <a:r>
              <a:rPr lang="en-US" altLang="en-US" kern="0" dirty="0" err="1">
                <a:ea typeface="ＭＳ Ｐゴシック" pitchFamily="34" charset="-128"/>
              </a:rPr>
              <a:t>Gpbs</a:t>
            </a:r>
            <a:r>
              <a:rPr lang="en-US" altLang="en-US" kern="0" dirty="0">
                <a:ea typeface="ＭＳ Ｐゴシック" pitchFamily="34" charset="-128"/>
              </a:rPr>
              <a:t> link</a:t>
            </a:r>
          </a:p>
          <a:p>
            <a:pPr lvl="2"/>
            <a:r>
              <a:rPr lang="en-US" altLang="en-US" kern="0" dirty="0">
                <a:ea typeface="ＭＳ Ｐゴシック" pitchFamily="34" charset="-128"/>
              </a:rPr>
              <a:t>average buffering size =</a:t>
            </a:r>
            <a:r>
              <a:rPr lang="en-US" altLang="ja-JP" kern="0" dirty="0">
                <a:ea typeface="ＭＳ Ｐゴシック" pitchFamily="34" charset="-128"/>
              </a:rPr>
              <a:t>250 </a:t>
            </a:r>
            <a:r>
              <a:rPr lang="en-US" altLang="ja-JP" kern="0" dirty="0" err="1">
                <a:ea typeface="ＭＳ Ｐゴシック" pitchFamily="34" charset="-128"/>
              </a:rPr>
              <a:t>msec</a:t>
            </a:r>
            <a:r>
              <a:rPr lang="en-US" altLang="ja-JP" kern="0" dirty="0">
                <a:ea typeface="ＭＳ Ｐゴシック" pitchFamily="34" charset="-128"/>
              </a:rPr>
              <a:t> *</a:t>
            </a:r>
            <a:r>
              <a:rPr lang="en-US" altLang="en-US" kern="0" dirty="0">
                <a:ea typeface="ＭＳ Ｐゴシック" pitchFamily="34" charset="-128"/>
              </a:rPr>
              <a:t> 10 </a:t>
            </a:r>
            <a:r>
              <a:rPr lang="en-US" altLang="en-US" kern="0" dirty="0" err="1">
                <a:ea typeface="ＭＳ Ｐゴシック" pitchFamily="34" charset="-128"/>
              </a:rPr>
              <a:t>Gpbs</a:t>
            </a:r>
            <a:r>
              <a:rPr lang="en-US" altLang="en-US" kern="0" dirty="0">
                <a:ea typeface="ＭＳ Ｐゴシック" pitchFamily="34" charset="-128"/>
              </a:rPr>
              <a:t> </a:t>
            </a:r>
          </a:p>
          <a:p>
            <a:pPr lvl="7"/>
            <a:r>
              <a:rPr lang="en-US" altLang="en-US" kern="0" dirty="0">
                <a:ea typeface="ＭＳ Ｐゴシック" pitchFamily="34" charset="-128"/>
              </a:rPr>
              <a:t>= 2.5 </a:t>
            </a:r>
            <a:r>
              <a:rPr lang="en-US" altLang="en-US" kern="0" dirty="0" err="1">
                <a:ea typeface="ＭＳ Ｐゴシック" pitchFamily="34" charset="-128"/>
              </a:rPr>
              <a:t>Gbit</a:t>
            </a:r>
            <a:r>
              <a:rPr lang="en-US" altLang="en-US" kern="0" dirty="0">
                <a:ea typeface="ＭＳ Ｐゴシック" pitchFamily="34" charset="-128"/>
              </a:rPr>
              <a:t> buffer</a:t>
            </a:r>
          </a:p>
          <a:p>
            <a:pPr lvl="2">
              <a:buFontTx/>
              <a:buNone/>
            </a:pPr>
            <a:endParaRPr lang="en-US" altLang="en-US" kern="0" dirty="0">
              <a:ea typeface="ＭＳ Ｐゴシック" pitchFamily="34" charset="-128"/>
            </a:endParaRPr>
          </a:p>
          <a:p>
            <a:r>
              <a:rPr lang="en-US" altLang="en-US" kern="0" dirty="0">
                <a:ea typeface="ＭＳ Ｐゴシック" pitchFamily="34" charset="-128"/>
              </a:rPr>
              <a:t>recent recommendation: with </a:t>
            </a:r>
            <a:r>
              <a:rPr lang="en-US" altLang="en-US" i="1" kern="0" dirty="0">
                <a:ea typeface="ＭＳ Ｐゴシック" pitchFamily="34" charset="-128"/>
              </a:rPr>
              <a:t>N</a:t>
            </a:r>
            <a:r>
              <a:rPr lang="en-US" altLang="en-US" kern="0" dirty="0">
                <a:ea typeface="ＭＳ Ｐゴシック" pitchFamily="34" charset="-128"/>
              </a:rPr>
              <a:t> flows, buffering equal to </a:t>
            </a:r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4167188" y="4318000"/>
            <a:ext cx="1165225" cy="1109663"/>
            <a:chOff x="1923" y="2801"/>
            <a:chExt cx="734" cy="699"/>
          </a:xfrm>
        </p:grpSpPr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1923" y="2918"/>
              <a:ext cx="7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400" dirty="0"/>
                <a:t>RTT  C</a:t>
              </a: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309" y="2801"/>
              <a:ext cx="1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3200" dirty="0"/>
                <a:t>.</a:t>
              </a:r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>
              <a:off x="1929" y="3168"/>
              <a:ext cx="6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2091" y="321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400"/>
                <a:t>N</a:t>
              </a: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62" y="3218"/>
              <a:ext cx="279" cy="209"/>
            </a:xfrm>
            <a:custGeom>
              <a:avLst/>
              <a:gdLst>
                <a:gd name="T0" fmla="*/ 0 w 279"/>
                <a:gd name="T1" fmla="*/ 148 h 209"/>
                <a:gd name="T2" fmla="*/ 26 w 279"/>
                <a:gd name="T3" fmla="*/ 105 h 209"/>
                <a:gd name="T4" fmla="*/ 44 w 279"/>
                <a:gd name="T5" fmla="*/ 209 h 209"/>
                <a:gd name="T6" fmla="*/ 61 w 279"/>
                <a:gd name="T7" fmla="*/ 0 h 209"/>
                <a:gd name="T8" fmla="*/ 279 w 279"/>
                <a:gd name="T9" fmla="*/ 0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09"/>
                <a:gd name="T17" fmla="*/ 279 w 279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09">
                  <a:moveTo>
                    <a:pt x="0" y="148"/>
                  </a:moveTo>
                  <a:lnTo>
                    <a:pt x="26" y="105"/>
                  </a:lnTo>
                  <a:lnTo>
                    <a:pt x="44" y="209"/>
                  </a:lnTo>
                  <a:lnTo>
                    <a:pt x="61" y="0"/>
                  </a:lnTo>
                  <a:lnTo>
                    <a:pt x="27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46" y="713981"/>
            <a:ext cx="8185803" cy="1983727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dirty="0">
                <a:latin typeface="Arial"/>
                <a:cs typeface="Arial"/>
              </a:rPr>
              <a:t>Supposed the link capacity for a router is 20</a:t>
            </a:r>
            <a:r>
              <a:rPr lang="en-US" altLang="en-US" sz="2200" i="1" dirty="0">
                <a:latin typeface="Arial"/>
                <a:cs typeface="Arial"/>
              </a:rPr>
              <a:t>Mbps</a:t>
            </a:r>
            <a:r>
              <a:rPr lang="en-US" altLang="en-US" sz="2200" dirty="0">
                <a:latin typeface="Arial"/>
                <a:cs typeface="Arial"/>
              </a:rPr>
              <a:t> and RTT for a packet is 400</a:t>
            </a:r>
            <a:r>
              <a:rPr lang="en-US" altLang="en-US" sz="2200" i="1" dirty="0">
                <a:latin typeface="Arial"/>
                <a:cs typeface="Arial"/>
              </a:rPr>
              <a:t>msec</a:t>
            </a:r>
            <a:r>
              <a:rPr lang="en-US" altLang="en-US" sz="2200" dirty="0">
                <a:latin typeface="Arial"/>
                <a:cs typeface="Arial"/>
              </a:rPr>
              <a:t>. 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dirty="0">
                <a:latin typeface="Arial"/>
                <a:cs typeface="Arial"/>
              </a:rPr>
              <a:t>If the TCP flow of packets is 16, calculate the buffering needed for the router.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6022086" y="38542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Exercise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7546" y="2307457"/>
            <a:ext cx="8185803" cy="178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Arial"/>
                <a:cs typeface="Arial"/>
              </a:rPr>
              <a:t>Solution: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Link capacity, </a:t>
            </a:r>
            <a:r>
              <a:rPr lang="en-US" altLang="en-US" sz="2200" i="1" dirty="0">
                <a:latin typeface="Arial"/>
                <a:cs typeface="Arial"/>
              </a:rPr>
              <a:t>C</a:t>
            </a:r>
            <a:r>
              <a:rPr lang="en-US" altLang="en-US" sz="2200" dirty="0">
                <a:latin typeface="Arial"/>
                <a:cs typeface="Arial"/>
              </a:rPr>
              <a:t> = 20</a:t>
            </a:r>
            <a:r>
              <a:rPr lang="en-US" altLang="en-US" sz="2200" i="1" dirty="0">
                <a:latin typeface="Arial"/>
                <a:cs typeface="Arial"/>
              </a:rPr>
              <a:t>Mbps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RTT = 400</a:t>
            </a:r>
            <a:r>
              <a:rPr lang="en-US" altLang="en-US" sz="2200" i="1" dirty="0">
                <a:latin typeface="Arial"/>
                <a:cs typeface="Arial"/>
              </a:rPr>
              <a:t>msec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TCP flows, </a:t>
            </a:r>
            <a:r>
              <a:rPr lang="en-US" altLang="en-US" sz="2200" i="1" dirty="0">
                <a:latin typeface="Arial"/>
                <a:cs typeface="Arial"/>
              </a:rPr>
              <a:t>N</a:t>
            </a:r>
            <a:r>
              <a:rPr lang="en-US" altLang="en-US" sz="2200" dirty="0">
                <a:latin typeface="Arial"/>
                <a:cs typeface="Arial"/>
              </a:rPr>
              <a:t> = 16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73572" y="4111713"/>
            <a:ext cx="6829777" cy="2455333"/>
            <a:chOff x="4430888" y="3457222"/>
            <a:chExt cx="6829777" cy="2455333"/>
          </a:xfrm>
        </p:grpSpPr>
        <p:sp>
          <p:nvSpPr>
            <p:cNvPr id="16" name="Rectangle 15"/>
            <p:cNvSpPr/>
            <p:nvPr/>
          </p:nvSpPr>
          <p:spPr bwMode="auto">
            <a:xfrm>
              <a:off x="4430888" y="3457222"/>
              <a:ext cx="6829777" cy="2455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6050051" y="3575743"/>
            <a:ext cx="16256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812800" imgH="419100" progId="Equation.3">
                    <p:embed/>
                  </p:oleObj>
                </mc:Choice>
                <mc:Fallback>
                  <p:oleObj name="Equation" r:id="rId2" imgW="812800" imgH="4191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050051" y="3575743"/>
                          <a:ext cx="1625600" cy="838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8"/>
            <p:cNvSpPr/>
            <p:nvPr/>
          </p:nvSpPr>
          <p:spPr>
            <a:xfrm>
              <a:off x="4468894" y="3738225"/>
              <a:ext cx="15907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</a:pPr>
              <a:r>
                <a:rPr lang="en-US" altLang="en-US" sz="2200" dirty="0">
                  <a:latin typeface="Arial"/>
                  <a:cs typeface="Arial"/>
                </a:rPr>
                <a:t>Buffer size,  </a:t>
              </a: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5381948" y="4264996"/>
          <a:ext cx="26670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1003300" progId="Equation.3">
                  <p:embed/>
                </p:oleObj>
              </mc:Choice>
              <mc:Fallback>
                <p:oleObj name="Equation" r:id="rId4" imgW="1333500" imgH="10033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948" y="4264996"/>
                        <a:ext cx="2667000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104" y="658902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41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0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underline_base">
            <a:extLst>
              <a:ext uri="{FF2B5EF4-FFF2-40B4-BE49-F238E27FC236}">
                <a16:creationId xmlns:a16="http://schemas.microsoft.com/office/drawing/2014/main" id="{0878070F-4D43-1A49-8621-6FFAEEFAE2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3">
            <a:extLst>
              <a:ext uri="{FF2B5EF4-FFF2-40B4-BE49-F238E27FC236}">
                <a16:creationId xmlns:a16="http://schemas.microsoft.com/office/drawing/2014/main" id="{AD227180-0C5F-884B-98AB-FE17CA9051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5657335" cy="498348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4.1 Overview of Network layer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 plane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control plane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4.2 What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inside a router</a:t>
            </a:r>
          </a:p>
          <a:p>
            <a:pPr>
              <a:buNone/>
            </a:pPr>
            <a:r>
              <a:rPr lang="en-US" altLang="ja-JP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 input ports, switching, output ports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4.3 IP: Internet Protocol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datagram format</a:t>
            </a:r>
          </a:p>
          <a:p>
            <a:pPr lvl="1"/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fragmentation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IPv4 addressing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network address translation (NAT)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IPv6</a:t>
            </a:r>
          </a:p>
          <a:p>
            <a:pPr marL="0" indent="0">
              <a:buNone/>
            </a:pPr>
            <a:r>
              <a:rPr lang="en-MY" sz="24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4.4 Generalized Forwarding and SDN</a:t>
            </a:r>
            <a:endParaRPr lang="en-US" altLang="en-US" sz="2400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68613" name="Rectangle 2">
            <a:extLst>
              <a:ext uri="{FF2B5EF4-FFF2-40B4-BE49-F238E27FC236}">
                <a16:creationId xmlns:a16="http://schemas.microsoft.com/office/drawing/2014/main" id="{B990EB2C-ED4C-914C-B4CF-9BB4ED8A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77"/>
              </a:rPr>
              <a:t>Chapter 4: outline</a:t>
            </a:r>
          </a:p>
        </p:txBody>
      </p:sp>
      <p:sp>
        <p:nvSpPr>
          <p:cNvPr id="68614" name="Slide Number Placeholder 5">
            <a:extLst>
              <a:ext uri="{FF2B5EF4-FFF2-40B4-BE49-F238E27FC236}">
                <a16:creationId xmlns:a16="http://schemas.microsoft.com/office/drawing/2014/main" id="{9DC56AF1-87B0-E447-BFCC-8C50699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6DA9F379-1BED-CF43-8AF3-1CB09B7D8626}" type="slidenum">
              <a:rPr lang="en-US" altLang="en-US">
                <a:latin typeface="Tahoma" panose="020B0604030504040204" pitchFamily="34" charset="0"/>
              </a:rPr>
              <a:pPr/>
              <a:t>42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8615" name="Footer Placeholder 2">
            <a:extLst>
              <a:ext uri="{FF2B5EF4-FFF2-40B4-BE49-F238E27FC236}">
                <a16:creationId xmlns:a16="http://schemas.microsoft.com/office/drawing/2014/main" id="{3299CCB6-45A7-B24B-8DA1-AFB2FEB8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37F5E0E6-9D4B-B34E-BC00-E60CE3FB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6D6DD16-36E0-C14E-90F0-8657A77C6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1781175"/>
            <a:ext cx="6534150" cy="40767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2C8CE2F-9400-9740-8052-F873B4936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1855788"/>
            <a:ext cx="6534150" cy="40767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C5CF20B-ACB1-2C47-8F4D-C881B8E197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The Internet network layer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69637" name="Group 6">
            <a:extLst>
              <a:ext uri="{FF2B5EF4-FFF2-40B4-BE49-F238E27FC236}">
                <a16:creationId xmlns:a16="http://schemas.microsoft.com/office/drawing/2014/main" id="{177E941F-A1F2-3F43-A6EE-49E4ABDDF229}"/>
              </a:ext>
            </a:extLst>
          </p:cNvPr>
          <p:cNvGrpSpPr>
            <a:grpSpLocks/>
          </p:cNvGrpSpPr>
          <p:nvPr/>
        </p:nvGrpSpPr>
        <p:grpSpPr bwMode="auto">
          <a:xfrm>
            <a:off x="3763963" y="3479800"/>
            <a:ext cx="1258887" cy="1214438"/>
            <a:chOff x="3992" y="2883"/>
            <a:chExt cx="613" cy="765"/>
          </a:xfrm>
        </p:grpSpPr>
        <p:sp>
          <p:nvSpPr>
            <p:cNvPr id="69662" name="Rectangle 7">
              <a:extLst>
                <a:ext uri="{FF2B5EF4-FFF2-40B4-BE49-F238E27FC236}">
                  <a16:creationId xmlns:a16="http://schemas.microsoft.com/office/drawing/2014/main" id="{ED21375C-90DC-B147-B443-4F371F5B4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663" name="Rectangle 8">
              <a:extLst>
                <a:ext uri="{FF2B5EF4-FFF2-40B4-BE49-F238E27FC236}">
                  <a16:creationId xmlns:a16="http://schemas.microsoft.com/office/drawing/2014/main" id="{D29BD35A-0BA5-9347-B9FB-D33ACE200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664" name="Text Box 9">
              <a:extLst>
                <a:ext uri="{FF2B5EF4-FFF2-40B4-BE49-F238E27FC236}">
                  <a16:creationId xmlns:a16="http://schemas.microsoft.com/office/drawing/2014/main" id="{AAFF5B5F-3668-F245-9E80-9424362F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" y="3071"/>
              <a:ext cx="60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forwarding</a:t>
              </a:r>
            </a:p>
            <a:p>
              <a:pPr algn="ctr"/>
              <a:r>
                <a:rPr lang="en-US" altLang="en-US"/>
                <a:t>table</a:t>
              </a:r>
            </a:p>
          </p:txBody>
        </p:sp>
        <p:sp>
          <p:nvSpPr>
            <p:cNvPr id="69665" name="Line 10">
              <a:extLst>
                <a:ext uri="{FF2B5EF4-FFF2-40B4-BE49-F238E27FC236}">
                  <a16:creationId xmlns:a16="http://schemas.microsoft.com/office/drawing/2014/main" id="{2FEF594D-8B10-374E-9E97-4D2394F69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6" name="Line 11">
              <a:extLst>
                <a:ext uri="{FF2B5EF4-FFF2-40B4-BE49-F238E27FC236}">
                  <a16:creationId xmlns:a16="http://schemas.microsoft.com/office/drawing/2014/main" id="{340358A6-8531-1745-A3C3-4BF394915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7" name="Line 12">
              <a:extLst>
                <a:ext uri="{FF2B5EF4-FFF2-40B4-BE49-F238E27FC236}">
                  <a16:creationId xmlns:a16="http://schemas.microsoft.com/office/drawing/2014/main" id="{626825BC-56E0-FC47-8DC2-DC028D9EE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8" name="Line 13">
              <a:extLst>
                <a:ext uri="{FF2B5EF4-FFF2-40B4-BE49-F238E27FC236}">
                  <a16:creationId xmlns:a16="http://schemas.microsoft.com/office/drawing/2014/main" id="{BDE29061-71ED-7648-936F-2B95E39DC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69" name="Line 14">
              <a:extLst>
                <a:ext uri="{FF2B5EF4-FFF2-40B4-BE49-F238E27FC236}">
                  <a16:creationId xmlns:a16="http://schemas.microsoft.com/office/drawing/2014/main" id="{94ACF2B1-CA14-F240-A902-2BB23911A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70" name="Line 15">
              <a:extLst>
                <a:ext uri="{FF2B5EF4-FFF2-40B4-BE49-F238E27FC236}">
                  <a16:creationId xmlns:a16="http://schemas.microsoft.com/office/drawing/2014/main" id="{918EECC1-4B8B-2D46-AA73-B6D7F81B5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0" name="Rectangle 16">
            <a:extLst>
              <a:ext uri="{FF2B5EF4-FFF2-40B4-BE49-F238E27FC236}">
                <a16:creationId xmlns:a16="http://schemas.microsoft.com/office/drawing/2014/main" id="{F2E46A49-AC5B-9D43-9856-5C8AB8D523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58800" y="1189038"/>
            <a:ext cx="7534275" cy="43815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>
                <a:cs typeface="+mn-cs"/>
              </a:rPr>
              <a:t>host, router network layer functions:</a:t>
            </a:r>
          </a:p>
        </p:txBody>
      </p:sp>
      <p:sp>
        <p:nvSpPr>
          <p:cNvPr id="69639" name="Line 17">
            <a:extLst>
              <a:ext uri="{FF2B5EF4-FFF2-40B4-BE49-F238E27FC236}">
                <a16:creationId xmlns:a16="http://schemas.microsoft.com/office/drawing/2014/main" id="{7B04EEBF-8652-4749-B414-6C83E7D824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28775" y="5410200"/>
            <a:ext cx="6505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Line 18">
            <a:extLst>
              <a:ext uri="{FF2B5EF4-FFF2-40B4-BE49-F238E27FC236}">
                <a16:creationId xmlns:a16="http://schemas.microsoft.com/office/drawing/2014/main" id="{935292AA-71E7-0544-9DFC-A501592897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4886325"/>
            <a:ext cx="652462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Rectangle 20">
            <a:extLst>
              <a:ext uri="{FF2B5EF4-FFF2-40B4-BE49-F238E27FC236}">
                <a16:creationId xmlns:a16="http://schemas.microsoft.com/office/drawing/2014/main" id="{2C66BB9C-7BA4-2146-BB5F-777A8367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2667000"/>
            <a:ext cx="1809750" cy="8191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42" name="Rectangle 21">
            <a:extLst>
              <a:ext uri="{FF2B5EF4-FFF2-40B4-BE49-F238E27FC236}">
                <a16:creationId xmlns:a16="http://schemas.microsoft.com/office/drawing/2014/main" id="{18AB6809-BBD2-314A-9E29-CF6798BE4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733675"/>
            <a:ext cx="1809750" cy="819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43" name="Text Box 22">
            <a:extLst>
              <a:ext uri="{FF2B5EF4-FFF2-40B4-BE49-F238E27FC236}">
                <a16:creationId xmlns:a16="http://schemas.microsoft.com/office/drawing/2014/main" id="{FF1414A6-0A3C-264A-BD7A-2BB06FDF7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714625"/>
            <a:ext cx="18605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77"/>
              </a:rPr>
              <a:t>routing protocols</a:t>
            </a:r>
          </a:p>
          <a:p>
            <a:pPr>
              <a:buFontTx/>
              <a:buChar char="•"/>
            </a:pPr>
            <a:r>
              <a:rPr lang="en-US" altLang="en-US" sz="1600"/>
              <a:t> path selection</a:t>
            </a:r>
          </a:p>
          <a:p>
            <a:pPr>
              <a:buFontTx/>
              <a:buChar char="•"/>
            </a:pPr>
            <a:r>
              <a:rPr lang="en-US" altLang="en-US" sz="1600"/>
              <a:t> RIP, OSPF, BGP</a:t>
            </a:r>
            <a:endParaRPr lang="en-US" altLang="en-US"/>
          </a:p>
        </p:txBody>
      </p:sp>
      <p:sp>
        <p:nvSpPr>
          <p:cNvPr id="69644" name="Freeform 23">
            <a:extLst>
              <a:ext uri="{FF2B5EF4-FFF2-40B4-BE49-F238E27FC236}">
                <a16:creationId xmlns:a16="http://schemas.microsoft.com/office/drawing/2014/main" id="{038A5F08-A1D8-A143-953C-22291780C05E}"/>
              </a:ext>
            </a:extLst>
          </p:cNvPr>
          <p:cNvSpPr>
            <a:spLocks/>
          </p:cNvSpPr>
          <p:nvPr/>
        </p:nvSpPr>
        <p:spPr bwMode="auto">
          <a:xfrm>
            <a:off x="3143250" y="3657600"/>
            <a:ext cx="628650" cy="390525"/>
          </a:xfrm>
          <a:custGeom>
            <a:avLst/>
            <a:gdLst>
              <a:gd name="T0" fmla="*/ 0 w 396"/>
              <a:gd name="T1" fmla="*/ 0 h 246"/>
              <a:gd name="T2" fmla="*/ 2147483647 w 396"/>
              <a:gd name="T3" fmla="*/ 2147483647 h 246"/>
              <a:gd name="T4" fmla="*/ 2147483647 w 396"/>
              <a:gd name="T5" fmla="*/ 2147483647 h 246"/>
              <a:gd name="T6" fmla="*/ 0 60000 65536"/>
              <a:gd name="T7" fmla="*/ 0 60000 65536"/>
              <a:gd name="T8" fmla="*/ 0 60000 65536"/>
              <a:gd name="T9" fmla="*/ 0 w 396"/>
              <a:gd name="T10" fmla="*/ 0 h 246"/>
              <a:gd name="T11" fmla="*/ 396 w 396"/>
              <a:gd name="T12" fmla="*/ 246 h 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246">
                <a:moveTo>
                  <a:pt x="0" y="0"/>
                </a:moveTo>
                <a:cubicBezTo>
                  <a:pt x="30" y="16"/>
                  <a:pt x="42" y="126"/>
                  <a:pt x="150" y="186"/>
                </a:cubicBezTo>
                <a:cubicBezTo>
                  <a:pt x="258" y="246"/>
                  <a:pt x="345" y="205"/>
                  <a:pt x="396" y="210"/>
                </a:cubicBezTo>
              </a:path>
            </a:pathLst>
          </a:custGeom>
          <a:noFill/>
          <a:ln w="38100" cap="flat" cmpd="sng">
            <a:solidFill>
              <a:srgbClr val="000099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645" name="Group 24">
            <a:extLst>
              <a:ext uri="{FF2B5EF4-FFF2-40B4-BE49-F238E27FC236}">
                <a16:creationId xmlns:a16="http://schemas.microsoft.com/office/drawing/2014/main" id="{4EB13ED3-643A-134B-B6D5-43FDFAFDB7B4}"/>
              </a:ext>
            </a:extLst>
          </p:cNvPr>
          <p:cNvGrpSpPr>
            <a:grpSpLocks/>
          </p:cNvGrpSpPr>
          <p:nvPr/>
        </p:nvGrpSpPr>
        <p:grpSpPr bwMode="auto">
          <a:xfrm>
            <a:off x="5092700" y="2576513"/>
            <a:ext cx="3000375" cy="1181100"/>
            <a:chOff x="102" y="1272"/>
            <a:chExt cx="1890" cy="744"/>
          </a:xfrm>
        </p:grpSpPr>
        <p:sp>
          <p:nvSpPr>
            <p:cNvPr id="69659" name="Rectangle 25">
              <a:extLst>
                <a:ext uri="{FF2B5EF4-FFF2-40B4-BE49-F238E27FC236}">
                  <a16:creationId xmlns:a16="http://schemas.microsoft.com/office/drawing/2014/main" id="{CF7F5C78-4401-6445-92C4-930D602B4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660" name="Rectangle 26">
              <a:extLst>
                <a:ext uri="{FF2B5EF4-FFF2-40B4-BE49-F238E27FC236}">
                  <a16:creationId xmlns:a16="http://schemas.microsoft.com/office/drawing/2014/main" id="{7F9BED47-1F0C-9548-B1B4-4249B977E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661" name="Text Box 27">
              <a:extLst>
                <a:ext uri="{FF2B5EF4-FFF2-40B4-BE49-F238E27FC236}">
                  <a16:creationId xmlns:a16="http://schemas.microsoft.com/office/drawing/2014/main" id="{AD8033A8-B3A9-1A44-80CB-AFA302CA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" y="1287"/>
              <a:ext cx="1810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CC0000"/>
                  </a:solidFill>
                  <a:latin typeface="Gill Sans MT" panose="020B0502020104020203" pitchFamily="34" charset="77"/>
                </a:rPr>
                <a:t>IP protocol</a:t>
              </a:r>
            </a:p>
            <a:p>
              <a:pPr>
                <a:buFontTx/>
                <a:buChar char="•"/>
              </a:pPr>
              <a:r>
                <a:rPr lang="en-US" altLang="en-US" sz="1600"/>
                <a:t> addressing conventions</a:t>
              </a:r>
            </a:p>
            <a:p>
              <a:pPr>
                <a:buFontTx/>
                <a:buChar char="•"/>
              </a:pPr>
              <a:r>
                <a:rPr lang="en-US" altLang="en-US" sz="1600"/>
                <a:t> datagram format</a:t>
              </a:r>
            </a:p>
            <a:p>
              <a:pPr>
                <a:buFontTx/>
                <a:buChar char="•"/>
              </a:pPr>
              <a:r>
                <a:rPr lang="en-US" altLang="en-US" sz="1600"/>
                <a:t> packet handling conventions</a:t>
              </a:r>
              <a:endParaRPr lang="en-US" altLang="en-US"/>
            </a:p>
          </p:txBody>
        </p:sp>
      </p:grpSp>
      <p:sp>
        <p:nvSpPr>
          <p:cNvPr id="69646" name="Rectangle 29">
            <a:extLst>
              <a:ext uri="{FF2B5EF4-FFF2-40B4-BE49-F238E27FC236}">
                <a16:creationId xmlns:a16="http://schemas.microsoft.com/office/drawing/2014/main" id="{DCDCD3A6-58B1-F549-8719-69C4F567A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525" y="3878263"/>
            <a:ext cx="1933575" cy="8477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47" name="Rectangle 30">
            <a:extLst>
              <a:ext uri="{FF2B5EF4-FFF2-40B4-BE49-F238E27FC236}">
                <a16:creationId xmlns:a16="http://schemas.microsoft.com/office/drawing/2014/main" id="{9CAD24CC-869C-B349-AD42-2F25D7C07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3946525"/>
            <a:ext cx="1933575" cy="847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48" name="Text Box 31">
            <a:extLst>
              <a:ext uri="{FF2B5EF4-FFF2-40B4-BE49-F238E27FC236}">
                <a16:creationId xmlns:a16="http://schemas.microsoft.com/office/drawing/2014/main" id="{76398532-2595-C241-87F8-0B854DCBD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0" y="3911601"/>
            <a:ext cx="229454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 dirty="0">
                <a:solidFill>
                  <a:srgbClr val="CC0000"/>
                </a:solidFill>
                <a:latin typeface="Gill Sans MT" panose="020B0502020104020203" pitchFamily="34" charset="77"/>
              </a:rPr>
              <a:t>ICMP protocol</a:t>
            </a:r>
          </a:p>
          <a:p>
            <a:pPr>
              <a:buFontTx/>
              <a:buChar char="•"/>
            </a:pPr>
            <a:r>
              <a:rPr lang="en-US" altLang="en-US" sz="1600" dirty="0"/>
              <a:t> error reporting</a:t>
            </a:r>
          </a:p>
          <a:p>
            <a:pPr>
              <a:buFontTx/>
              <a:buChar char="•"/>
            </a:pPr>
            <a:r>
              <a:rPr lang="en-US" altLang="en-US" sz="1600" dirty="0"/>
              <a:t> router </a:t>
            </a:r>
            <a:r>
              <a:rPr lang="ja-JP" altLang="en-US" sz="1600" dirty="0"/>
              <a:t>“</a:t>
            </a:r>
            <a:r>
              <a:rPr lang="en-US" altLang="ja-JP" sz="1600" dirty="0"/>
              <a:t>signaling</a:t>
            </a:r>
            <a:r>
              <a:rPr lang="ja-JP" altLang="en-US" sz="1600" dirty="0"/>
              <a:t>”</a:t>
            </a:r>
            <a:endParaRPr lang="en-US" altLang="en-US" dirty="0"/>
          </a:p>
        </p:txBody>
      </p:sp>
      <p:sp>
        <p:nvSpPr>
          <p:cNvPr id="69649" name="Line 32">
            <a:extLst>
              <a:ext uri="{FF2B5EF4-FFF2-40B4-BE49-F238E27FC236}">
                <a16:creationId xmlns:a16="http://schemas.microsoft.com/office/drawing/2014/main" id="{E3BBE860-5146-5F42-B89B-911FD03A33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466975"/>
            <a:ext cx="652462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0" name="Text Box 33">
            <a:extLst>
              <a:ext uri="{FF2B5EF4-FFF2-40B4-BE49-F238E27FC236}">
                <a16:creationId xmlns:a16="http://schemas.microsoft.com/office/drawing/2014/main" id="{CA316A16-1D61-BE42-A41E-F5D4C2329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989138"/>
            <a:ext cx="283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transport layer: TCP, UDP</a:t>
            </a:r>
            <a:endParaRPr lang="en-US" altLang="en-US"/>
          </a:p>
        </p:txBody>
      </p:sp>
      <p:sp>
        <p:nvSpPr>
          <p:cNvPr id="69651" name="Text Box 34">
            <a:extLst>
              <a:ext uri="{FF2B5EF4-FFF2-40B4-BE49-F238E27FC236}">
                <a16:creationId xmlns:a16="http://schemas.microsoft.com/office/drawing/2014/main" id="{1EFA48D9-064F-F44A-AB7C-D9872826C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4960938"/>
            <a:ext cx="1085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link layer</a:t>
            </a:r>
            <a:endParaRPr lang="en-US" altLang="en-US"/>
          </a:p>
        </p:txBody>
      </p:sp>
      <p:sp>
        <p:nvSpPr>
          <p:cNvPr id="69652" name="Text Box 35">
            <a:extLst>
              <a:ext uri="{FF2B5EF4-FFF2-40B4-BE49-F238E27FC236}">
                <a16:creationId xmlns:a16="http://schemas.microsoft.com/office/drawing/2014/main" id="{95DF9588-811B-EA43-A80C-42D80224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25" y="5484813"/>
            <a:ext cx="156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physical layer</a:t>
            </a:r>
            <a:endParaRPr lang="en-US" altLang="en-US"/>
          </a:p>
        </p:txBody>
      </p:sp>
      <p:sp>
        <p:nvSpPr>
          <p:cNvPr id="69653" name="Text Box 36">
            <a:extLst>
              <a:ext uri="{FF2B5EF4-FFF2-40B4-BE49-F238E27FC236}">
                <a16:creationId xmlns:a16="http://schemas.microsoft.com/office/drawing/2014/main" id="{F3629C61-DAB3-D54E-A0D2-6CF6888EC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3259138"/>
            <a:ext cx="12525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400">
                <a:solidFill>
                  <a:srgbClr val="CC0000"/>
                </a:solidFill>
              </a:rPr>
              <a:t>network</a:t>
            </a:r>
          </a:p>
          <a:p>
            <a:pPr algn="r"/>
            <a:r>
              <a:rPr lang="en-US" altLang="en-US" sz="2400">
                <a:solidFill>
                  <a:srgbClr val="CC0000"/>
                </a:solidFill>
              </a:rPr>
              <a:t>layer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69654" name="Line 37">
            <a:extLst>
              <a:ext uri="{FF2B5EF4-FFF2-40B4-BE49-F238E27FC236}">
                <a16:creationId xmlns:a16="http://schemas.microsoft.com/office/drawing/2014/main" id="{502EEC7C-B0FB-0A4A-8BB2-ABF3083F9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81125" y="2486025"/>
            <a:ext cx="0" cy="742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5" name="Line 38">
            <a:extLst>
              <a:ext uri="{FF2B5EF4-FFF2-40B4-BE49-F238E27FC236}">
                <a16:creationId xmlns:a16="http://schemas.microsoft.com/office/drawing/2014/main" id="{2E1D27D0-4960-274C-8BC8-FD0CFB544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1125" y="4152900"/>
            <a:ext cx="0" cy="742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656" name="Picture 40" descr="underline_base">
            <a:extLst>
              <a:ext uri="{FF2B5EF4-FFF2-40B4-BE49-F238E27FC236}">
                <a16:creationId xmlns:a16="http://schemas.microsoft.com/office/drawing/2014/main" id="{4BAB4157-2942-EF48-B55F-384BF255FCD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93821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57" name="Slide Number Placeholder 5">
            <a:extLst>
              <a:ext uri="{FF2B5EF4-FFF2-40B4-BE49-F238E27FC236}">
                <a16:creationId xmlns:a16="http://schemas.microsoft.com/office/drawing/2014/main" id="{3D1EC73A-F326-C24D-9341-B05459DE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908581E0-0497-D647-9B86-CA2DA9E8C4C8}" type="slidenum">
              <a:rPr lang="en-US" altLang="en-US">
                <a:latin typeface="Tahoma" panose="020B0604030504040204" pitchFamily="34" charset="0"/>
              </a:rPr>
              <a:pPr/>
              <a:t>43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9658" name="Footer Placeholder 2">
            <a:extLst>
              <a:ext uri="{FF2B5EF4-FFF2-40B4-BE49-F238E27FC236}">
                <a16:creationId xmlns:a16="http://schemas.microsoft.com/office/drawing/2014/main" id="{037BD96E-FC1B-C34F-A851-718FF491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6187" y="6122214"/>
            <a:ext cx="2169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RIP (Routing Information Protocol)</a:t>
            </a:r>
          </a:p>
          <a:p>
            <a:r>
              <a:rPr lang="en-US" sz="1000" i="1" dirty="0"/>
              <a:t>OSPF (Open Shortest path First)</a:t>
            </a:r>
          </a:p>
          <a:p>
            <a:r>
              <a:rPr lang="en-US" sz="1000" i="1" dirty="0"/>
              <a:t>BGP (Border Gateway Protocol)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55">
            <a:extLst>
              <a:ext uri="{FF2B5EF4-FFF2-40B4-BE49-F238E27FC236}">
                <a16:creationId xmlns:a16="http://schemas.microsoft.com/office/drawing/2014/main" id="{F22CF403-520D-A941-B00D-895EF0D91247}"/>
              </a:ext>
            </a:extLst>
          </p:cNvPr>
          <p:cNvGrpSpPr>
            <a:grpSpLocks/>
          </p:cNvGrpSpPr>
          <p:nvPr/>
        </p:nvGrpSpPr>
        <p:grpSpPr bwMode="auto">
          <a:xfrm>
            <a:off x="3062288" y="963613"/>
            <a:ext cx="4127500" cy="5326062"/>
            <a:chOff x="1929" y="607"/>
            <a:chExt cx="2600" cy="3355"/>
          </a:xfrm>
        </p:grpSpPr>
        <p:sp>
          <p:nvSpPr>
            <p:cNvPr id="70689" name="Rectangle 4">
              <a:extLst>
                <a:ext uri="{FF2B5EF4-FFF2-40B4-BE49-F238E27FC236}">
                  <a16:creationId xmlns:a16="http://schemas.microsoft.com/office/drawing/2014/main" id="{0167637B-099D-9A45-8086-4DC138A7E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868"/>
              <a:ext cx="2489" cy="30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690" name="Rectangle 5">
              <a:extLst>
                <a:ext uri="{FF2B5EF4-FFF2-40B4-BE49-F238E27FC236}">
                  <a16:creationId xmlns:a16="http://schemas.microsoft.com/office/drawing/2014/main" id="{27F6B465-C0ED-F048-AFFF-6E47AEEB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/>
            </a:p>
          </p:txBody>
        </p:sp>
        <p:sp>
          <p:nvSpPr>
            <p:cNvPr id="70691" name="Text Box 6">
              <a:extLst>
                <a:ext uri="{FF2B5EF4-FFF2-40B4-BE49-F238E27FC236}">
                  <a16:creationId xmlns:a16="http://schemas.microsoft.com/office/drawing/2014/main" id="{1ED559ED-DDE3-454E-84E1-C5155B2A7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" y="97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ver</a:t>
              </a:r>
              <a:endParaRPr lang="en-US" altLang="en-US" sz="2400"/>
            </a:p>
          </p:txBody>
        </p:sp>
        <p:sp>
          <p:nvSpPr>
            <p:cNvPr id="70692" name="Text Box 7">
              <a:extLst>
                <a:ext uri="{FF2B5EF4-FFF2-40B4-BE49-F238E27FC236}">
                  <a16:creationId xmlns:a16="http://schemas.microsoft.com/office/drawing/2014/main" id="{EED5514C-324E-FC4D-93F2-63C504FDE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" y="1012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length</a:t>
              </a:r>
            </a:p>
          </p:txBody>
        </p:sp>
        <p:sp>
          <p:nvSpPr>
            <p:cNvPr id="70693" name="Line 8">
              <a:extLst>
                <a:ext uri="{FF2B5EF4-FFF2-40B4-BE49-F238E27FC236}">
                  <a16:creationId xmlns:a16="http://schemas.microsoft.com/office/drawing/2014/main" id="{4B20D8D8-0D11-D546-B12E-30F8A7DC3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94" name="Line 9">
              <a:extLst>
                <a:ext uri="{FF2B5EF4-FFF2-40B4-BE49-F238E27FC236}">
                  <a16:creationId xmlns:a16="http://schemas.microsoft.com/office/drawing/2014/main" id="{16387662-20CA-6C45-B842-420BBA3C4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95" name="Text Box 10">
              <a:extLst>
                <a:ext uri="{FF2B5EF4-FFF2-40B4-BE49-F238E27FC236}">
                  <a16:creationId xmlns:a16="http://schemas.microsoft.com/office/drawing/2014/main" id="{7BCF5549-37B9-F146-83CB-09A92E9C6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" y="607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32 bits</a:t>
              </a:r>
              <a:endParaRPr lang="en-US" altLang="en-US" sz="2400"/>
            </a:p>
          </p:txBody>
        </p:sp>
        <p:sp>
          <p:nvSpPr>
            <p:cNvPr id="70696" name="Line 11">
              <a:extLst>
                <a:ext uri="{FF2B5EF4-FFF2-40B4-BE49-F238E27FC236}">
                  <a16:creationId xmlns:a16="http://schemas.microsoft.com/office/drawing/2014/main" id="{E38581D0-8589-734E-BC20-FE60A48B5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97" name="Line 12">
              <a:extLst>
                <a:ext uri="{FF2B5EF4-FFF2-40B4-BE49-F238E27FC236}">
                  <a16:creationId xmlns:a16="http://schemas.microsoft.com/office/drawing/2014/main" id="{B1C818BF-5127-C246-9C9E-8A4A80B5A3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98" name="Text Box 13">
              <a:extLst>
                <a:ext uri="{FF2B5EF4-FFF2-40B4-BE49-F238E27FC236}">
                  <a16:creationId xmlns:a16="http://schemas.microsoft.com/office/drawing/2014/main" id="{52A845E9-663D-7241-B974-95470218E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" y="2792"/>
              <a:ext cx="1351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data </a:t>
              </a:r>
            </a:p>
            <a:p>
              <a:pPr algn="ctr"/>
              <a:r>
                <a:rPr lang="en-US" altLang="en-US" sz="2000"/>
                <a:t>(variable length,</a:t>
              </a:r>
            </a:p>
            <a:p>
              <a:pPr algn="ctr"/>
              <a:r>
                <a:rPr lang="en-US" altLang="en-US" sz="2000"/>
                <a:t>typically a TCP </a:t>
              </a:r>
            </a:p>
            <a:p>
              <a:pPr algn="ctr"/>
              <a:r>
                <a:rPr lang="en-US" altLang="en-US" sz="2000"/>
                <a:t>or UDP segment)</a:t>
              </a:r>
              <a:endParaRPr lang="en-US" altLang="en-US" sz="2400"/>
            </a:p>
          </p:txBody>
        </p:sp>
        <p:sp>
          <p:nvSpPr>
            <p:cNvPr id="70699" name="Text Box 14">
              <a:extLst>
                <a:ext uri="{FF2B5EF4-FFF2-40B4-BE49-F238E27FC236}">
                  <a16:creationId xmlns:a16="http://schemas.microsoft.com/office/drawing/2014/main" id="{AAF06D3C-FACC-654E-AD32-D795584FB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16-bit identifier</a:t>
              </a:r>
              <a:endParaRPr lang="en-US" altLang="en-US" sz="2000"/>
            </a:p>
          </p:txBody>
        </p:sp>
        <p:sp>
          <p:nvSpPr>
            <p:cNvPr id="70700" name="Line 15">
              <a:extLst>
                <a:ext uri="{FF2B5EF4-FFF2-40B4-BE49-F238E27FC236}">
                  <a16:creationId xmlns:a16="http://schemas.microsoft.com/office/drawing/2014/main" id="{FF6FCD96-2EE8-1B43-AD75-EAB47242C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1" name="Line 16">
              <a:extLst>
                <a:ext uri="{FF2B5EF4-FFF2-40B4-BE49-F238E27FC236}">
                  <a16:creationId xmlns:a16="http://schemas.microsoft.com/office/drawing/2014/main" id="{5E339E84-497B-3941-8D2E-6F8D24E52E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2" name="Text Box 17">
              <a:extLst>
                <a:ext uri="{FF2B5EF4-FFF2-40B4-BE49-F238E27FC236}">
                  <a16:creationId xmlns:a16="http://schemas.microsoft.com/office/drawing/2014/main" id="{FB16FADC-D9C1-664E-850E-2E478C602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1549"/>
              <a:ext cx="8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header</a:t>
              </a:r>
            </a:p>
            <a:p>
              <a:pPr algn="ctr"/>
              <a:r>
                <a:rPr lang="en-US" altLang="en-US"/>
                <a:t> checksum</a:t>
              </a:r>
            </a:p>
          </p:txBody>
        </p:sp>
        <p:sp>
          <p:nvSpPr>
            <p:cNvPr id="70703" name="Text Box 18">
              <a:extLst>
                <a:ext uri="{FF2B5EF4-FFF2-40B4-BE49-F238E27FC236}">
                  <a16:creationId xmlns:a16="http://schemas.microsoft.com/office/drawing/2014/main" id="{3289D055-6144-564C-BF53-08A477648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" y="1531"/>
              <a:ext cx="54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time to</a:t>
              </a:r>
            </a:p>
            <a:p>
              <a:pPr algn="ctr"/>
              <a:r>
                <a:rPr lang="en-US" altLang="en-US"/>
                <a:t>live</a:t>
              </a:r>
            </a:p>
          </p:txBody>
        </p:sp>
        <p:sp>
          <p:nvSpPr>
            <p:cNvPr id="70704" name="Text Box 19">
              <a:extLst>
                <a:ext uri="{FF2B5EF4-FFF2-40B4-BE49-F238E27FC236}">
                  <a16:creationId xmlns:a16="http://schemas.microsoft.com/office/drawing/2014/main" id="{49B37FE4-6B98-2940-A15C-BBE5A00FD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1959"/>
              <a:ext cx="1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32 bit source IP address</a:t>
              </a:r>
              <a:endParaRPr lang="en-US" altLang="en-US" sz="2400"/>
            </a:p>
          </p:txBody>
        </p:sp>
        <p:sp>
          <p:nvSpPr>
            <p:cNvPr id="70705" name="Text Box 31">
              <a:extLst>
                <a:ext uri="{FF2B5EF4-FFF2-40B4-BE49-F238E27FC236}">
                  <a16:creationId xmlns:a16="http://schemas.microsoft.com/office/drawing/2014/main" id="{D52B1E21-8090-D142-A64A-64D03DC69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" y="907"/>
              <a:ext cx="4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head.</a:t>
              </a:r>
            </a:p>
            <a:p>
              <a:pPr algn="ctr"/>
              <a:r>
                <a:rPr lang="en-US" altLang="en-US"/>
                <a:t>len</a:t>
              </a:r>
              <a:endParaRPr lang="en-US" altLang="en-US" sz="2400"/>
            </a:p>
          </p:txBody>
        </p:sp>
        <p:sp>
          <p:nvSpPr>
            <p:cNvPr id="70706" name="Text Box 32">
              <a:extLst>
                <a:ext uri="{FF2B5EF4-FFF2-40B4-BE49-F238E27FC236}">
                  <a16:creationId xmlns:a16="http://schemas.microsoft.com/office/drawing/2014/main" id="{559C5151-3A4B-AF4E-9E37-515181E67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901"/>
              <a:ext cx="5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type of</a:t>
              </a:r>
            </a:p>
            <a:p>
              <a:pPr algn="ctr"/>
              <a:r>
                <a:rPr lang="en-US" altLang="en-US"/>
                <a:t>service</a:t>
              </a:r>
              <a:endParaRPr lang="en-US" altLang="en-US" sz="2400"/>
            </a:p>
          </p:txBody>
        </p:sp>
        <p:sp>
          <p:nvSpPr>
            <p:cNvPr id="70707" name="Line 33">
              <a:extLst>
                <a:ext uri="{FF2B5EF4-FFF2-40B4-BE49-F238E27FC236}">
                  <a16:creationId xmlns:a16="http://schemas.microsoft.com/office/drawing/2014/main" id="{ECBE6E3D-F30D-4740-B040-A7542B8B00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8" name="Line 34">
              <a:extLst>
                <a:ext uri="{FF2B5EF4-FFF2-40B4-BE49-F238E27FC236}">
                  <a16:creationId xmlns:a16="http://schemas.microsoft.com/office/drawing/2014/main" id="{BEEE838E-E52C-7B4B-B2B2-B7768BC44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9" name="Line 37">
              <a:extLst>
                <a:ext uri="{FF2B5EF4-FFF2-40B4-BE49-F238E27FC236}">
                  <a16:creationId xmlns:a16="http://schemas.microsoft.com/office/drawing/2014/main" id="{64287A7A-DD12-754D-AF65-5BC9F7B9D4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0" name="Text Box 38">
              <a:extLst>
                <a:ext uri="{FF2B5EF4-FFF2-40B4-BE49-F238E27FC236}">
                  <a16:creationId xmlns:a16="http://schemas.microsoft.com/office/drawing/2014/main" id="{E92C7611-18D3-E645-AD54-174E6C4C4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flgs</a:t>
              </a:r>
              <a:endParaRPr lang="en-US" altLang="en-US" sz="2000"/>
            </a:p>
          </p:txBody>
        </p:sp>
        <p:sp>
          <p:nvSpPr>
            <p:cNvPr id="70711" name="Line 39">
              <a:extLst>
                <a:ext uri="{FF2B5EF4-FFF2-40B4-BE49-F238E27FC236}">
                  <a16:creationId xmlns:a16="http://schemas.microsoft.com/office/drawing/2014/main" id="{8034D000-B662-C44B-9A41-366589140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2" name="Text Box 40">
              <a:extLst>
                <a:ext uri="{FF2B5EF4-FFF2-40B4-BE49-F238E27FC236}">
                  <a16:creationId xmlns:a16="http://schemas.microsoft.com/office/drawing/2014/main" id="{C7E943D5-E92D-5142-A25C-A430A5B2D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fragment</a:t>
              </a:r>
            </a:p>
            <a:p>
              <a:pPr algn="ctr"/>
              <a:r>
                <a:rPr lang="en-US" altLang="en-US"/>
                <a:t> offset</a:t>
              </a:r>
              <a:endParaRPr lang="en-US" altLang="en-US" sz="2000"/>
            </a:p>
          </p:txBody>
        </p:sp>
        <p:sp>
          <p:nvSpPr>
            <p:cNvPr id="70713" name="Line 43">
              <a:extLst>
                <a:ext uri="{FF2B5EF4-FFF2-40B4-BE49-F238E27FC236}">
                  <a16:creationId xmlns:a16="http://schemas.microsoft.com/office/drawing/2014/main" id="{7ECDBBB3-41DD-A645-A773-323B07E79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4" name="Line 44">
              <a:extLst>
                <a:ext uri="{FF2B5EF4-FFF2-40B4-BE49-F238E27FC236}">
                  <a16:creationId xmlns:a16="http://schemas.microsoft.com/office/drawing/2014/main" id="{22029896-BD2C-1F40-8835-A7311C29A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5" name="Line 45">
              <a:extLst>
                <a:ext uri="{FF2B5EF4-FFF2-40B4-BE49-F238E27FC236}">
                  <a16:creationId xmlns:a16="http://schemas.microsoft.com/office/drawing/2014/main" id="{C9ED40B9-9041-824A-BC2B-A239F5368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6" name="Text Box 46">
              <a:extLst>
                <a:ext uri="{FF2B5EF4-FFF2-40B4-BE49-F238E27FC236}">
                  <a16:creationId xmlns:a16="http://schemas.microsoft.com/office/drawing/2014/main" id="{1DD2FAB2-B0D1-114F-BF7B-BCBB8E6A0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1525"/>
              <a:ext cx="4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upper</a:t>
              </a:r>
            </a:p>
            <a:p>
              <a:pPr algn="ctr"/>
              <a:r>
                <a:rPr lang="en-US" altLang="en-US"/>
                <a:t> layer</a:t>
              </a:r>
            </a:p>
          </p:txBody>
        </p:sp>
        <p:sp>
          <p:nvSpPr>
            <p:cNvPr id="70717" name="Line 47">
              <a:extLst>
                <a:ext uri="{FF2B5EF4-FFF2-40B4-BE49-F238E27FC236}">
                  <a16:creationId xmlns:a16="http://schemas.microsoft.com/office/drawing/2014/main" id="{6B89A29F-1B23-3A47-A61A-BA9C8B7E7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8" name="Text Box 49">
              <a:extLst>
                <a:ext uri="{FF2B5EF4-FFF2-40B4-BE49-F238E27FC236}">
                  <a16:creationId xmlns:a16="http://schemas.microsoft.com/office/drawing/2014/main" id="{A0EE5949-119C-D849-BEBA-BCB7F601E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2" y="2235"/>
              <a:ext cx="19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32 bit destination IP address</a:t>
              </a:r>
              <a:endParaRPr lang="en-US" altLang="en-US" sz="2400"/>
            </a:p>
          </p:txBody>
        </p:sp>
        <p:sp>
          <p:nvSpPr>
            <p:cNvPr id="70719" name="Line 50">
              <a:extLst>
                <a:ext uri="{FF2B5EF4-FFF2-40B4-BE49-F238E27FC236}">
                  <a16:creationId xmlns:a16="http://schemas.microsoft.com/office/drawing/2014/main" id="{5F1540FA-5913-5D45-A65E-BE31FC565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20" name="Text Box 51">
              <a:extLst>
                <a:ext uri="{FF2B5EF4-FFF2-40B4-BE49-F238E27FC236}">
                  <a16:creationId xmlns:a16="http://schemas.microsoft.com/office/drawing/2014/main" id="{84414062-E821-F048-9C0E-9EF7BC7A3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" y="2529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options (if any)</a:t>
              </a:r>
              <a:endParaRPr lang="en-US" altLang="en-US" sz="2400"/>
            </a:p>
          </p:txBody>
        </p:sp>
      </p:grpSp>
      <p:sp>
        <p:nvSpPr>
          <p:cNvPr id="70659" name="Rectangle 2">
            <a:extLst>
              <a:ext uri="{FF2B5EF4-FFF2-40B4-BE49-F238E27FC236}">
                <a16:creationId xmlns:a16="http://schemas.microsoft.com/office/drawing/2014/main" id="{0601B7A9-DB4A-AD40-8282-4B184BC8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0"/>
            <a:ext cx="7772400" cy="78105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IP datagram format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" name="Group 56">
            <a:extLst>
              <a:ext uri="{FF2B5EF4-FFF2-40B4-BE49-F238E27FC236}">
                <a16:creationId xmlns:a16="http://schemas.microsoft.com/office/drawing/2014/main" id="{6BF855AD-054E-2345-B0BD-D748C0BFF8AB}"/>
              </a:ext>
            </a:extLst>
          </p:cNvPr>
          <p:cNvGrpSpPr>
            <a:grpSpLocks/>
          </p:cNvGrpSpPr>
          <p:nvPr/>
        </p:nvGrpSpPr>
        <p:grpSpPr bwMode="auto">
          <a:xfrm>
            <a:off x="768350" y="858838"/>
            <a:ext cx="2501900" cy="792162"/>
            <a:chOff x="484" y="541"/>
            <a:chExt cx="1576" cy="499"/>
          </a:xfrm>
        </p:grpSpPr>
        <p:sp>
          <p:nvSpPr>
            <p:cNvPr id="70687" name="Text Box 20">
              <a:extLst>
                <a:ext uri="{FF2B5EF4-FFF2-40B4-BE49-F238E27FC236}">
                  <a16:creationId xmlns:a16="http://schemas.microsoft.com/office/drawing/2014/main" id="{E2A11114-5AE9-5F43-89B1-90DD4A5C7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541"/>
              <a:ext cx="13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/>
                <a:t>IP protocol version</a:t>
              </a:r>
            </a:p>
            <a:p>
              <a:pPr algn="r"/>
              <a:r>
                <a:rPr lang="en-US" altLang="en-US"/>
                <a:t>number</a:t>
              </a:r>
              <a:endParaRPr lang="en-US" altLang="en-US" sz="1000"/>
            </a:p>
          </p:txBody>
        </p:sp>
        <p:sp>
          <p:nvSpPr>
            <p:cNvPr id="70688" name="Line 23">
              <a:extLst>
                <a:ext uri="{FF2B5EF4-FFF2-40B4-BE49-F238E27FC236}">
                  <a16:creationId xmlns:a16="http://schemas.microsoft.com/office/drawing/2014/main" id="{BD377FEF-110F-7748-8EBD-364F16920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749"/>
              <a:ext cx="333" cy="2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7">
            <a:extLst>
              <a:ext uri="{FF2B5EF4-FFF2-40B4-BE49-F238E27FC236}">
                <a16:creationId xmlns:a16="http://schemas.microsoft.com/office/drawing/2014/main" id="{D7AF339B-E172-C74E-8D45-D32B014E6583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1406525"/>
            <a:ext cx="2416175" cy="641350"/>
            <a:chOff x="793" y="886"/>
            <a:chExt cx="1522" cy="404"/>
          </a:xfrm>
        </p:grpSpPr>
        <p:sp>
          <p:nvSpPr>
            <p:cNvPr id="70685" name="Text Box 21">
              <a:extLst>
                <a:ext uri="{FF2B5EF4-FFF2-40B4-BE49-F238E27FC236}">
                  <a16:creationId xmlns:a16="http://schemas.microsoft.com/office/drawing/2014/main" id="{C79E7A33-6859-C84D-A328-6C1DC8913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886"/>
              <a:ext cx="9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/>
                <a:t>header length</a:t>
              </a:r>
            </a:p>
            <a:p>
              <a:pPr algn="r"/>
              <a:r>
                <a:rPr lang="en-US" altLang="en-US"/>
                <a:t> (bytes)</a:t>
              </a:r>
              <a:endParaRPr lang="en-US" altLang="en-US" sz="1000"/>
            </a:p>
          </p:txBody>
        </p:sp>
        <p:sp>
          <p:nvSpPr>
            <p:cNvPr id="70686" name="Line 24">
              <a:extLst>
                <a:ext uri="{FF2B5EF4-FFF2-40B4-BE49-F238E27FC236}">
                  <a16:creationId xmlns:a16="http://schemas.microsoft.com/office/drawing/2014/main" id="{FC604EEC-4D45-6146-AA79-005F877BF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1100"/>
              <a:ext cx="570" cy="9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60">
            <a:extLst>
              <a:ext uri="{FF2B5EF4-FFF2-40B4-BE49-F238E27FC236}">
                <a16:creationId xmlns:a16="http://schemas.microsoft.com/office/drawing/2014/main" id="{2069D917-87FE-0842-A0CF-17D2D6DEA800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2732088"/>
            <a:ext cx="3624263" cy="1592262"/>
            <a:chOff x="458" y="1721"/>
            <a:chExt cx="2283" cy="1003"/>
          </a:xfrm>
        </p:grpSpPr>
        <p:sp>
          <p:nvSpPr>
            <p:cNvPr id="70683" name="Text Box 27">
              <a:extLst>
                <a:ext uri="{FF2B5EF4-FFF2-40B4-BE49-F238E27FC236}">
                  <a16:creationId xmlns:a16="http://schemas.microsoft.com/office/drawing/2014/main" id="{0488D6D4-EA1F-974D-B6E7-364B20759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2320"/>
              <a:ext cx="14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/>
                <a:t>upper layer protocol</a:t>
              </a:r>
            </a:p>
            <a:p>
              <a:pPr algn="r"/>
              <a:r>
                <a:rPr lang="en-US" altLang="en-US"/>
                <a:t>to deliver payload to</a:t>
              </a:r>
            </a:p>
          </p:txBody>
        </p:sp>
        <p:sp>
          <p:nvSpPr>
            <p:cNvPr id="70684" name="Line 28">
              <a:extLst>
                <a:ext uri="{FF2B5EF4-FFF2-40B4-BE49-F238E27FC236}">
                  <a16:creationId xmlns:a16="http://schemas.microsoft.com/office/drawing/2014/main" id="{55596D65-F1D7-A545-AF4D-67C06E60B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7" y="1721"/>
              <a:ext cx="924" cy="7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61">
            <a:extLst>
              <a:ext uri="{FF2B5EF4-FFF2-40B4-BE49-F238E27FC236}">
                <a16:creationId xmlns:a16="http://schemas.microsoft.com/office/drawing/2014/main" id="{BC383B03-10D1-B747-AE4D-88E0A33301D4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054100"/>
            <a:ext cx="2176462" cy="735013"/>
            <a:chOff x="4313" y="664"/>
            <a:chExt cx="1371" cy="463"/>
          </a:xfrm>
        </p:grpSpPr>
        <p:sp>
          <p:nvSpPr>
            <p:cNvPr id="70681" name="Text Box 26">
              <a:extLst>
                <a:ext uri="{FF2B5EF4-FFF2-40B4-BE49-F238E27FC236}">
                  <a16:creationId xmlns:a16="http://schemas.microsoft.com/office/drawing/2014/main" id="{AB9B8076-3353-7E4B-AA99-C6D24E3B4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664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total datagram</a:t>
              </a:r>
            </a:p>
            <a:p>
              <a:r>
                <a:rPr lang="en-US" altLang="en-US"/>
                <a:t>length (bytes)</a:t>
              </a:r>
            </a:p>
          </p:txBody>
        </p:sp>
        <p:sp>
          <p:nvSpPr>
            <p:cNvPr id="70682" name="Line 30">
              <a:extLst>
                <a:ext uri="{FF2B5EF4-FFF2-40B4-BE49-F238E27FC236}">
                  <a16:creationId xmlns:a16="http://schemas.microsoft.com/office/drawing/2014/main" id="{B313921D-8B2B-3D44-B38A-E4E39BDE6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3" y="869"/>
              <a:ext cx="402" cy="2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58">
            <a:extLst>
              <a:ext uri="{FF2B5EF4-FFF2-40B4-BE49-F238E27FC236}">
                <a16:creationId xmlns:a16="http://schemas.microsoft.com/office/drawing/2014/main" id="{F72C7066-181B-D94D-8F63-32DE7ADA73FF}"/>
              </a:ext>
            </a:extLst>
          </p:cNvPr>
          <p:cNvGrpSpPr>
            <a:grpSpLocks/>
          </p:cNvGrpSpPr>
          <p:nvPr/>
        </p:nvGrpSpPr>
        <p:grpSpPr bwMode="auto">
          <a:xfrm>
            <a:off x="1293813" y="1760538"/>
            <a:ext cx="3028950" cy="565150"/>
            <a:chOff x="815" y="1109"/>
            <a:chExt cx="1908" cy="356"/>
          </a:xfrm>
        </p:grpSpPr>
        <p:sp>
          <p:nvSpPr>
            <p:cNvPr id="70679" name="Text Box 35">
              <a:extLst>
                <a:ext uri="{FF2B5EF4-FFF2-40B4-BE49-F238E27FC236}">
                  <a16:creationId xmlns:a16="http://schemas.microsoft.com/office/drawing/2014/main" id="{178A0EED-7DB6-D641-8BCC-E80D35472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" y="1234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ja-JP" altLang="en-US"/>
                <a:t>“</a:t>
              </a:r>
              <a:r>
                <a:rPr lang="en-US" altLang="ja-JP"/>
                <a:t>type</a:t>
              </a:r>
              <a:r>
                <a:rPr lang="ja-JP" altLang="en-US"/>
                <a:t>”</a:t>
              </a:r>
              <a:r>
                <a:rPr lang="en-US" altLang="ja-JP"/>
                <a:t> of data </a:t>
              </a:r>
              <a:endParaRPr lang="en-US" altLang="en-US" sz="1000"/>
            </a:p>
          </p:txBody>
        </p:sp>
        <p:sp>
          <p:nvSpPr>
            <p:cNvPr id="70680" name="Line 36">
              <a:extLst>
                <a:ext uri="{FF2B5EF4-FFF2-40B4-BE49-F238E27FC236}">
                  <a16:creationId xmlns:a16="http://schemas.microsoft.com/office/drawing/2014/main" id="{14A848DB-57A3-4A43-B66B-EEC891C23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1109"/>
              <a:ext cx="966" cy="2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62">
            <a:extLst>
              <a:ext uri="{FF2B5EF4-FFF2-40B4-BE49-F238E27FC236}">
                <a16:creationId xmlns:a16="http://schemas.microsoft.com/office/drawing/2014/main" id="{83A9FD57-7015-C545-B12E-65762D84410A}"/>
              </a:ext>
            </a:extLst>
          </p:cNvPr>
          <p:cNvGrpSpPr>
            <a:grpSpLocks/>
          </p:cNvGrpSpPr>
          <p:nvPr/>
        </p:nvGrpSpPr>
        <p:grpSpPr bwMode="auto">
          <a:xfrm>
            <a:off x="4951413" y="1787525"/>
            <a:ext cx="4102100" cy="915988"/>
            <a:chOff x="3119" y="1126"/>
            <a:chExt cx="2584" cy="577"/>
          </a:xfrm>
        </p:grpSpPr>
        <p:sp>
          <p:nvSpPr>
            <p:cNvPr id="70675" name="Text Box 25">
              <a:extLst>
                <a:ext uri="{FF2B5EF4-FFF2-40B4-BE49-F238E27FC236}">
                  <a16:creationId xmlns:a16="http://schemas.microsoft.com/office/drawing/2014/main" id="{EDFC5CC7-5578-2647-8A46-D716C3F3C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" y="1126"/>
              <a:ext cx="103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for</a:t>
              </a:r>
            </a:p>
            <a:p>
              <a:r>
                <a:rPr lang="en-US" altLang="en-US"/>
                <a:t>fragmentation/</a:t>
              </a:r>
            </a:p>
            <a:p>
              <a:r>
                <a:rPr lang="en-US" altLang="en-US"/>
                <a:t>reassembly</a:t>
              </a:r>
            </a:p>
          </p:txBody>
        </p:sp>
        <p:sp>
          <p:nvSpPr>
            <p:cNvPr id="70676" name="Line 29">
              <a:extLst>
                <a:ext uri="{FF2B5EF4-FFF2-40B4-BE49-F238E27FC236}">
                  <a16:creationId xmlns:a16="http://schemas.microsoft.com/office/drawing/2014/main" id="{7948EF5A-FD5C-154E-8B4C-2D38FDAE96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3" y="1415"/>
              <a:ext cx="1284" cy="1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7" name="Line 41">
              <a:extLst>
                <a:ext uri="{FF2B5EF4-FFF2-40B4-BE49-F238E27FC236}">
                  <a16:creationId xmlns:a16="http://schemas.microsoft.com/office/drawing/2014/main" id="{B62E2D40-55F7-4943-9416-E714B3B35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414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8" name="Line 42">
              <a:extLst>
                <a:ext uri="{FF2B5EF4-FFF2-40B4-BE49-F238E27FC236}">
                  <a16:creationId xmlns:a16="http://schemas.microsoft.com/office/drawing/2014/main" id="{7F51EBBF-5BF3-A740-96B1-1A29993F2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" y="1421"/>
              <a:ext cx="1584" cy="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59">
            <a:extLst>
              <a:ext uri="{FF2B5EF4-FFF2-40B4-BE49-F238E27FC236}">
                <a16:creationId xmlns:a16="http://schemas.microsoft.com/office/drawing/2014/main" id="{9EE57FEC-B18B-DF46-81DA-5ECE1962938A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2406650"/>
            <a:ext cx="2398713" cy="1190625"/>
            <a:chOff x="642" y="1516"/>
            <a:chExt cx="1511" cy="750"/>
          </a:xfrm>
        </p:grpSpPr>
        <p:sp>
          <p:nvSpPr>
            <p:cNvPr id="70673" name="Text Box 22">
              <a:extLst>
                <a:ext uri="{FF2B5EF4-FFF2-40B4-BE49-F238E27FC236}">
                  <a16:creationId xmlns:a16="http://schemas.microsoft.com/office/drawing/2014/main" id="{0388C37F-8B33-9840-ADB0-A28A99CB9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" y="1516"/>
              <a:ext cx="120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en-US" altLang="en-US"/>
                <a:t>max number</a:t>
              </a:r>
            </a:p>
            <a:p>
              <a:pPr algn="r"/>
              <a:r>
                <a:rPr lang="en-US" altLang="en-US"/>
                <a:t>remaining hops</a:t>
              </a:r>
            </a:p>
            <a:p>
              <a:pPr algn="r"/>
              <a:r>
                <a:rPr lang="en-US" altLang="en-US"/>
                <a:t>(decremented at </a:t>
              </a:r>
            </a:p>
            <a:p>
              <a:pPr algn="r"/>
              <a:r>
                <a:rPr lang="en-US" altLang="en-US"/>
                <a:t>each router)</a:t>
              </a:r>
            </a:p>
          </p:txBody>
        </p:sp>
        <p:sp>
          <p:nvSpPr>
            <p:cNvPr id="70674" name="Line 48">
              <a:extLst>
                <a:ext uri="{FF2B5EF4-FFF2-40B4-BE49-F238E27FC236}">
                  <a16:creationId xmlns:a16="http://schemas.microsoft.com/office/drawing/2014/main" id="{99BDAA95-FD92-1D43-8E50-0AFD4BC82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5" y="1700"/>
              <a:ext cx="348" cy="5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63">
            <a:extLst>
              <a:ext uri="{FF2B5EF4-FFF2-40B4-BE49-F238E27FC236}">
                <a16:creationId xmlns:a16="http://schemas.microsoft.com/office/drawing/2014/main" id="{84582137-6AA0-F443-9FD2-3A5105367E85}"/>
              </a:ext>
            </a:extLst>
          </p:cNvPr>
          <p:cNvGrpSpPr>
            <a:grpSpLocks/>
          </p:cNvGrpSpPr>
          <p:nvPr/>
        </p:nvGrpSpPr>
        <p:grpSpPr bwMode="auto">
          <a:xfrm>
            <a:off x="6532563" y="3987800"/>
            <a:ext cx="2508250" cy="1465263"/>
            <a:chOff x="4115" y="2512"/>
            <a:chExt cx="1580" cy="923"/>
          </a:xfrm>
        </p:grpSpPr>
        <p:sp>
          <p:nvSpPr>
            <p:cNvPr id="70671" name="Text Box 52">
              <a:extLst>
                <a:ext uri="{FF2B5EF4-FFF2-40B4-BE49-F238E27FC236}">
                  <a16:creationId xmlns:a16="http://schemas.microsoft.com/office/drawing/2014/main" id="{B6AB426A-1EB9-B14B-AE3B-D87D2FEA3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" y="2512"/>
              <a:ext cx="110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e.g. timestamp,</a:t>
              </a:r>
            </a:p>
            <a:p>
              <a:r>
                <a:rPr lang="en-US" altLang="en-US"/>
                <a:t>record route</a:t>
              </a:r>
            </a:p>
            <a:p>
              <a:r>
                <a:rPr lang="en-US" altLang="en-US"/>
                <a:t>taken, specify</a:t>
              </a:r>
            </a:p>
            <a:p>
              <a:r>
                <a:rPr lang="en-US" altLang="en-US"/>
                <a:t>list of routers </a:t>
              </a:r>
            </a:p>
            <a:p>
              <a:r>
                <a:rPr lang="en-US" altLang="en-US"/>
                <a:t>to visit.</a:t>
              </a:r>
            </a:p>
          </p:txBody>
        </p:sp>
        <p:sp>
          <p:nvSpPr>
            <p:cNvPr id="70672" name="Line 53">
              <a:extLst>
                <a:ext uri="{FF2B5EF4-FFF2-40B4-BE49-F238E27FC236}">
                  <a16:creationId xmlns:a16="http://schemas.microsoft.com/office/drawing/2014/main" id="{860FF5ED-AD41-5343-B37D-C1BA6E301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5" y="2651"/>
              <a:ext cx="516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669" name="Slide Number Placeholder 5">
            <a:extLst>
              <a:ext uri="{FF2B5EF4-FFF2-40B4-BE49-F238E27FC236}">
                <a16:creationId xmlns:a16="http://schemas.microsoft.com/office/drawing/2014/main" id="{60C39DA1-AEE9-AF41-8665-004CA31A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F3115AFB-6147-9147-B4E4-C69B080A8660}" type="slidenum">
              <a:rPr lang="en-US" altLang="en-US">
                <a:latin typeface="Tahoma" panose="020B0604030504040204" pitchFamily="34" charset="0"/>
              </a:rPr>
              <a:pPr/>
              <a:t>44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70670" name="Footer Placeholder 2">
            <a:extLst>
              <a:ext uri="{FF2B5EF4-FFF2-40B4-BE49-F238E27FC236}">
                <a16:creationId xmlns:a16="http://schemas.microsoft.com/office/drawing/2014/main" id="{D3E995F1-4DF4-B54A-A0D9-F098680D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12379" y="1379482"/>
            <a:ext cx="8284779" cy="48321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Understanding datagram format is important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 datagram has its own header (overhead) </a:t>
            </a:r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20 bytes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ym typeface="Wingdings" pitchFamily="2" charset="2"/>
              </a:rPr>
              <a:t>A datagram holds TCP/UDP segment within it  TCP/UDP has own overhead</a:t>
            </a:r>
          </a:p>
          <a:p>
            <a:pPr>
              <a:spcAft>
                <a:spcPts val="600"/>
              </a:spcAft>
            </a:pPr>
            <a:endParaRPr lang="en-US" sz="2400" dirty="0">
              <a:sym typeface="Wingdings" pitchFamily="2" charset="2"/>
            </a:endParaRPr>
          </a:p>
          <a:p>
            <a:pPr>
              <a:spcAft>
                <a:spcPts val="600"/>
              </a:spcAft>
            </a:pPr>
            <a:endParaRPr lang="en-MY" sz="2400" dirty="0"/>
          </a:p>
          <a:p>
            <a:pPr>
              <a:spcAft>
                <a:spcPts val="600"/>
              </a:spcAft>
            </a:pPr>
            <a:r>
              <a:rPr lang="en-MY" sz="2400" dirty="0"/>
              <a:t>How much overhead?</a:t>
            </a:r>
          </a:p>
          <a:p>
            <a:pPr lvl="1">
              <a:spcAft>
                <a:spcPts val="600"/>
              </a:spcAft>
            </a:pPr>
            <a:r>
              <a:rPr lang="en-MY" dirty="0"/>
              <a:t>20 bytes of TCP</a:t>
            </a:r>
          </a:p>
          <a:p>
            <a:pPr lvl="1">
              <a:spcAft>
                <a:spcPts val="600"/>
              </a:spcAft>
            </a:pPr>
            <a:r>
              <a:rPr lang="en-MY" dirty="0"/>
              <a:t>20 bytes of IP</a:t>
            </a:r>
          </a:p>
          <a:p>
            <a:pPr lvl="1">
              <a:spcAft>
                <a:spcPts val="600"/>
              </a:spcAft>
            </a:pPr>
            <a:r>
              <a:rPr lang="en-MY" dirty="0"/>
              <a:t>= 40 bytes + app layer overhead</a:t>
            </a:r>
            <a:endParaRPr lang="en-MY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D228-21F4-2B4E-A6AB-61CD5C0A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2" y="3163614"/>
            <a:ext cx="6095124" cy="605476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0601B7A9-DB4A-AD40-8282-4B184BC8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450" y="96891"/>
            <a:ext cx="7772400" cy="78105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IP datagram format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1599" y="6413618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45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22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4C397A05-51BD-F74B-8CAE-A0DD5EE5F14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152" y="947632"/>
            <a:ext cx="653675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28A927F-E865-494A-9E22-55ACD4DE5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IPv4 Datagram Format</a:t>
            </a:r>
            <a:endParaRPr lang="en-US" sz="2800" dirty="0">
              <a:solidFill>
                <a:schemeClr val="bg1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5911F83-5D24-4448-88FC-278A7D85627B}"/>
              </a:ext>
            </a:extLst>
          </p:cNvPr>
          <p:cNvSpPr/>
          <p:nvPr/>
        </p:nvSpPr>
        <p:spPr bwMode="auto">
          <a:xfrm>
            <a:off x="7147034" y="1734205"/>
            <a:ext cx="420414" cy="2879835"/>
          </a:xfrm>
          <a:prstGeom prst="righ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s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97C8E-4B6D-4D46-9E17-72496C7E3716}"/>
              </a:ext>
            </a:extLst>
          </p:cNvPr>
          <p:cNvSpPr txBox="1"/>
          <p:nvPr/>
        </p:nvSpPr>
        <p:spPr>
          <a:xfrm>
            <a:off x="7651531" y="2984938"/>
            <a:ext cx="115288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ms-MY" sz="2000">
                <a:solidFill>
                  <a:srgbClr val="FF0000"/>
                </a:solidFill>
              </a:rPr>
              <a:t>20 bytes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957F4C-7DCD-0841-BDB7-E5F338CE2E91}"/>
              </a:ext>
            </a:extLst>
          </p:cNvPr>
          <p:cNvCxnSpPr/>
          <p:nvPr/>
        </p:nvCxnSpPr>
        <p:spPr bwMode="auto">
          <a:xfrm>
            <a:off x="441434" y="1744717"/>
            <a:ext cx="643233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DE3FA4-D8BB-1B43-8168-77723884058E}"/>
              </a:ext>
            </a:extLst>
          </p:cNvPr>
          <p:cNvCxnSpPr/>
          <p:nvPr/>
        </p:nvCxnSpPr>
        <p:spPr bwMode="auto">
          <a:xfrm>
            <a:off x="446690" y="4682358"/>
            <a:ext cx="643233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0601B7A9-DB4A-AD40-8282-4B184BC8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450" y="96891"/>
            <a:ext cx="7772400" cy="78105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IP datagram format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35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7FC1A7C-48A4-C044-A601-9CF45453B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85738"/>
            <a:ext cx="7772400" cy="9302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fragmentation, reassembly</a:t>
            </a:r>
            <a:endParaRPr lang="en-US" altLang="en-US" sz="4800" dirty="0">
              <a:ea typeface="ＭＳ Ｐゴシック" panose="020B0600070205080204" pitchFamily="34" charset="-128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2EBEAC-771F-314C-BC5E-3A75D29525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8496" y="1113500"/>
            <a:ext cx="3810000" cy="5094287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links have MTU (</a:t>
            </a:r>
            <a:r>
              <a:rPr lang="en-US" altLang="en-US" sz="24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max.transfer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size) - largest possible link-level frame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different link types, different MTUs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Ethernet MTU 1500 bytes 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large IP datagram divided (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“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fragmented</a:t>
            </a:r>
            <a:r>
              <a:rPr lang="ja-JP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”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) within net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one datagram becomes several datagrams</a:t>
            </a:r>
          </a:p>
          <a:p>
            <a:pPr lvl="1"/>
            <a:r>
              <a:rPr lang="ja-JP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“</a:t>
            </a:r>
            <a:r>
              <a:rPr lang="en-US" altLang="ja-JP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reassembled</a:t>
            </a:r>
            <a:r>
              <a:rPr lang="ja-JP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”</a:t>
            </a:r>
            <a:r>
              <a:rPr lang="en-US" altLang="ja-JP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 only at final destination</a:t>
            </a:r>
          </a:p>
          <a:p>
            <a:pPr lvl="1"/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  <a:cs typeface="Gill Sans MT" panose="020B0502020104020203" pitchFamily="34" charset="77"/>
              </a:rPr>
              <a:t>IP header bits used to identify, order related fragments</a:t>
            </a:r>
          </a:p>
        </p:txBody>
      </p:sp>
      <p:sp>
        <p:nvSpPr>
          <p:cNvPr id="71684" name="Freeform 4">
            <a:extLst>
              <a:ext uri="{FF2B5EF4-FFF2-40B4-BE49-F238E27FC236}">
                <a16:creationId xmlns:a16="http://schemas.microsoft.com/office/drawing/2014/main" id="{BEAA3E5A-A715-044D-93E6-1581C8CF60E2}"/>
              </a:ext>
            </a:extLst>
          </p:cNvPr>
          <p:cNvSpPr>
            <a:spLocks/>
          </p:cNvSpPr>
          <p:nvPr/>
        </p:nvSpPr>
        <p:spPr bwMode="auto">
          <a:xfrm>
            <a:off x="4597400" y="1628775"/>
            <a:ext cx="2436813" cy="2255838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5" name="Freeform 5">
            <a:extLst>
              <a:ext uri="{FF2B5EF4-FFF2-40B4-BE49-F238E27FC236}">
                <a16:creationId xmlns:a16="http://schemas.microsoft.com/office/drawing/2014/main" id="{2C1F5E33-87DE-6141-BA1F-5286F21847AE}"/>
              </a:ext>
            </a:extLst>
          </p:cNvPr>
          <p:cNvSpPr>
            <a:spLocks/>
          </p:cNvSpPr>
          <p:nvPr/>
        </p:nvSpPr>
        <p:spPr bwMode="auto">
          <a:xfrm>
            <a:off x="4597400" y="4030663"/>
            <a:ext cx="1976438" cy="1987550"/>
          </a:xfrm>
          <a:custGeom>
            <a:avLst/>
            <a:gdLst>
              <a:gd name="T0" fmla="*/ 2147483647 w 873"/>
              <a:gd name="T1" fmla="*/ 2147483647 h 940"/>
              <a:gd name="T2" fmla="*/ 2147483647 w 873"/>
              <a:gd name="T3" fmla="*/ 2147483647 h 940"/>
              <a:gd name="T4" fmla="*/ 2147483647 w 873"/>
              <a:gd name="T5" fmla="*/ 2147483647 h 940"/>
              <a:gd name="T6" fmla="*/ 2147483647 w 873"/>
              <a:gd name="T7" fmla="*/ 2147483647 h 940"/>
              <a:gd name="T8" fmla="*/ 2147483647 w 873"/>
              <a:gd name="T9" fmla="*/ 2147483647 h 940"/>
              <a:gd name="T10" fmla="*/ 2147483647 w 873"/>
              <a:gd name="T11" fmla="*/ 2147483647 h 940"/>
              <a:gd name="T12" fmla="*/ 2147483647 w 873"/>
              <a:gd name="T13" fmla="*/ 2147483647 h 940"/>
              <a:gd name="T14" fmla="*/ 2147483647 w 873"/>
              <a:gd name="T15" fmla="*/ 2147483647 h 940"/>
              <a:gd name="T16" fmla="*/ 2147483647 w 873"/>
              <a:gd name="T17" fmla="*/ 2147483647 h 940"/>
              <a:gd name="T18" fmla="*/ 2147483647 w 873"/>
              <a:gd name="T19" fmla="*/ 2147483647 h 940"/>
              <a:gd name="T20" fmla="*/ 2147483647 w 873"/>
              <a:gd name="T21" fmla="*/ 2147483647 h 9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73"/>
              <a:gd name="T34" fmla="*/ 0 h 940"/>
              <a:gd name="T35" fmla="*/ 873 w 873"/>
              <a:gd name="T36" fmla="*/ 940 h 9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73" h="940">
                <a:moveTo>
                  <a:pt x="2" y="405"/>
                </a:moveTo>
                <a:cubicBezTo>
                  <a:pt x="17" y="290"/>
                  <a:pt x="138" y="129"/>
                  <a:pt x="230" y="65"/>
                </a:cubicBezTo>
                <a:cubicBezTo>
                  <a:pt x="322" y="1"/>
                  <a:pt x="460" y="0"/>
                  <a:pt x="555" y="22"/>
                </a:cubicBezTo>
                <a:cubicBezTo>
                  <a:pt x="650" y="44"/>
                  <a:pt x="748" y="143"/>
                  <a:pt x="800" y="197"/>
                </a:cubicBezTo>
                <a:cubicBezTo>
                  <a:pt x="852" y="251"/>
                  <a:pt x="859" y="292"/>
                  <a:pt x="866" y="347"/>
                </a:cubicBezTo>
                <a:cubicBezTo>
                  <a:pt x="873" y="402"/>
                  <a:pt x="855" y="457"/>
                  <a:pt x="842" y="527"/>
                </a:cubicBezTo>
                <a:cubicBezTo>
                  <a:pt x="829" y="597"/>
                  <a:pt x="827" y="714"/>
                  <a:pt x="788" y="767"/>
                </a:cubicBezTo>
                <a:cubicBezTo>
                  <a:pt x="749" y="820"/>
                  <a:pt x="670" y="819"/>
                  <a:pt x="608" y="845"/>
                </a:cubicBezTo>
                <a:cubicBezTo>
                  <a:pt x="546" y="871"/>
                  <a:pt x="496" y="940"/>
                  <a:pt x="418" y="925"/>
                </a:cubicBezTo>
                <a:cubicBezTo>
                  <a:pt x="340" y="910"/>
                  <a:pt x="208" y="840"/>
                  <a:pt x="139" y="754"/>
                </a:cubicBezTo>
                <a:cubicBezTo>
                  <a:pt x="69" y="667"/>
                  <a:pt x="0" y="546"/>
                  <a:pt x="2" y="405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Line 16">
            <a:extLst>
              <a:ext uri="{FF2B5EF4-FFF2-40B4-BE49-F238E27FC236}">
                <a16:creationId xmlns:a16="http://schemas.microsoft.com/office/drawing/2014/main" id="{08421E5E-5A5E-454C-B051-F90F2ED97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2584450"/>
            <a:ext cx="127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Line 17">
            <a:extLst>
              <a:ext uri="{FF2B5EF4-FFF2-40B4-BE49-F238E27FC236}">
                <a16:creationId xmlns:a16="http://schemas.microsoft.com/office/drawing/2014/main" id="{898E7E77-AD39-3A43-A9F3-8EEDDF963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1909763"/>
            <a:ext cx="658812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Line 18">
            <a:extLst>
              <a:ext uri="{FF2B5EF4-FFF2-40B4-BE49-F238E27FC236}">
                <a16:creationId xmlns:a16="http://schemas.microsoft.com/office/drawing/2014/main" id="{D32B4B0A-97A1-C448-A3E6-DB6EED75DF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825" y="2246313"/>
            <a:ext cx="196850" cy="669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Line 19">
            <a:extLst>
              <a:ext uri="{FF2B5EF4-FFF2-40B4-BE49-F238E27FC236}">
                <a16:creationId xmlns:a16="http://schemas.microsoft.com/office/drawing/2014/main" id="{110CD131-244A-804E-94C8-B1FE94912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863" y="2022475"/>
            <a:ext cx="1587" cy="58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Line 20">
            <a:extLst>
              <a:ext uri="{FF2B5EF4-FFF2-40B4-BE49-F238E27FC236}">
                <a16:creationId xmlns:a16="http://schemas.microsoft.com/office/drawing/2014/main" id="{05A16AC1-ADDB-0A44-8BE0-1759D6EA7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0813" y="2676525"/>
            <a:ext cx="971550" cy="401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Line 21">
            <a:extLst>
              <a:ext uri="{FF2B5EF4-FFF2-40B4-BE49-F238E27FC236}">
                <a16:creationId xmlns:a16="http://schemas.microsoft.com/office/drawing/2014/main" id="{BA3D5BBB-ADF8-3D4F-85E8-0BEFC3DF9F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03988" y="3206750"/>
            <a:ext cx="476250" cy="687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Line 22">
            <a:extLst>
              <a:ext uri="{FF2B5EF4-FFF2-40B4-BE49-F238E27FC236}">
                <a16:creationId xmlns:a16="http://schemas.microsoft.com/office/drawing/2014/main" id="{1796A404-91AD-EE4B-91B0-A4DA573CBE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4625" y="2214563"/>
            <a:ext cx="758825" cy="517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Line 23">
            <a:extLst>
              <a:ext uri="{FF2B5EF4-FFF2-40B4-BE49-F238E27FC236}">
                <a16:creationId xmlns:a16="http://schemas.microsoft.com/office/drawing/2014/main" id="{F4F77BCF-7EC8-8444-95FC-D4B7A8F600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4150" y="1654175"/>
            <a:ext cx="47625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24">
            <a:extLst>
              <a:ext uri="{FF2B5EF4-FFF2-40B4-BE49-F238E27FC236}">
                <a16:creationId xmlns:a16="http://schemas.microsoft.com/office/drawing/2014/main" id="{93B075E8-D2A3-D440-88BA-11172B98E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1700" y="1830388"/>
            <a:ext cx="273050" cy="236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19">
            <a:extLst>
              <a:ext uri="{FF2B5EF4-FFF2-40B4-BE49-F238E27FC236}">
                <a16:creationId xmlns:a16="http://schemas.microsoft.com/office/drawing/2014/main" id="{526E4C63-F60F-C747-A18D-487F9BCF26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1125" y="4206875"/>
            <a:ext cx="636588" cy="877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99">
            <a:extLst>
              <a:ext uri="{FF2B5EF4-FFF2-40B4-BE49-F238E27FC236}">
                <a16:creationId xmlns:a16="http://schemas.microsoft.com/office/drawing/2014/main" id="{834F5CE6-9E3E-144C-A7B6-F9C50DC1D55C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2955925"/>
            <a:ext cx="1222375" cy="403225"/>
            <a:chOff x="3152" y="1862"/>
            <a:chExt cx="770" cy="254"/>
          </a:xfrm>
        </p:grpSpPr>
        <p:grpSp>
          <p:nvGrpSpPr>
            <p:cNvPr id="71811" name="Group 120">
              <a:extLst>
                <a:ext uri="{FF2B5EF4-FFF2-40B4-BE49-F238E27FC236}">
                  <a16:creationId xmlns:a16="http://schemas.microsoft.com/office/drawing/2014/main" id="{A5B355E6-01F5-7A47-86CB-5847359B4CDA}"/>
                </a:ext>
              </a:extLst>
            </p:cNvPr>
            <p:cNvGrpSpPr>
              <a:grpSpLocks/>
            </p:cNvGrpSpPr>
            <p:nvPr/>
          </p:nvGrpSpPr>
          <p:grpSpPr bwMode="auto">
            <a:xfrm rot="1433392">
              <a:off x="3152" y="1862"/>
              <a:ext cx="648" cy="108"/>
              <a:chOff x="4712" y="1742"/>
              <a:chExt cx="648" cy="108"/>
            </a:xfrm>
          </p:grpSpPr>
          <p:sp>
            <p:nvSpPr>
              <p:cNvPr id="71813" name="Rectangle 121">
                <a:extLst>
                  <a:ext uri="{FF2B5EF4-FFF2-40B4-BE49-F238E27FC236}">
                    <a16:creationId xmlns:a16="http://schemas.microsoft.com/office/drawing/2014/main" id="{956EAA7C-6ADB-1245-B604-04D0E0897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742"/>
                <a:ext cx="648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814" name="Rectangle 122">
                <a:extLst>
                  <a:ext uri="{FF2B5EF4-FFF2-40B4-BE49-F238E27FC236}">
                    <a16:creationId xmlns:a16="http://schemas.microsoft.com/office/drawing/2014/main" id="{FFBE6DA2-3055-6C4E-B615-5EB0D1D17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0" y="1742"/>
                <a:ext cx="534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812" name="Line 132">
              <a:extLst>
                <a:ext uri="{FF2B5EF4-FFF2-40B4-BE49-F238E27FC236}">
                  <a16:creationId xmlns:a16="http://schemas.microsoft.com/office/drawing/2014/main" id="{CE95EEAA-26BA-9D47-813F-6D5DD01EB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4" y="2060"/>
              <a:ext cx="138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648" name="Text Box 136">
            <a:extLst>
              <a:ext uri="{FF2B5EF4-FFF2-40B4-BE49-F238E27FC236}">
                <a16:creationId xmlns:a16="http://schemas.microsoft.com/office/drawing/2014/main" id="{56AC6D99-2B04-0A4F-B4DD-655D77819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2241550"/>
            <a:ext cx="24669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solidFill>
                  <a:srgbClr val="CC0000"/>
                </a:solidFill>
              </a:rPr>
              <a:t>fragmentation:</a:t>
            </a:r>
            <a:r>
              <a:rPr lang="en-US" altLang="en-US" sz="1600"/>
              <a:t> </a:t>
            </a:r>
          </a:p>
          <a:p>
            <a:r>
              <a:rPr lang="en-US" altLang="en-US" sz="1600" b="1" i="1">
                <a:solidFill>
                  <a:srgbClr val="000099"/>
                </a:solidFill>
              </a:rPr>
              <a:t>in:</a:t>
            </a:r>
            <a:r>
              <a:rPr lang="en-US" altLang="en-US" sz="1600"/>
              <a:t> one large datagram</a:t>
            </a:r>
          </a:p>
          <a:p>
            <a:r>
              <a:rPr lang="en-US" altLang="en-US" sz="1600" b="1" i="1">
                <a:solidFill>
                  <a:srgbClr val="000099"/>
                </a:solidFill>
              </a:rPr>
              <a:t>out:</a:t>
            </a:r>
            <a:r>
              <a:rPr lang="en-US" altLang="en-US" sz="1600"/>
              <a:t> 3 smaller datagrams</a:t>
            </a:r>
            <a:endParaRPr lang="en-US" altLang="en-US"/>
          </a:p>
        </p:txBody>
      </p:sp>
      <p:sp>
        <p:nvSpPr>
          <p:cNvPr id="71698" name="Line 118">
            <a:extLst>
              <a:ext uri="{FF2B5EF4-FFF2-40B4-BE49-F238E27FC236}">
                <a16:creationId xmlns:a16="http://schemas.microsoft.com/office/drawing/2014/main" id="{9639417B-A0D8-5A47-94E1-C3E645C4A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4813" y="5178425"/>
            <a:ext cx="287337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20">
            <a:extLst>
              <a:ext uri="{FF2B5EF4-FFF2-40B4-BE49-F238E27FC236}">
                <a16:creationId xmlns:a16="http://schemas.microsoft.com/office/drawing/2014/main" id="{035928C1-5CB6-7B43-B001-95E10B834B82}"/>
              </a:ext>
            </a:extLst>
          </p:cNvPr>
          <p:cNvGrpSpPr>
            <a:grpSpLocks/>
          </p:cNvGrpSpPr>
          <p:nvPr/>
        </p:nvGrpSpPr>
        <p:grpSpPr bwMode="auto">
          <a:xfrm>
            <a:off x="5407025" y="4352925"/>
            <a:ext cx="708025" cy="558800"/>
            <a:chOff x="3406" y="2742"/>
            <a:chExt cx="446" cy="352"/>
          </a:xfrm>
        </p:grpSpPr>
        <p:grpSp>
          <p:nvGrpSpPr>
            <p:cNvPr id="71799" name="Group 137">
              <a:extLst>
                <a:ext uri="{FF2B5EF4-FFF2-40B4-BE49-F238E27FC236}">
                  <a16:creationId xmlns:a16="http://schemas.microsoft.com/office/drawing/2014/main" id="{4AFB399E-9F10-A24B-8B37-4A0B34345E5B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66" y="2742"/>
              <a:ext cx="282" cy="108"/>
              <a:chOff x="5078" y="1860"/>
              <a:chExt cx="282" cy="108"/>
            </a:xfrm>
          </p:grpSpPr>
          <p:sp>
            <p:nvSpPr>
              <p:cNvPr id="71809" name="Rectangle 138">
                <a:extLst>
                  <a:ext uri="{FF2B5EF4-FFF2-40B4-BE49-F238E27FC236}">
                    <a16:creationId xmlns:a16="http://schemas.microsoft.com/office/drawing/2014/main" id="{A8D04A4B-909D-564C-9401-C43607678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810" name="Rectangle 139">
                <a:extLst>
                  <a:ext uri="{FF2B5EF4-FFF2-40B4-BE49-F238E27FC236}">
                    <a16:creationId xmlns:a16="http://schemas.microsoft.com/office/drawing/2014/main" id="{45E89B9F-9023-BC44-9733-CAEB46095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1800" name="Group 140">
              <a:extLst>
                <a:ext uri="{FF2B5EF4-FFF2-40B4-BE49-F238E27FC236}">
                  <a16:creationId xmlns:a16="http://schemas.microsoft.com/office/drawing/2014/main" id="{B6C5A6A3-4F88-9747-8053-90F7F81981C7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68" y="2864"/>
              <a:ext cx="282" cy="108"/>
              <a:chOff x="5078" y="1860"/>
              <a:chExt cx="282" cy="108"/>
            </a:xfrm>
          </p:grpSpPr>
          <p:sp>
            <p:nvSpPr>
              <p:cNvPr id="71807" name="Rectangle 141">
                <a:extLst>
                  <a:ext uri="{FF2B5EF4-FFF2-40B4-BE49-F238E27FC236}">
                    <a16:creationId xmlns:a16="http://schemas.microsoft.com/office/drawing/2014/main" id="{12A28469-2881-A041-B393-1F0DDA72E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808" name="Rectangle 142">
                <a:extLst>
                  <a:ext uri="{FF2B5EF4-FFF2-40B4-BE49-F238E27FC236}">
                    <a16:creationId xmlns:a16="http://schemas.microsoft.com/office/drawing/2014/main" id="{42CAA011-B694-A846-B024-268A78502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1801" name="Group 143">
              <a:extLst>
                <a:ext uri="{FF2B5EF4-FFF2-40B4-BE49-F238E27FC236}">
                  <a16:creationId xmlns:a16="http://schemas.microsoft.com/office/drawing/2014/main" id="{F91B681B-1BE0-F942-936E-0C3733133053}"/>
                </a:ext>
              </a:extLst>
            </p:cNvPr>
            <p:cNvGrpSpPr>
              <a:grpSpLocks/>
            </p:cNvGrpSpPr>
            <p:nvPr/>
          </p:nvGrpSpPr>
          <p:grpSpPr bwMode="auto">
            <a:xfrm rot="-10773343">
              <a:off x="3570" y="2986"/>
              <a:ext cx="282" cy="108"/>
              <a:chOff x="5078" y="1860"/>
              <a:chExt cx="282" cy="108"/>
            </a:xfrm>
          </p:grpSpPr>
          <p:sp>
            <p:nvSpPr>
              <p:cNvPr id="71805" name="Rectangle 144">
                <a:extLst>
                  <a:ext uri="{FF2B5EF4-FFF2-40B4-BE49-F238E27FC236}">
                    <a16:creationId xmlns:a16="http://schemas.microsoft.com/office/drawing/2014/main" id="{AAF67B1E-82F4-BA43-A8B8-1B79BE87D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6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806" name="Rectangle 145">
                <a:extLst>
                  <a:ext uri="{FF2B5EF4-FFF2-40B4-BE49-F238E27FC236}">
                    <a16:creationId xmlns:a16="http://schemas.microsoft.com/office/drawing/2014/main" id="{8159F45C-385D-D547-B5A8-2D6BB79A6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802" name="Line 146">
              <a:extLst>
                <a:ext uri="{FF2B5EF4-FFF2-40B4-BE49-F238E27FC236}">
                  <a16:creationId xmlns:a16="http://schemas.microsoft.com/office/drawing/2014/main" id="{574619DA-A93D-5343-841B-9E996A1082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12" y="277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3" name="Line 147">
              <a:extLst>
                <a:ext uri="{FF2B5EF4-FFF2-40B4-BE49-F238E27FC236}">
                  <a16:creationId xmlns:a16="http://schemas.microsoft.com/office/drawing/2014/main" id="{3224B5D0-F749-A943-A30E-A027887633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06" y="288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4" name="Line 148">
              <a:extLst>
                <a:ext uri="{FF2B5EF4-FFF2-40B4-BE49-F238E27FC236}">
                  <a16:creationId xmlns:a16="http://schemas.microsoft.com/office/drawing/2014/main" id="{7339CFEF-3811-5047-8B00-2CC9AE5867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691848">
              <a:off x="3408" y="3018"/>
              <a:ext cx="138" cy="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33">
            <a:extLst>
              <a:ext uri="{FF2B5EF4-FFF2-40B4-BE49-F238E27FC236}">
                <a16:creationId xmlns:a16="http://schemas.microsoft.com/office/drawing/2014/main" id="{0C418413-61A9-2D40-82E7-B3DEEF38396E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871913"/>
            <a:ext cx="1395412" cy="490537"/>
            <a:chOff x="2701" y="2439"/>
            <a:chExt cx="879" cy="309"/>
          </a:xfrm>
        </p:grpSpPr>
        <p:grpSp>
          <p:nvGrpSpPr>
            <p:cNvPr id="71793" name="Group 232">
              <a:extLst>
                <a:ext uri="{FF2B5EF4-FFF2-40B4-BE49-F238E27FC236}">
                  <a16:creationId xmlns:a16="http://schemas.microsoft.com/office/drawing/2014/main" id="{01EA5492-659B-6243-ACDB-A79359E9A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1" y="2639"/>
              <a:ext cx="806" cy="109"/>
              <a:chOff x="2540" y="2639"/>
              <a:chExt cx="806" cy="109"/>
            </a:xfrm>
          </p:grpSpPr>
          <p:grpSp>
            <p:nvGrpSpPr>
              <p:cNvPr id="71795" name="Group 149">
                <a:extLst>
                  <a:ext uri="{FF2B5EF4-FFF2-40B4-BE49-F238E27FC236}">
                    <a16:creationId xmlns:a16="http://schemas.microsoft.com/office/drawing/2014/main" id="{FAF91F05-7467-714C-8782-A7CFDF0A07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793026">
                <a:off x="2697" y="2639"/>
                <a:ext cx="649" cy="109"/>
                <a:chOff x="4712" y="1742"/>
                <a:chExt cx="648" cy="108"/>
              </a:xfrm>
            </p:grpSpPr>
            <p:sp>
              <p:nvSpPr>
                <p:cNvPr id="71797" name="Rectangle 150">
                  <a:extLst>
                    <a:ext uri="{FF2B5EF4-FFF2-40B4-BE49-F238E27FC236}">
                      <a16:creationId xmlns:a16="http://schemas.microsoft.com/office/drawing/2014/main" id="{7F2F562C-D33C-8C4C-8264-42BA1C89C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2" y="1742"/>
                  <a:ext cx="648" cy="1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1798" name="Rectangle 151">
                  <a:extLst>
                    <a:ext uri="{FF2B5EF4-FFF2-40B4-BE49-F238E27FC236}">
                      <a16:creationId xmlns:a16="http://schemas.microsoft.com/office/drawing/2014/main" id="{29EEAB17-888D-2441-891E-1E6F17EBB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" y="1744"/>
                  <a:ext cx="534" cy="10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1796" name="Line 152">
                <a:extLst>
                  <a:ext uri="{FF2B5EF4-FFF2-40B4-BE49-F238E27FC236}">
                    <a16:creationId xmlns:a16="http://schemas.microsoft.com/office/drawing/2014/main" id="{6232BD0B-8716-9247-B8B9-AD40BD5AE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9691848">
                <a:off x="2540" y="2666"/>
                <a:ext cx="138" cy="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794" name="Text Box 153">
              <a:extLst>
                <a:ext uri="{FF2B5EF4-FFF2-40B4-BE49-F238E27FC236}">
                  <a16:creationId xmlns:a16="http://schemas.microsoft.com/office/drawing/2014/main" id="{1531A0BB-5EA2-FB43-8AFC-ADDED97C1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0" y="2439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solidFill>
                    <a:srgbClr val="CC0000"/>
                  </a:solidFill>
                </a:rPr>
                <a:t>reassembly</a:t>
              </a:r>
              <a:endParaRPr lang="en-US" altLang="en-US" i="1">
                <a:solidFill>
                  <a:srgbClr val="CC0000"/>
                </a:solidFill>
              </a:endParaRPr>
            </a:p>
          </p:txBody>
        </p:sp>
      </p:grpSp>
      <p:pic>
        <p:nvPicPr>
          <p:cNvPr id="71701" name="Picture 154" descr="underline_base">
            <a:extLst>
              <a:ext uri="{FF2B5EF4-FFF2-40B4-BE49-F238E27FC236}">
                <a16:creationId xmlns:a16="http://schemas.microsoft.com/office/drawing/2014/main" id="{1FE26787-B80A-6A4D-A7D2-40F661B5E7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88106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02" name="Group 162">
            <a:extLst>
              <a:ext uri="{FF2B5EF4-FFF2-40B4-BE49-F238E27FC236}">
                <a16:creationId xmlns:a16="http://schemas.microsoft.com/office/drawing/2014/main" id="{ED153A2B-C9F3-DF47-9BB7-B6B4CD182161}"/>
              </a:ext>
            </a:extLst>
          </p:cNvPr>
          <p:cNvGrpSpPr>
            <a:grpSpLocks/>
          </p:cNvGrpSpPr>
          <p:nvPr/>
        </p:nvGrpSpPr>
        <p:grpSpPr bwMode="auto">
          <a:xfrm>
            <a:off x="3849688" y="1708150"/>
            <a:ext cx="838200" cy="1720850"/>
            <a:chOff x="2345" y="1140"/>
            <a:chExt cx="528" cy="1084"/>
          </a:xfrm>
        </p:grpSpPr>
        <p:sp>
          <p:nvSpPr>
            <p:cNvPr id="71783" name="Line 8">
              <a:extLst>
                <a:ext uri="{FF2B5EF4-FFF2-40B4-BE49-F238E27FC236}">
                  <a16:creationId xmlns:a16="http://schemas.microsoft.com/office/drawing/2014/main" id="{BD314BA7-772F-4748-B156-7B9E7F8BF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459"/>
              <a:ext cx="6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4" name="Line 10">
              <a:extLst>
                <a:ext uri="{FF2B5EF4-FFF2-40B4-BE49-F238E27FC236}">
                  <a16:creationId xmlns:a16="http://schemas.microsoft.com/office/drawing/2014/main" id="{CDE8D9AC-130B-EF4C-A765-D6DCC5510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967"/>
              <a:ext cx="6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5" name="Line 15">
              <a:extLst>
                <a:ext uri="{FF2B5EF4-FFF2-40B4-BE49-F238E27FC236}">
                  <a16:creationId xmlns:a16="http://schemas.microsoft.com/office/drawing/2014/main" id="{B53F3559-348B-9E4B-9279-79773F7EC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1456"/>
              <a:ext cx="0" cy="5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86" name="Group 155">
              <a:extLst>
                <a:ext uri="{FF2B5EF4-FFF2-40B4-BE49-F238E27FC236}">
                  <a16:creationId xmlns:a16="http://schemas.microsoft.com/office/drawing/2014/main" id="{5B1A02A9-E6DB-D246-92F7-A31DD4080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5" y="1140"/>
              <a:ext cx="503" cy="444"/>
              <a:chOff x="-44" y="1473"/>
              <a:chExt cx="981" cy="1105"/>
            </a:xfrm>
          </p:grpSpPr>
          <p:pic>
            <p:nvPicPr>
              <p:cNvPr id="71791" name="Picture 156" descr="desktop_computer_stylized_medium">
                <a:extLst>
                  <a:ext uri="{FF2B5EF4-FFF2-40B4-BE49-F238E27FC236}">
                    <a16:creationId xmlns:a16="http://schemas.microsoft.com/office/drawing/2014/main" id="{33778A39-EBE4-2548-B976-5E535AC70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792" name="Freeform 157">
                <a:extLst>
                  <a:ext uri="{FF2B5EF4-FFF2-40B4-BE49-F238E27FC236}">
                    <a16:creationId xmlns:a16="http://schemas.microsoft.com/office/drawing/2014/main" id="{C1C40C36-EEE8-4E49-ACD9-F6C8029EE9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1787" name="Text Box 158">
              <a:extLst>
                <a:ext uri="{FF2B5EF4-FFF2-40B4-BE49-F238E27FC236}">
                  <a16:creationId xmlns:a16="http://schemas.microsoft.com/office/drawing/2014/main" id="{EF97BB20-41D0-9C4E-8354-BF42AA99A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526" y="1509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/>
                <a:t>…</a:t>
              </a:r>
            </a:p>
          </p:txBody>
        </p:sp>
        <p:grpSp>
          <p:nvGrpSpPr>
            <p:cNvPr id="71788" name="Group 159">
              <a:extLst>
                <a:ext uri="{FF2B5EF4-FFF2-40B4-BE49-F238E27FC236}">
                  <a16:creationId xmlns:a16="http://schemas.microsoft.com/office/drawing/2014/main" id="{23B3F5D9-8408-C74A-B244-D2B004C5B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7" y="1780"/>
              <a:ext cx="503" cy="444"/>
              <a:chOff x="-44" y="1473"/>
              <a:chExt cx="981" cy="1105"/>
            </a:xfrm>
          </p:grpSpPr>
          <p:pic>
            <p:nvPicPr>
              <p:cNvPr id="71789" name="Picture 160" descr="desktop_computer_stylized_medium">
                <a:extLst>
                  <a:ext uri="{FF2B5EF4-FFF2-40B4-BE49-F238E27FC236}">
                    <a16:creationId xmlns:a16="http://schemas.microsoft.com/office/drawing/2014/main" id="{75FE6F3E-B353-8444-8F37-CD7FEF7676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790" name="Freeform 161">
                <a:extLst>
                  <a:ext uri="{FF2B5EF4-FFF2-40B4-BE49-F238E27FC236}">
                    <a16:creationId xmlns:a16="http://schemas.microsoft.com/office/drawing/2014/main" id="{FE7D5DBF-CBAF-0947-8709-30A43690EBB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71703" name="Group 163">
            <a:extLst>
              <a:ext uri="{FF2B5EF4-FFF2-40B4-BE49-F238E27FC236}">
                <a16:creationId xmlns:a16="http://schemas.microsoft.com/office/drawing/2014/main" id="{2204F6AF-7162-1B42-9AF3-B009AA362EF3}"/>
              </a:ext>
            </a:extLst>
          </p:cNvPr>
          <p:cNvGrpSpPr>
            <a:grpSpLocks/>
          </p:cNvGrpSpPr>
          <p:nvPr/>
        </p:nvGrpSpPr>
        <p:grpSpPr bwMode="auto">
          <a:xfrm>
            <a:off x="5970588" y="2895600"/>
            <a:ext cx="698500" cy="355600"/>
            <a:chOff x="4396" y="1245"/>
            <a:chExt cx="672" cy="248"/>
          </a:xfrm>
        </p:grpSpPr>
        <p:sp>
          <p:nvSpPr>
            <p:cNvPr id="71775" name="Oval 407">
              <a:extLst>
                <a:ext uri="{FF2B5EF4-FFF2-40B4-BE49-F238E27FC236}">
                  <a16:creationId xmlns:a16="http://schemas.microsoft.com/office/drawing/2014/main" id="{FC064B53-0109-C84D-8BA1-978A9CAE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76" name="Rectangle 410">
              <a:extLst>
                <a:ext uri="{FF2B5EF4-FFF2-40B4-BE49-F238E27FC236}">
                  <a16:creationId xmlns:a16="http://schemas.microsoft.com/office/drawing/2014/main" id="{5958D782-AC26-654E-9E74-7CC293E72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77" name="Oval 411">
              <a:extLst>
                <a:ext uri="{FF2B5EF4-FFF2-40B4-BE49-F238E27FC236}">
                  <a16:creationId xmlns:a16="http://schemas.microsoft.com/office/drawing/2014/main" id="{8A32C3D7-93DE-4F44-A477-4BE91530B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78" name="Group 167">
              <a:extLst>
                <a:ext uri="{FF2B5EF4-FFF2-40B4-BE49-F238E27FC236}">
                  <a16:creationId xmlns:a16="http://schemas.microsoft.com/office/drawing/2014/main" id="{3E6DD6BE-E1BC-A646-8E83-6C7869792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81" name="Freeform 168">
                <a:extLst>
                  <a:ext uri="{FF2B5EF4-FFF2-40B4-BE49-F238E27FC236}">
                    <a16:creationId xmlns:a16="http://schemas.microsoft.com/office/drawing/2014/main" id="{D518FEA6-FA6C-D941-B75E-62DA3F137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82" name="Freeform 169">
                <a:extLst>
                  <a:ext uri="{FF2B5EF4-FFF2-40B4-BE49-F238E27FC236}">
                    <a16:creationId xmlns:a16="http://schemas.microsoft.com/office/drawing/2014/main" id="{FFC96D87-84BF-4745-8643-AB0C7470D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79" name="Line 170">
              <a:extLst>
                <a:ext uri="{FF2B5EF4-FFF2-40B4-BE49-F238E27FC236}">
                  <a16:creationId xmlns:a16="http://schemas.microsoft.com/office/drawing/2014/main" id="{16D483BA-F852-5543-8479-C817BCAB5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0" name="Line 171">
              <a:extLst>
                <a:ext uri="{FF2B5EF4-FFF2-40B4-BE49-F238E27FC236}">
                  <a16:creationId xmlns:a16="http://schemas.microsoft.com/office/drawing/2014/main" id="{D0A8FE1B-2C0C-4F4D-BC25-86BE45184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04" name="Group 172">
            <a:extLst>
              <a:ext uri="{FF2B5EF4-FFF2-40B4-BE49-F238E27FC236}">
                <a16:creationId xmlns:a16="http://schemas.microsoft.com/office/drawing/2014/main" id="{629C4EC2-84EF-DF43-82EF-B01834B087C4}"/>
              </a:ext>
            </a:extLst>
          </p:cNvPr>
          <p:cNvGrpSpPr>
            <a:grpSpLocks/>
          </p:cNvGrpSpPr>
          <p:nvPr/>
        </p:nvGrpSpPr>
        <p:grpSpPr bwMode="auto">
          <a:xfrm>
            <a:off x="4757738" y="1790700"/>
            <a:ext cx="698500" cy="355600"/>
            <a:chOff x="4396" y="1245"/>
            <a:chExt cx="672" cy="248"/>
          </a:xfrm>
        </p:grpSpPr>
        <p:sp>
          <p:nvSpPr>
            <p:cNvPr id="71767" name="Oval 407">
              <a:extLst>
                <a:ext uri="{FF2B5EF4-FFF2-40B4-BE49-F238E27FC236}">
                  <a16:creationId xmlns:a16="http://schemas.microsoft.com/office/drawing/2014/main" id="{2B40D1BA-8F4D-EB4F-93CC-B86CF9371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68" name="Rectangle 410">
              <a:extLst>
                <a:ext uri="{FF2B5EF4-FFF2-40B4-BE49-F238E27FC236}">
                  <a16:creationId xmlns:a16="http://schemas.microsoft.com/office/drawing/2014/main" id="{4FB8E716-E216-4B46-A740-8A17273C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69" name="Oval 411">
              <a:extLst>
                <a:ext uri="{FF2B5EF4-FFF2-40B4-BE49-F238E27FC236}">
                  <a16:creationId xmlns:a16="http://schemas.microsoft.com/office/drawing/2014/main" id="{A5F1E9CA-6D7D-534B-8F34-DA55B29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70" name="Group 176">
              <a:extLst>
                <a:ext uri="{FF2B5EF4-FFF2-40B4-BE49-F238E27FC236}">
                  <a16:creationId xmlns:a16="http://schemas.microsoft.com/office/drawing/2014/main" id="{CAAF9BE6-F8B6-2947-8F40-463FD1DF0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73" name="Freeform 177">
                <a:extLst>
                  <a:ext uri="{FF2B5EF4-FFF2-40B4-BE49-F238E27FC236}">
                    <a16:creationId xmlns:a16="http://schemas.microsoft.com/office/drawing/2014/main" id="{5D34AC7E-4326-AF41-A922-094FFE577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4" name="Freeform 178">
                <a:extLst>
                  <a:ext uri="{FF2B5EF4-FFF2-40B4-BE49-F238E27FC236}">
                    <a16:creationId xmlns:a16="http://schemas.microsoft.com/office/drawing/2014/main" id="{4BC7A125-3344-6B42-B629-95DDDF043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71" name="Line 179">
              <a:extLst>
                <a:ext uri="{FF2B5EF4-FFF2-40B4-BE49-F238E27FC236}">
                  <a16:creationId xmlns:a16="http://schemas.microsoft.com/office/drawing/2014/main" id="{25B7B91F-AF12-684B-AA3B-6FA905A2E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2" name="Line 180">
              <a:extLst>
                <a:ext uri="{FF2B5EF4-FFF2-40B4-BE49-F238E27FC236}">
                  <a16:creationId xmlns:a16="http://schemas.microsoft.com/office/drawing/2014/main" id="{A91097BA-6B19-D545-A037-715B847A6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05" name="Group 181">
            <a:extLst>
              <a:ext uri="{FF2B5EF4-FFF2-40B4-BE49-F238E27FC236}">
                <a16:creationId xmlns:a16="http://schemas.microsoft.com/office/drawing/2014/main" id="{732FEEC1-C8A7-0841-953D-DDD9DB76413C}"/>
              </a:ext>
            </a:extLst>
          </p:cNvPr>
          <p:cNvGrpSpPr>
            <a:grpSpLocks/>
          </p:cNvGrpSpPr>
          <p:nvPr/>
        </p:nvGrpSpPr>
        <p:grpSpPr bwMode="auto">
          <a:xfrm>
            <a:off x="4764088" y="2425700"/>
            <a:ext cx="698500" cy="355600"/>
            <a:chOff x="4396" y="1245"/>
            <a:chExt cx="672" cy="248"/>
          </a:xfrm>
        </p:grpSpPr>
        <p:sp>
          <p:nvSpPr>
            <p:cNvPr id="71759" name="Oval 407">
              <a:extLst>
                <a:ext uri="{FF2B5EF4-FFF2-40B4-BE49-F238E27FC236}">
                  <a16:creationId xmlns:a16="http://schemas.microsoft.com/office/drawing/2014/main" id="{510BC4DE-B251-8C49-84CB-806B5F433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60" name="Rectangle 410">
              <a:extLst>
                <a:ext uri="{FF2B5EF4-FFF2-40B4-BE49-F238E27FC236}">
                  <a16:creationId xmlns:a16="http://schemas.microsoft.com/office/drawing/2014/main" id="{5A9559C0-2230-624E-BBAC-91D8EC9A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61" name="Oval 411">
              <a:extLst>
                <a:ext uri="{FF2B5EF4-FFF2-40B4-BE49-F238E27FC236}">
                  <a16:creationId xmlns:a16="http://schemas.microsoft.com/office/drawing/2014/main" id="{2A00E276-8ACE-0542-BA5B-4031CEF4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62" name="Group 185">
              <a:extLst>
                <a:ext uri="{FF2B5EF4-FFF2-40B4-BE49-F238E27FC236}">
                  <a16:creationId xmlns:a16="http://schemas.microsoft.com/office/drawing/2014/main" id="{C330C5CE-AB87-A546-89B0-9AE57EB31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65" name="Freeform 186">
                <a:extLst>
                  <a:ext uri="{FF2B5EF4-FFF2-40B4-BE49-F238E27FC236}">
                    <a16:creationId xmlns:a16="http://schemas.microsoft.com/office/drawing/2014/main" id="{FD22AE81-2200-A14E-9681-7283728B8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6" name="Freeform 187">
                <a:extLst>
                  <a:ext uri="{FF2B5EF4-FFF2-40B4-BE49-F238E27FC236}">
                    <a16:creationId xmlns:a16="http://schemas.microsoft.com/office/drawing/2014/main" id="{849B9F4D-FD81-ED42-98CD-05EBA5F98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63" name="Line 188">
              <a:extLst>
                <a:ext uri="{FF2B5EF4-FFF2-40B4-BE49-F238E27FC236}">
                  <a16:creationId xmlns:a16="http://schemas.microsoft.com/office/drawing/2014/main" id="{9D4FD0E8-61FA-6145-A276-E3E2D4C03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4" name="Line 189">
              <a:extLst>
                <a:ext uri="{FF2B5EF4-FFF2-40B4-BE49-F238E27FC236}">
                  <a16:creationId xmlns:a16="http://schemas.microsoft.com/office/drawing/2014/main" id="{FCF78DE6-44AD-D245-B5DC-5E185C7A3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06" name="Group 190">
            <a:extLst>
              <a:ext uri="{FF2B5EF4-FFF2-40B4-BE49-F238E27FC236}">
                <a16:creationId xmlns:a16="http://schemas.microsoft.com/office/drawing/2014/main" id="{79F71872-FDF4-8548-8A65-52E53E9BF635}"/>
              </a:ext>
            </a:extLst>
          </p:cNvPr>
          <p:cNvGrpSpPr>
            <a:grpSpLocks/>
          </p:cNvGrpSpPr>
          <p:nvPr/>
        </p:nvGrpSpPr>
        <p:grpSpPr bwMode="auto">
          <a:xfrm>
            <a:off x="5595938" y="2000250"/>
            <a:ext cx="698500" cy="355600"/>
            <a:chOff x="4396" y="1245"/>
            <a:chExt cx="672" cy="248"/>
          </a:xfrm>
        </p:grpSpPr>
        <p:sp>
          <p:nvSpPr>
            <p:cNvPr id="71751" name="Oval 407">
              <a:extLst>
                <a:ext uri="{FF2B5EF4-FFF2-40B4-BE49-F238E27FC236}">
                  <a16:creationId xmlns:a16="http://schemas.microsoft.com/office/drawing/2014/main" id="{DB0DF2D7-0754-6345-9ED2-A4B37F0DC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52" name="Rectangle 410">
              <a:extLst>
                <a:ext uri="{FF2B5EF4-FFF2-40B4-BE49-F238E27FC236}">
                  <a16:creationId xmlns:a16="http://schemas.microsoft.com/office/drawing/2014/main" id="{00538D9E-E4BD-0F40-910C-558A8F6D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53" name="Oval 411">
              <a:extLst>
                <a:ext uri="{FF2B5EF4-FFF2-40B4-BE49-F238E27FC236}">
                  <a16:creationId xmlns:a16="http://schemas.microsoft.com/office/drawing/2014/main" id="{2E4D994D-3A51-8C4F-A338-1354867B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54" name="Group 194">
              <a:extLst>
                <a:ext uri="{FF2B5EF4-FFF2-40B4-BE49-F238E27FC236}">
                  <a16:creationId xmlns:a16="http://schemas.microsoft.com/office/drawing/2014/main" id="{F238D57E-5699-1846-8972-1BDDC1BE2D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57" name="Freeform 195">
                <a:extLst>
                  <a:ext uri="{FF2B5EF4-FFF2-40B4-BE49-F238E27FC236}">
                    <a16:creationId xmlns:a16="http://schemas.microsoft.com/office/drawing/2014/main" id="{802F4A04-8386-3145-BC61-A3F9F5FC1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8" name="Freeform 196">
                <a:extLst>
                  <a:ext uri="{FF2B5EF4-FFF2-40B4-BE49-F238E27FC236}">
                    <a16:creationId xmlns:a16="http://schemas.microsoft.com/office/drawing/2014/main" id="{3DAFEA96-2F37-414F-B5E8-F170B4477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5" name="Line 197">
              <a:extLst>
                <a:ext uri="{FF2B5EF4-FFF2-40B4-BE49-F238E27FC236}">
                  <a16:creationId xmlns:a16="http://schemas.microsoft.com/office/drawing/2014/main" id="{8C6CE625-72EC-8144-82B0-53187B76B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6" name="Line 198">
              <a:extLst>
                <a:ext uri="{FF2B5EF4-FFF2-40B4-BE49-F238E27FC236}">
                  <a16:creationId xmlns:a16="http://schemas.microsoft.com/office/drawing/2014/main" id="{76B02E71-267F-3D45-BAB6-DFA2586FC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00">
            <a:extLst>
              <a:ext uri="{FF2B5EF4-FFF2-40B4-BE49-F238E27FC236}">
                <a16:creationId xmlns:a16="http://schemas.microsoft.com/office/drawing/2014/main" id="{9B553489-39B2-9A43-8B74-AB9E6F3985D8}"/>
              </a:ext>
            </a:extLst>
          </p:cNvPr>
          <p:cNvGrpSpPr>
            <a:grpSpLocks/>
          </p:cNvGrpSpPr>
          <p:nvPr/>
        </p:nvGrpSpPr>
        <p:grpSpPr bwMode="auto">
          <a:xfrm>
            <a:off x="6421438" y="3103563"/>
            <a:ext cx="1033462" cy="801687"/>
            <a:chOff x="4045" y="1955"/>
            <a:chExt cx="651" cy="505"/>
          </a:xfrm>
        </p:grpSpPr>
        <p:grpSp>
          <p:nvGrpSpPr>
            <p:cNvPr id="71739" name="Group 123">
              <a:extLst>
                <a:ext uri="{FF2B5EF4-FFF2-40B4-BE49-F238E27FC236}">
                  <a16:creationId xmlns:a16="http://schemas.microsoft.com/office/drawing/2014/main" id="{5D0BCBEA-D1C0-DB4B-AFFF-AF1C6C2CAA94}"/>
                </a:ext>
              </a:extLst>
            </p:cNvPr>
            <p:cNvGrpSpPr>
              <a:grpSpLocks/>
            </p:cNvGrpSpPr>
            <p:nvPr/>
          </p:nvGrpSpPr>
          <p:grpSpPr bwMode="auto">
            <a:xfrm rot="3346875">
              <a:off x="3958" y="2042"/>
              <a:ext cx="282" cy="108"/>
              <a:chOff x="5078" y="1860"/>
              <a:chExt cx="282" cy="108"/>
            </a:xfrm>
          </p:grpSpPr>
          <p:sp>
            <p:nvSpPr>
              <p:cNvPr id="71749" name="Rectangle 124">
                <a:extLst>
                  <a:ext uri="{FF2B5EF4-FFF2-40B4-BE49-F238E27FC236}">
                    <a16:creationId xmlns:a16="http://schemas.microsoft.com/office/drawing/2014/main" id="{BE778F03-A05B-E440-978D-EF2856B07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5" y="1861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750" name="Rectangle 125">
                <a:extLst>
                  <a:ext uri="{FF2B5EF4-FFF2-40B4-BE49-F238E27FC236}">
                    <a16:creationId xmlns:a16="http://schemas.microsoft.com/office/drawing/2014/main" id="{F655A1D2-5389-9F48-A77F-B46CE6227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8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1740" name="Group 126">
              <a:extLst>
                <a:ext uri="{FF2B5EF4-FFF2-40B4-BE49-F238E27FC236}">
                  <a16:creationId xmlns:a16="http://schemas.microsoft.com/office/drawing/2014/main" id="{41305870-279B-F94D-85FF-32C2CF54C882}"/>
                </a:ext>
              </a:extLst>
            </p:cNvPr>
            <p:cNvGrpSpPr>
              <a:grpSpLocks/>
            </p:cNvGrpSpPr>
            <p:nvPr/>
          </p:nvGrpSpPr>
          <p:grpSpPr bwMode="auto">
            <a:xfrm rot="3215306">
              <a:off x="4158" y="2108"/>
              <a:ext cx="282" cy="108"/>
              <a:chOff x="5078" y="1860"/>
              <a:chExt cx="282" cy="108"/>
            </a:xfrm>
          </p:grpSpPr>
          <p:sp>
            <p:nvSpPr>
              <p:cNvPr id="71747" name="Rectangle 127">
                <a:extLst>
                  <a:ext uri="{FF2B5EF4-FFF2-40B4-BE49-F238E27FC236}">
                    <a16:creationId xmlns:a16="http://schemas.microsoft.com/office/drawing/2014/main" id="{CD5962FF-0D8A-C047-95F9-A90A3CCDC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748" name="Rectangle 128">
                <a:extLst>
                  <a:ext uri="{FF2B5EF4-FFF2-40B4-BE49-F238E27FC236}">
                    <a16:creationId xmlns:a16="http://schemas.microsoft.com/office/drawing/2014/main" id="{5AAD7492-3639-744E-BDC5-89B6F07C1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6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1741" name="Group 129">
              <a:extLst>
                <a:ext uri="{FF2B5EF4-FFF2-40B4-BE49-F238E27FC236}">
                  <a16:creationId xmlns:a16="http://schemas.microsoft.com/office/drawing/2014/main" id="{C90ACE73-584F-D549-BCA0-71FDCA9F2084}"/>
                </a:ext>
              </a:extLst>
            </p:cNvPr>
            <p:cNvGrpSpPr>
              <a:grpSpLocks/>
            </p:cNvGrpSpPr>
            <p:nvPr/>
          </p:nvGrpSpPr>
          <p:grpSpPr bwMode="auto">
            <a:xfrm rot="3051000">
              <a:off x="4380" y="2184"/>
              <a:ext cx="282" cy="108"/>
              <a:chOff x="5078" y="1860"/>
              <a:chExt cx="282" cy="108"/>
            </a:xfrm>
          </p:grpSpPr>
          <p:sp>
            <p:nvSpPr>
              <p:cNvPr id="71745" name="Rectangle 130">
                <a:extLst>
                  <a:ext uri="{FF2B5EF4-FFF2-40B4-BE49-F238E27FC236}">
                    <a16:creationId xmlns:a16="http://schemas.microsoft.com/office/drawing/2014/main" id="{2D3F7A8D-B9AF-AB45-AD80-B5448F7AD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1860"/>
                <a:ext cx="144" cy="1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746" name="Rectangle 131">
                <a:extLst>
                  <a:ext uri="{FF2B5EF4-FFF2-40B4-BE49-F238E27FC236}">
                    <a16:creationId xmlns:a16="http://schemas.microsoft.com/office/drawing/2014/main" id="{C0A08B7A-796B-3B40-8598-64D3B63A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8" y="1860"/>
                <a:ext cx="16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742" name="Line 133">
              <a:extLst>
                <a:ext uri="{FF2B5EF4-FFF2-40B4-BE49-F238E27FC236}">
                  <a16:creationId xmlns:a16="http://schemas.microsoft.com/office/drawing/2014/main" id="{8CF88339-2D69-F140-83BA-C476529C8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" y="2216"/>
              <a:ext cx="84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3" name="Line 134">
              <a:extLst>
                <a:ext uri="{FF2B5EF4-FFF2-40B4-BE49-F238E27FC236}">
                  <a16:creationId xmlns:a16="http://schemas.microsoft.com/office/drawing/2014/main" id="{FE5530B2-4C4F-F042-B61D-D2A15A848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8" y="2278"/>
              <a:ext cx="82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4" name="Line 135">
              <a:extLst>
                <a:ext uri="{FF2B5EF4-FFF2-40B4-BE49-F238E27FC236}">
                  <a16:creationId xmlns:a16="http://schemas.microsoft.com/office/drawing/2014/main" id="{49F6ECB0-DD8E-574B-AA79-1456E28FA0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350"/>
              <a:ext cx="76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08" name="Group 201">
            <a:extLst>
              <a:ext uri="{FF2B5EF4-FFF2-40B4-BE49-F238E27FC236}">
                <a16:creationId xmlns:a16="http://schemas.microsoft.com/office/drawing/2014/main" id="{0524195C-0504-7547-A06A-A737BAE6C9C1}"/>
              </a:ext>
            </a:extLst>
          </p:cNvPr>
          <p:cNvGrpSpPr>
            <a:grpSpLocks/>
          </p:cNvGrpSpPr>
          <p:nvPr/>
        </p:nvGrpSpPr>
        <p:grpSpPr bwMode="auto">
          <a:xfrm>
            <a:off x="6694488" y="3886200"/>
            <a:ext cx="698500" cy="355600"/>
            <a:chOff x="4396" y="1245"/>
            <a:chExt cx="672" cy="248"/>
          </a:xfrm>
        </p:grpSpPr>
        <p:sp>
          <p:nvSpPr>
            <p:cNvPr id="71731" name="Oval 407">
              <a:extLst>
                <a:ext uri="{FF2B5EF4-FFF2-40B4-BE49-F238E27FC236}">
                  <a16:creationId xmlns:a16="http://schemas.microsoft.com/office/drawing/2014/main" id="{FBC9043B-2AB7-FE47-BDBC-7348F75AD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32" name="Rectangle 410">
              <a:extLst>
                <a:ext uri="{FF2B5EF4-FFF2-40B4-BE49-F238E27FC236}">
                  <a16:creationId xmlns:a16="http://schemas.microsoft.com/office/drawing/2014/main" id="{81897E0F-8D5F-DD44-ABDB-711543DA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33" name="Oval 411">
              <a:extLst>
                <a:ext uri="{FF2B5EF4-FFF2-40B4-BE49-F238E27FC236}">
                  <a16:creationId xmlns:a16="http://schemas.microsoft.com/office/drawing/2014/main" id="{D9876496-49ED-1441-9626-9DFAEFE40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34" name="Group 205">
              <a:extLst>
                <a:ext uri="{FF2B5EF4-FFF2-40B4-BE49-F238E27FC236}">
                  <a16:creationId xmlns:a16="http://schemas.microsoft.com/office/drawing/2014/main" id="{89F498D5-2249-D54F-AEA6-2C8752C92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37" name="Freeform 206">
                <a:extLst>
                  <a:ext uri="{FF2B5EF4-FFF2-40B4-BE49-F238E27FC236}">
                    <a16:creationId xmlns:a16="http://schemas.microsoft.com/office/drawing/2014/main" id="{272465D6-B625-CC4E-9D51-F6B98B826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8" name="Freeform 207">
                <a:extLst>
                  <a:ext uri="{FF2B5EF4-FFF2-40B4-BE49-F238E27FC236}">
                    <a16:creationId xmlns:a16="http://schemas.microsoft.com/office/drawing/2014/main" id="{99AB33F0-A206-1D4D-834C-A56B5BCD1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35" name="Line 208">
              <a:extLst>
                <a:ext uri="{FF2B5EF4-FFF2-40B4-BE49-F238E27FC236}">
                  <a16:creationId xmlns:a16="http://schemas.microsoft.com/office/drawing/2014/main" id="{D4323EEC-C80F-5149-B6A7-13428103D2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36" name="Line 209">
              <a:extLst>
                <a:ext uri="{FF2B5EF4-FFF2-40B4-BE49-F238E27FC236}">
                  <a16:creationId xmlns:a16="http://schemas.microsoft.com/office/drawing/2014/main" id="{72024637-55A0-3C42-ACC2-9CA6941D7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09" name="Group 210">
            <a:extLst>
              <a:ext uri="{FF2B5EF4-FFF2-40B4-BE49-F238E27FC236}">
                <a16:creationId xmlns:a16="http://schemas.microsoft.com/office/drawing/2014/main" id="{EC5538E9-8B11-1746-A1AF-089B345A9213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954588"/>
            <a:ext cx="698500" cy="355600"/>
            <a:chOff x="4396" y="1245"/>
            <a:chExt cx="672" cy="248"/>
          </a:xfrm>
        </p:grpSpPr>
        <p:sp>
          <p:nvSpPr>
            <p:cNvPr id="71723" name="Oval 407">
              <a:extLst>
                <a:ext uri="{FF2B5EF4-FFF2-40B4-BE49-F238E27FC236}">
                  <a16:creationId xmlns:a16="http://schemas.microsoft.com/office/drawing/2014/main" id="{397D2BE3-C48F-8149-B565-5C4D3FE7C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24" name="Rectangle 410">
              <a:extLst>
                <a:ext uri="{FF2B5EF4-FFF2-40B4-BE49-F238E27FC236}">
                  <a16:creationId xmlns:a16="http://schemas.microsoft.com/office/drawing/2014/main" id="{F52F2184-77AB-FA4D-9C22-1FFDD164E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725" name="Oval 411">
              <a:extLst>
                <a:ext uri="{FF2B5EF4-FFF2-40B4-BE49-F238E27FC236}">
                  <a16:creationId xmlns:a16="http://schemas.microsoft.com/office/drawing/2014/main" id="{D2F9E3D2-0395-874A-8C77-DB2907123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1726" name="Group 214">
              <a:extLst>
                <a:ext uri="{FF2B5EF4-FFF2-40B4-BE49-F238E27FC236}">
                  <a16:creationId xmlns:a16="http://schemas.microsoft.com/office/drawing/2014/main" id="{4A8D18C7-042E-A64A-87E9-289A77788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71729" name="Freeform 215">
                <a:extLst>
                  <a:ext uri="{FF2B5EF4-FFF2-40B4-BE49-F238E27FC236}">
                    <a16:creationId xmlns:a16="http://schemas.microsoft.com/office/drawing/2014/main" id="{DC1BB958-8BD6-6B49-8F6A-42C60F69C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0" name="Freeform 216">
                <a:extLst>
                  <a:ext uri="{FF2B5EF4-FFF2-40B4-BE49-F238E27FC236}">
                    <a16:creationId xmlns:a16="http://schemas.microsoft.com/office/drawing/2014/main" id="{F5CFB8B1-DBED-9745-8A76-C0D4FA82C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27" name="Line 217">
              <a:extLst>
                <a:ext uri="{FF2B5EF4-FFF2-40B4-BE49-F238E27FC236}">
                  <a16:creationId xmlns:a16="http://schemas.microsoft.com/office/drawing/2014/main" id="{86DD8495-FFF5-AF44-9220-33C806AB3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28" name="Line 218">
              <a:extLst>
                <a:ext uri="{FF2B5EF4-FFF2-40B4-BE49-F238E27FC236}">
                  <a16:creationId xmlns:a16="http://schemas.microsoft.com/office/drawing/2014/main" id="{670A73C1-7E80-134E-A147-F74670523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10" name="Group 221">
            <a:extLst>
              <a:ext uri="{FF2B5EF4-FFF2-40B4-BE49-F238E27FC236}">
                <a16:creationId xmlns:a16="http://schemas.microsoft.com/office/drawing/2014/main" id="{24276E3F-E495-1B48-BE34-90A5D10884E2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4400550"/>
            <a:ext cx="738188" cy="1385888"/>
            <a:chOff x="2345" y="1140"/>
            <a:chExt cx="528" cy="1084"/>
          </a:xfrm>
        </p:grpSpPr>
        <p:sp>
          <p:nvSpPr>
            <p:cNvPr id="71713" name="Line 222">
              <a:extLst>
                <a:ext uri="{FF2B5EF4-FFF2-40B4-BE49-F238E27FC236}">
                  <a16:creationId xmlns:a16="http://schemas.microsoft.com/office/drawing/2014/main" id="{F5DEE4B2-7C88-EC45-ABBD-7544CAD10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459"/>
              <a:ext cx="6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14" name="Line 223">
              <a:extLst>
                <a:ext uri="{FF2B5EF4-FFF2-40B4-BE49-F238E27FC236}">
                  <a16:creationId xmlns:a16="http://schemas.microsoft.com/office/drawing/2014/main" id="{28C34333-BB75-9641-8183-00E74B7461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" y="1967"/>
              <a:ext cx="6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15" name="Line 224">
              <a:extLst>
                <a:ext uri="{FF2B5EF4-FFF2-40B4-BE49-F238E27FC236}">
                  <a16:creationId xmlns:a16="http://schemas.microsoft.com/office/drawing/2014/main" id="{C7F59DA8-A8DC-A04A-93BE-780CFFB8A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1455"/>
              <a:ext cx="0" cy="5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16" name="Group 225">
              <a:extLst>
                <a:ext uri="{FF2B5EF4-FFF2-40B4-BE49-F238E27FC236}">
                  <a16:creationId xmlns:a16="http://schemas.microsoft.com/office/drawing/2014/main" id="{96FF7F6B-CACA-9546-B14E-15E05C811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5" y="1140"/>
              <a:ext cx="503" cy="444"/>
              <a:chOff x="-44" y="1473"/>
              <a:chExt cx="981" cy="1105"/>
            </a:xfrm>
          </p:grpSpPr>
          <p:pic>
            <p:nvPicPr>
              <p:cNvPr id="71721" name="Picture 226" descr="desktop_computer_stylized_medium">
                <a:extLst>
                  <a:ext uri="{FF2B5EF4-FFF2-40B4-BE49-F238E27FC236}">
                    <a16:creationId xmlns:a16="http://schemas.microsoft.com/office/drawing/2014/main" id="{A63681EE-C6E4-8E4D-99F6-319CB8111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722" name="Freeform 227">
                <a:extLst>
                  <a:ext uri="{FF2B5EF4-FFF2-40B4-BE49-F238E27FC236}">
                    <a16:creationId xmlns:a16="http://schemas.microsoft.com/office/drawing/2014/main" id="{2CEFFB45-185E-0947-9117-4B4976B506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1717" name="Text Box 228">
              <a:extLst>
                <a:ext uri="{FF2B5EF4-FFF2-40B4-BE49-F238E27FC236}">
                  <a16:creationId xmlns:a16="http://schemas.microsoft.com/office/drawing/2014/main" id="{0C944D28-C4EB-4E4F-B923-B1EF91EB9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463" y="1529"/>
              <a:ext cx="422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/>
                <a:t>…</a:t>
              </a:r>
            </a:p>
          </p:txBody>
        </p:sp>
        <p:grpSp>
          <p:nvGrpSpPr>
            <p:cNvPr id="71718" name="Group 229">
              <a:extLst>
                <a:ext uri="{FF2B5EF4-FFF2-40B4-BE49-F238E27FC236}">
                  <a16:creationId xmlns:a16="http://schemas.microsoft.com/office/drawing/2014/main" id="{8776A5CF-6244-0643-AC5F-E3932B0B3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7" y="1780"/>
              <a:ext cx="503" cy="444"/>
              <a:chOff x="-44" y="1473"/>
              <a:chExt cx="981" cy="1105"/>
            </a:xfrm>
          </p:grpSpPr>
          <p:pic>
            <p:nvPicPr>
              <p:cNvPr id="71719" name="Picture 230" descr="desktop_computer_stylized_medium">
                <a:extLst>
                  <a:ext uri="{FF2B5EF4-FFF2-40B4-BE49-F238E27FC236}">
                    <a16:creationId xmlns:a16="http://schemas.microsoft.com/office/drawing/2014/main" id="{3E8B736D-9DB4-C940-BAB9-38C7D8EDC3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720" name="Freeform 231">
                <a:extLst>
                  <a:ext uri="{FF2B5EF4-FFF2-40B4-BE49-F238E27FC236}">
                    <a16:creationId xmlns:a16="http://schemas.microsoft.com/office/drawing/2014/main" id="{C0C1FDEE-8D1A-104A-84D1-3BE7CA7459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71711" name="Slide Number Placeholder 5">
            <a:extLst>
              <a:ext uri="{FF2B5EF4-FFF2-40B4-BE49-F238E27FC236}">
                <a16:creationId xmlns:a16="http://schemas.microsoft.com/office/drawing/2014/main" id="{3A4EEEA0-66E8-D447-B695-26F3C362E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D0B470DE-87D9-0547-A6C2-5C8BBE5BDCDF}" type="slidenum">
              <a:rPr lang="en-US" altLang="en-US">
                <a:latin typeface="Tahoma" panose="020B0604030504040204" pitchFamily="34" charset="0"/>
              </a:rPr>
              <a:pPr/>
              <a:t>47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71712" name="Footer Placeholder 2">
            <a:extLst>
              <a:ext uri="{FF2B5EF4-FFF2-40B4-BE49-F238E27FC236}">
                <a16:creationId xmlns:a16="http://schemas.microsoft.com/office/drawing/2014/main" id="{646CC30D-E4B4-AD41-865F-E5113175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6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6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6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08 at 11.56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08085"/>
            <a:ext cx="7408333" cy="5552350"/>
          </a:xfrm>
          <a:prstGeom prst="rect">
            <a:avLst/>
          </a:prstGeom>
        </p:spPr>
      </p:pic>
      <p:sp>
        <p:nvSpPr>
          <p:cNvPr id="348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latin typeface="Tahoma" pitchFamily="34" charset="0"/>
              </a:rPr>
              <a:t>4-</a:t>
            </a:r>
            <a:fld id="{D81566FB-1535-4800-8AD4-AE08FD32F742}" type="slidenum">
              <a:rPr lang="en-US" altLang="en-US" smtClean="0">
                <a:latin typeface="Tahoma" pitchFamily="34" charset="0"/>
              </a:rPr>
              <a:pPr/>
              <a:t>48</a:t>
            </a:fld>
            <a:endParaRPr lang="en-US" altLang="en-US">
              <a:latin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8213" y="1895185"/>
            <a:ext cx="16779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Fragmentation: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402" y="4020041"/>
            <a:ext cx="145063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Reassembly: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88516" y="3568103"/>
            <a:ext cx="3531469" cy="682771"/>
            <a:chOff x="5062677" y="1500827"/>
            <a:chExt cx="3531469" cy="604645"/>
          </a:xfrm>
          <a:solidFill>
            <a:srgbClr val="FFFF00">
              <a:alpha val="50000"/>
            </a:srgbClr>
          </a:solidFill>
        </p:grpSpPr>
        <p:sp>
          <p:nvSpPr>
            <p:cNvPr id="17" name="Isosceles Triangle 16"/>
            <p:cNvSpPr/>
            <p:nvPr/>
          </p:nvSpPr>
          <p:spPr bwMode="auto">
            <a:xfrm rot="17515807">
              <a:off x="5757070" y="806434"/>
              <a:ext cx="260518" cy="1649303"/>
            </a:xfrm>
            <a:prstGeom prst="triangle">
              <a:avLst>
                <a:gd name="adj" fmla="val 9902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01293" y="1520696"/>
              <a:ext cx="1992853" cy="584776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4000 / 1500 bytes</a:t>
              </a:r>
            </a:p>
            <a:p>
              <a:r>
                <a:rPr lang="en-US" sz="1600" dirty="0"/>
                <a:t>= 3 datagrams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DD8E09-9D9F-D941-BF1A-B9C390352DC5}"/>
              </a:ext>
            </a:extLst>
          </p:cNvPr>
          <p:cNvGrpSpPr/>
          <p:nvPr/>
        </p:nvGrpSpPr>
        <p:grpSpPr>
          <a:xfrm>
            <a:off x="92300" y="1026339"/>
            <a:ext cx="3240360" cy="1989816"/>
            <a:chOff x="92300" y="1026339"/>
            <a:chExt cx="3240360" cy="19898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CCCA3C-7D45-BB49-A9F5-126ACD738C81}"/>
                </a:ext>
              </a:extLst>
            </p:cNvPr>
            <p:cNvSpPr/>
            <p:nvPr/>
          </p:nvSpPr>
          <p:spPr>
            <a:xfrm>
              <a:off x="92300" y="1026339"/>
              <a:ext cx="3240360" cy="120032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MY" dirty="0"/>
                <a:t>Original datagram :</a:t>
              </a:r>
            </a:p>
            <a:p>
              <a:r>
                <a:rPr lang="en-MY" dirty="0"/>
                <a:t>4000 bytes </a:t>
              </a:r>
            </a:p>
            <a:p>
              <a:r>
                <a:rPr lang="en-MY" dirty="0"/>
                <a:t>=         20 bytes of IP header  </a:t>
              </a:r>
            </a:p>
            <a:p>
              <a:r>
                <a:rPr lang="en-MY" dirty="0"/>
                <a:t>   + 3,980 bytes of IP payload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1ADDF63-9D04-734C-910B-30B76A110747}"/>
                </a:ext>
              </a:extLst>
            </p:cNvPr>
            <p:cNvCxnSpPr/>
            <p:nvPr/>
          </p:nvCxnSpPr>
          <p:spPr bwMode="auto">
            <a:xfrm>
              <a:off x="1869743" y="2183642"/>
              <a:ext cx="477672" cy="832513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F6904D55-C5CD-CB4C-9CD9-2B270FC66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657" y="140786"/>
            <a:ext cx="5527343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IP fragmentation, reassembly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7FC1A7C-48A4-C044-A601-9CF45453B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85738"/>
            <a:ext cx="7772400" cy="9302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fragmentation, reassembly</a:t>
            </a:r>
            <a:endParaRPr lang="en-US" altLang="en-US" sz="4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69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3616657" y="140786"/>
            <a:ext cx="5527343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IP fragmentation, reassembly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4400" y="1227541"/>
            <a:ext cx="8155977" cy="603944"/>
            <a:chOff x="481708" y="3983567"/>
            <a:chExt cx="8155977" cy="603944"/>
          </a:xfrm>
        </p:grpSpPr>
        <p:sp>
          <p:nvSpPr>
            <p:cNvPr id="3" name="TextBox 2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1500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777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1708" y="4061973"/>
              <a:ext cx="1784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 #1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13534" y="2157317"/>
            <a:ext cx="8155977" cy="603944"/>
            <a:chOff x="481708" y="3983567"/>
            <a:chExt cx="8155977" cy="603944"/>
          </a:xfrm>
        </p:grpSpPr>
        <p:sp>
          <p:nvSpPr>
            <p:cNvPr id="39" name="TextBox 38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1500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777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185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1708" y="4061973"/>
              <a:ext cx="1784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 #2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3453" y="3143563"/>
            <a:ext cx="8155977" cy="603944"/>
            <a:chOff x="481708" y="3983567"/>
            <a:chExt cx="8155977" cy="603944"/>
          </a:xfrm>
        </p:grpSpPr>
        <p:sp>
          <p:nvSpPr>
            <p:cNvPr id="46" name="TextBox 45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1040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777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370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1708" y="4061973"/>
              <a:ext cx="1784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 #3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BF53E2-35C0-464A-820D-13061CE1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52" y="4518929"/>
            <a:ext cx="6509982" cy="1363823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D7FC1A7C-48A4-C044-A601-9CF45453B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85738"/>
            <a:ext cx="7772400" cy="9302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fragmentation, reassembly</a:t>
            </a:r>
            <a:endParaRPr lang="en-US" altLang="en-US" sz="4800" dirty="0">
              <a:ea typeface="ＭＳ Ｐゴシック" panose="020B0600070205080204" pitchFamily="34" charset="-128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0551" y="635463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49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17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1285">
            <a:extLst>
              <a:ext uri="{FF2B5EF4-FFF2-40B4-BE49-F238E27FC236}">
                <a16:creationId xmlns:a16="http://schemas.microsoft.com/office/drawing/2014/main" id="{7DD1B262-50A0-0343-B8DF-4F9EA109BEB4}"/>
              </a:ext>
            </a:extLst>
          </p:cNvPr>
          <p:cNvSpPr>
            <a:spLocks/>
          </p:cNvSpPr>
          <p:nvPr/>
        </p:nvSpPr>
        <p:spPr bwMode="auto">
          <a:xfrm>
            <a:off x="6748463" y="3516313"/>
            <a:ext cx="1314450" cy="674687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7" name="Freeform 1286">
            <a:extLst>
              <a:ext uri="{FF2B5EF4-FFF2-40B4-BE49-F238E27FC236}">
                <a16:creationId xmlns:a16="http://schemas.microsoft.com/office/drawing/2014/main" id="{E4C25E9F-279D-4943-8142-9EEC337369DD}"/>
              </a:ext>
            </a:extLst>
          </p:cNvPr>
          <p:cNvSpPr>
            <a:spLocks/>
          </p:cNvSpPr>
          <p:nvPr/>
        </p:nvSpPr>
        <p:spPr bwMode="auto">
          <a:xfrm>
            <a:off x="6767513" y="1990725"/>
            <a:ext cx="1730375" cy="1125538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8" name="Freeform 1287">
            <a:extLst>
              <a:ext uri="{FF2B5EF4-FFF2-40B4-BE49-F238E27FC236}">
                <a16:creationId xmlns:a16="http://schemas.microsoft.com/office/drawing/2014/main" id="{97D968FE-6DCC-554C-B74F-AA1C518FC6C9}"/>
              </a:ext>
            </a:extLst>
          </p:cNvPr>
          <p:cNvSpPr>
            <a:spLocks/>
          </p:cNvSpPr>
          <p:nvPr/>
        </p:nvSpPr>
        <p:spPr bwMode="auto">
          <a:xfrm>
            <a:off x="4946650" y="1698625"/>
            <a:ext cx="1736725" cy="1071563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989" name="Group 1288">
            <a:extLst>
              <a:ext uri="{FF2B5EF4-FFF2-40B4-BE49-F238E27FC236}">
                <a16:creationId xmlns:a16="http://schemas.microsoft.com/office/drawing/2014/main" id="{61497B09-9120-994F-9F84-808235BCE5FD}"/>
              </a:ext>
            </a:extLst>
          </p:cNvPr>
          <p:cNvGrpSpPr>
            <a:grpSpLocks/>
          </p:cNvGrpSpPr>
          <p:nvPr/>
        </p:nvGrpSpPr>
        <p:grpSpPr bwMode="auto">
          <a:xfrm>
            <a:off x="5022850" y="2963863"/>
            <a:ext cx="1458913" cy="933450"/>
            <a:chOff x="2889" y="1631"/>
            <a:chExt cx="980" cy="743"/>
          </a:xfrm>
        </p:grpSpPr>
        <p:sp>
          <p:nvSpPr>
            <p:cNvPr id="42607" name="Rectangle 1289">
              <a:extLst>
                <a:ext uri="{FF2B5EF4-FFF2-40B4-BE49-F238E27FC236}">
                  <a16:creationId xmlns:a16="http://schemas.microsoft.com/office/drawing/2014/main" id="{530757D5-098F-4B49-B934-6382C533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608" name="AutoShape 1290">
              <a:extLst>
                <a:ext uri="{FF2B5EF4-FFF2-40B4-BE49-F238E27FC236}">
                  <a16:creationId xmlns:a16="http://schemas.microsoft.com/office/drawing/2014/main" id="{A2CCD356-02D4-9C46-B1FA-E777246D9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solidFill>
                  <a:srgbClr val="00CCFF"/>
                </a:solidFill>
              </a:endParaRPr>
            </a:p>
          </p:txBody>
        </p:sp>
      </p:grpSp>
      <p:sp>
        <p:nvSpPr>
          <p:cNvPr id="41990" name="Line 1291">
            <a:extLst>
              <a:ext uri="{FF2B5EF4-FFF2-40B4-BE49-F238E27FC236}">
                <a16:creationId xmlns:a16="http://schemas.microsoft.com/office/drawing/2014/main" id="{5CFAE95B-B1BB-6642-A68A-0168F7DF3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0575" y="3802063"/>
            <a:ext cx="16351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1292">
            <a:extLst>
              <a:ext uri="{FF2B5EF4-FFF2-40B4-BE49-F238E27FC236}">
                <a16:creationId xmlns:a16="http://schemas.microsoft.com/office/drawing/2014/main" id="{48D5A29A-7C91-DF41-A649-268F5CEDFA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7413" y="3722688"/>
            <a:ext cx="27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1293">
            <a:extLst>
              <a:ext uri="{FF2B5EF4-FFF2-40B4-BE49-F238E27FC236}">
                <a16:creationId xmlns:a16="http://schemas.microsoft.com/office/drawing/2014/main" id="{F0EDCB13-ED62-0349-925A-BDC4C8FFE9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3808413"/>
            <a:ext cx="134938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1294">
            <a:extLst>
              <a:ext uri="{FF2B5EF4-FFF2-40B4-BE49-F238E27FC236}">
                <a16:creationId xmlns:a16="http://schemas.microsoft.com/office/drawing/2014/main" id="{264EA650-9CFF-B54C-AA57-9FE93BA2E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729038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Line 1295">
            <a:extLst>
              <a:ext uri="{FF2B5EF4-FFF2-40B4-BE49-F238E27FC236}">
                <a16:creationId xmlns:a16="http://schemas.microsoft.com/office/drawing/2014/main" id="{FB8F7B99-C58B-3B48-91AB-08A313DF6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5" y="2576513"/>
            <a:ext cx="5095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Line 1296">
            <a:extLst>
              <a:ext uri="{FF2B5EF4-FFF2-40B4-BE49-F238E27FC236}">
                <a16:creationId xmlns:a16="http://schemas.microsoft.com/office/drawing/2014/main" id="{8D2015F6-8AAB-6243-8065-B8187AFCF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088" y="2392363"/>
            <a:ext cx="15240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Freeform 1297">
            <a:extLst>
              <a:ext uri="{FF2B5EF4-FFF2-40B4-BE49-F238E27FC236}">
                <a16:creationId xmlns:a16="http://schemas.microsoft.com/office/drawing/2014/main" id="{960B9D88-C67E-8740-90C9-703644046E76}"/>
              </a:ext>
            </a:extLst>
          </p:cNvPr>
          <p:cNvSpPr>
            <a:spLocks/>
          </p:cNvSpPr>
          <p:nvPr/>
        </p:nvSpPr>
        <p:spPr bwMode="auto">
          <a:xfrm>
            <a:off x="5241925" y="4367213"/>
            <a:ext cx="3079750" cy="1665287"/>
          </a:xfrm>
          <a:custGeom>
            <a:avLst/>
            <a:gdLst>
              <a:gd name="T0" fmla="*/ 2147483647 w 1940"/>
              <a:gd name="T1" fmla="*/ 2147483647 h 1049"/>
              <a:gd name="T2" fmla="*/ 2147483647 w 1940"/>
              <a:gd name="T3" fmla="*/ 2147483647 h 1049"/>
              <a:gd name="T4" fmla="*/ 2147483647 w 1940"/>
              <a:gd name="T5" fmla="*/ 2147483647 h 1049"/>
              <a:gd name="T6" fmla="*/ 2147483647 w 1940"/>
              <a:gd name="T7" fmla="*/ 2147483647 h 1049"/>
              <a:gd name="T8" fmla="*/ 2147483647 w 1940"/>
              <a:gd name="T9" fmla="*/ 2147483647 h 1049"/>
              <a:gd name="T10" fmla="*/ 2147483647 w 1940"/>
              <a:gd name="T11" fmla="*/ 2147483647 h 1049"/>
              <a:gd name="T12" fmla="*/ 2147483647 w 1940"/>
              <a:gd name="T13" fmla="*/ 2147483647 h 1049"/>
              <a:gd name="T14" fmla="*/ 2147483647 w 1940"/>
              <a:gd name="T15" fmla="*/ 2147483647 h 1049"/>
              <a:gd name="T16" fmla="*/ 2147483647 w 1940"/>
              <a:gd name="T17" fmla="*/ 2147483647 h 1049"/>
              <a:gd name="T18" fmla="*/ 2147483647 w 1940"/>
              <a:gd name="T19" fmla="*/ 2147483647 h 1049"/>
              <a:gd name="T20" fmla="*/ 2147483647 w 1940"/>
              <a:gd name="T21" fmla="*/ 2147483647 h 1049"/>
              <a:gd name="T22" fmla="*/ 2147483647 w 1940"/>
              <a:gd name="T23" fmla="*/ 2147483647 h 1049"/>
              <a:gd name="T24" fmla="*/ 2147483647 w 1940"/>
              <a:gd name="T25" fmla="*/ 2147483647 h 1049"/>
              <a:gd name="T26" fmla="*/ 2147483647 w 1940"/>
              <a:gd name="T27" fmla="*/ 2147483647 h 1049"/>
              <a:gd name="T28" fmla="*/ 2147483647 w 1940"/>
              <a:gd name="T29" fmla="*/ 2147483647 h 1049"/>
              <a:gd name="T30" fmla="*/ 2147483647 w 1940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1298">
            <a:extLst>
              <a:ext uri="{FF2B5EF4-FFF2-40B4-BE49-F238E27FC236}">
                <a16:creationId xmlns:a16="http://schemas.microsoft.com/office/drawing/2014/main" id="{7E91F593-8E07-114E-BA58-13D1012FD010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541419" y="5239544"/>
            <a:ext cx="474662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8" name="Line 1299">
            <a:extLst>
              <a:ext uri="{FF2B5EF4-FFF2-40B4-BE49-F238E27FC236}">
                <a16:creationId xmlns:a16="http://schemas.microsoft.com/office/drawing/2014/main" id="{E1AD6F65-3BEE-5846-AD95-DC74D942371A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735888" y="5429250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9" name="Line 1300">
            <a:extLst>
              <a:ext uri="{FF2B5EF4-FFF2-40B4-BE49-F238E27FC236}">
                <a16:creationId xmlns:a16="http://schemas.microsoft.com/office/drawing/2014/main" id="{BAD0E0BD-121C-324B-BCA9-828467D4D2E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843837" y="5027613"/>
            <a:ext cx="193675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0" name="Line 1301">
            <a:extLst>
              <a:ext uri="{FF2B5EF4-FFF2-40B4-BE49-F238E27FC236}">
                <a16:creationId xmlns:a16="http://schemas.microsoft.com/office/drawing/2014/main" id="{176D40D8-DEE6-9D4B-BCC6-B1761EB178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4686300"/>
            <a:ext cx="3905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Line 1302">
            <a:extLst>
              <a:ext uri="{FF2B5EF4-FFF2-40B4-BE49-F238E27FC236}">
                <a16:creationId xmlns:a16="http://schemas.microsoft.com/office/drawing/2014/main" id="{66E1738B-72EE-5E41-A767-E0737EE76C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763" y="4673600"/>
            <a:ext cx="322262" cy="19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Line 1303">
            <a:extLst>
              <a:ext uri="{FF2B5EF4-FFF2-40B4-BE49-F238E27FC236}">
                <a16:creationId xmlns:a16="http://schemas.microsoft.com/office/drawing/2014/main" id="{CE5C3560-D6B9-F340-99F6-DFC1D05A79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4625" y="4965700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Line 1305">
            <a:extLst>
              <a:ext uri="{FF2B5EF4-FFF2-40B4-BE49-F238E27FC236}">
                <a16:creationId xmlns:a16="http://schemas.microsoft.com/office/drawing/2014/main" id="{F2F402B9-6406-1F48-BFD2-12DEE3265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5175" y="4762500"/>
            <a:ext cx="233363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Line 1306">
            <a:extLst>
              <a:ext uri="{FF2B5EF4-FFF2-40B4-BE49-F238E27FC236}">
                <a16:creationId xmlns:a16="http://schemas.microsoft.com/office/drawing/2014/main" id="{FB9FDC26-CB08-8A4A-8247-2EB7BAE8C3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6413" y="4999038"/>
            <a:ext cx="403225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Line 1309">
            <a:extLst>
              <a:ext uri="{FF2B5EF4-FFF2-40B4-BE49-F238E27FC236}">
                <a16:creationId xmlns:a16="http://schemas.microsoft.com/office/drawing/2014/main" id="{BD047177-8FD3-1349-8751-4A9E46823F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5054600"/>
            <a:ext cx="1778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310">
            <a:extLst>
              <a:ext uri="{FF2B5EF4-FFF2-40B4-BE49-F238E27FC236}">
                <a16:creationId xmlns:a16="http://schemas.microsoft.com/office/drawing/2014/main" id="{19D2C3D2-DFF5-3049-8005-DCEF6D4E36B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5563" y="5038725"/>
            <a:ext cx="158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311">
            <a:extLst>
              <a:ext uri="{FF2B5EF4-FFF2-40B4-BE49-F238E27FC236}">
                <a16:creationId xmlns:a16="http://schemas.microsoft.com/office/drawing/2014/main" id="{1AB96D4C-2FD1-374B-98F1-17B04E37E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3" y="5041900"/>
            <a:ext cx="50323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1313">
            <a:extLst>
              <a:ext uri="{FF2B5EF4-FFF2-40B4-BE49-F238E27FC236}">
                <a16:creationId xmlns:a16="http://schemas.microsoft.com/office/drawing/2014/main" id="{799D2920-524C-C24F-8EBA-302052ED0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6150" y="3511550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Line 1314">
            <a:extLst>
              <a:ext uri="{FF2B5EF4-FFF2-40B4-BE49-F238E27FC236}">
                <a16:creationId xmlns:a16="http://schemas.microsoft.com/office/drawing/2014/main" id="{223B356E-7BD1-A046-91C8-58674EE8A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1550" y="2481263"/>
            <a:ext cx="123825" cy="87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Line 1315">
            <a:extLst>
              <a:ext uri="{FF2B5EF4-FFF2-40B4-BE49-F238E27FC236}">
                <a16:creationId xmlns:a16="http://schemas.microsoft.com/office/drawing/2014/main" id="{8CF9AD4D-796A-DF40-9C2E-AEDD344F5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0100" y="2654300"/>
            <a:ext cx="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Line 1316">
            <a:extLst>
              <a:ext uri="{FF2B5EF4-FFF2-40B4-BE49-F238E27FC236}">
                <a16:creationId xmlns:a16="http://schemas.microsoft.com/office/drawing/2014/main" id="{C0A2ED32-1C32-3F4A-AD59-AC1DA4F8C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1550" y="2551113"/>
            <a:ext cx="2635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2" name="Line 1317">
            <a:extLst>
              <a:ext uri="{FF2B5EF4-FFF2-40B4-BE49-F238E27FC236}">
                <a16:creationId xmlns:a16="http://schemas.microsoft.com/office/drawing/2014/main" id="{BF7843F8-CD31-D040-963A-806CE00AC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6675" y="2549525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3" name="Line 1318">
            <a:extLst>
              <a:ext uri="{FF2B5EF4-FFF2-40B4-BE49-F238E27FC236}">
                <a16:creationId xmlns:a16="http://schemas.microsoft.com/office/drawing/2014/main" id="{A6E62624-22CC-EF4E-A834-ADBA681F5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2855913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4" name="Line 1319">
            <a:extLst>
              <a:ext uri="{FF2B5EF4-FFF2-40B4-BE49-F238E27FC236}">
                <a16:creationId xmlns:a16="http://schemas.microsoft.com/office/drawing/2014/main" id="{DC6BF5E9-9694-034E-B0A2-64A1509C1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5625" y="3722688"/>
            <a:ext cx="1682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320">
            <a:extLst>
              <a:ext uri="{FF2B5EF4-FFF2-40B4-BE49-F238E27FC236}">
                <a16:creationId xmlns:a16="http://schemas.microsoft.com/office/drawing/2014/main" id="{2ADF01AC-D606-0942-B200-DD0B0BA0D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4638" y="2846388"/>
            <a:ext cx="17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Line 1321">
            <a:extLst>
              <a:ext uri="{FF2B5EF4-FFF2-40B4-BE49-F238E27FC236}">
                <a16:creationId xmlns:a16="http://schemas.microsoft.com/office/drawing/2014/main" id="{F1AEBB81-30D8-3340-9327-62C906D7FC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563" y="2922588"/>
            <a:ext cx="98425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Line 1322">
            <a:extLst>
              <a:ext uri="{FF2B5EF4-FFF2-40B4-BE49-F238E27FC236}">
                <a16:creationId xmlns:a16="http://schemas.microsoft.com/office/drawing/2014/main" id="{37F462C4-BBB1-7C4B-BB6F-2228F05734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2700" y="2922588"/>
            <a:ext cx="111125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Line 1323">
            <a:extLst>
              <a:ext uri="{FF2B5EF4-FFF2-40B4-BE49-F238E27FC236}">
                <a16:creationId xmlns:a16="http://schemas.microsoft.com/office/drawing/2014/main" id="{203FACBA-C87A-3F4E-AACB-896354C9B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6750" y="4064000"/>
            <a:ext cx="227013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19" name="Group 1324">
            <a:extLst>
              <a:ext uri="{FF2B5EF4-FFF2-40B4-BE49-F238E27FC236}">
                <a16:creationId xmlns:a16="http://schemas.microsoft.com/office/drawing/2014/main" id="{CC01301C-180E-624A-A3E5-846E4371F0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19738" y="4522788"/>
            <a:ext cx="414337" cy="373062"/>
            <a:chOff x="2839" y="3501"/>
            <a:chExt cx="755" cy="803"/>
          </a:xfrm>
        </p:grpSpPr>
        <p:pic>
          <p:nvPicPr>
            <p:cNvPr id="42605" name="Picture 1325" descr="desktop_computer_stylized_medium">
              <a:extLst>
                <a:ext uri="{FF2B5EF4-FFF2-40B4-BE49-F238E27FC236}">
                  <a16:creationId xmlns:a16="http://schemas.microsoft.com/office/drawing/2014/main" id="{C2A2D9C5-5FF9-934E-B30B-8C473CE77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06" name="Freeform 1326">
              <a:extLst>
                <a:ext uri="{FF2B5EF4-FFF2-40B4-BE49-F238E27FC236}">
                  <a16:creationId xmlns:a16="http://schemas.microsoft.com/office/drawing/2014/main" id="{70CDDA1B-EC1C-474D-93FD-620079263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2020" name="Group 1327">
            <a:extLst>
              <a:ext uri="{FF2B5EF4-FFF2-40B4-BE49-F238E27FC236}">
                <a16:creationId xmlns:a16="http://schemas.microsoft.com/office/drawing/2014/main" id="{1321C77E-B8AD-E446-984A-9AE46F23DF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02238" y="4943475"/>
            <a:ext cx="482600" cy="406400"/>
            <a:chOff x="2839" y="3501"/>
            <a:chExt cx="755" cy="803"/>
          </a:xfrm>
        </p:grpSpPr>
        <p:pic>
          <p:nvPicPr>
            <p:cNvPr id="42603" name="Picture 1328" descr="desktop_computer_stylized_medium">
              <a:extLst>
                <a:ext uri="{FF2B5EF4-FFF2-40B4-BE49-F238E27FC236}">
                  <a16:creationId xmlns:a16="http://schemas.microsoft.com/office/drawing/2014/main" id="{BF87B9B6-233C-4E42-AC13-EFBD92A0D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04" name="Freeform 1329">
              <a:extLst>
                <a:ext uri="{FF2B5EF4-FFF2-40B4-BE49-F238E27FC236}">
                  <a16:creationId xmlns:a16="http://schemas.microsoft.com/office/drawing/2014/main" id="{2216504E-28BC-7D44-9F8D-160EE3D21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2021" name="Group 1330">
            <a:extLst>
              <a:ext uri="{FF2B5EF4-FFF2-40B4-BE49-F238E27FC236}">
                <a16:creationId xmlns:a16="http://schemas.microsoft.com/office/drawing/2014/main" id="{9CC11B42-9FB6-E345-9F7C-BD4D9B4EFBC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80075" y="5245100"/>
            <a:ext cx="427038" cy="349250"/>
            <a:chOff x="2839" y="3501"/>
            <a:chExt cx="755" cy="803"/>
          </a:xfrm>
        </p:grpSpPr>
        <p:pic>
          <p:nvPicPr>
            <p:cNvPr id="42601" name="Picture 1331" descr="desktop_computer_stylized_medium">
              <a:extLst>
                <a:ext uri="{FF2B5EF4-FFF2-40B4-BE49-F238E27FC236}">
                  <a16:creationId xmlns:a16="http://schemas.microsoft.com/office/drawing/2014/main" id="{2453A453-D4F6-BB4D-AEB3-83B2BD243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02" name="Freeform 1332">
              <a:extLst>
                <a:ext uri="{FF2B5EF4-FFF2-40B4-BE49-F238E27FC236}">
                  <a16:creationId xmlns:a16="http://schemas.microsoft.com/office/drawing/2014/main" id="{957295C1-6AF7-374C-91BE-0E641309A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2022" name="Group 1333">
            <a:extLst>
              <a:ext uri="{FF2B5EF4-FFF2-40B4-BE49-F238E27FC236}">
                <a16:creationId xmlns:a16="http://schemas.microsoft.com/office/drawing/2014/main" id="{EBE4BEFF-354C-5246-9F10-E6319B60DA25}"/>
              </a:ext>
            </a:extLst>
          </p:cNvPr>
          <p:cNvGrpSpPr>
            <a:grpSpLocks/>
          </p:cNvGrpSpPr>
          <p:nvPr/>
        </p:nvGrpSpPr>
        <p:grpSpPr bwMode="auto">
          <a:xfrm>
            <a:off x="6294438" y="5227638"/>
            <a:ext cx="427037" cy="350837"/>
            <a:chOff x="2839" y="3501"/>
            <a:chExt cx="755" cy="803"/>
          </a:xfrm>
        </p:grpSpPr>
        <p:pic>
          <p:nvPicPr>
            <p:cNvPr id="42599" name="Picture 1334" descr="desktop_computer_stylized_medium">
              <a:extLst>
                <a:ext uri="{FF2B5EF4-FFF2-40B4-BE49-F238E27FC236}">
                  <a16:creationId xmlns:a16="http://schemas.microsoft.com/office/drawing/2014/main" id="{0BAEFB10-C472-9049-AD7C-C35266ACC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00" name="Freeform 1335">
              <a:extLst>
                <a:ext uri="{FF2B5EF4-FFF2-40B4-BE49-F238E27FC236}">
                  <a16:creationId xmlns:a16="http://schemas.microsoft.com/office/drawing/2014/main" id="{CB9470F6-13AC-8447-8EBD-2919F86A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42023" name="Picture 1336" descr="car_icon_small">
            <a:extLst>
              <a:ext uri="{FF2B5EF4-FFF2-40B4-BE49-F238E27FC236}">
                <a16:creationId xmlns:a16="http://schemas.microsoft.com/office/drawing/2014/main" id="{F4608A31-6B64-5A43-B702-5227143B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709738"/>
            <a:ext cx="849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4" name="Group 1337">
            <a:extLst>
              <a:ext uri="{FF2B5EF4-FFF2-40B4-BE49-F238E27FC236}">
                <a16:creationId xmlns:a16="http://schemas.microsoft.com/office/drawing/2014/main" id="{FB318A93-DB97-9848-A47B-E94C9B7728D4}"/>
              </a:ext>
            </a:extLst>
          </p:cNvPr>
          <p:cNvGrpSpPr>
            <a:grpSpLocks/>
          </p:cNvGrpSpPr>
          <p:nvPr/>
        </p:nvGrpSpPr>
        <p:grpSpPr bwMode="auto">
          <a:xfrm>
            <a:off x="5357813" y="1535113"/>
            <a:ext cx="415925" cy="385762"/>
            <a:chOff x="2751" y="1851"/>
            <a:chExt cx="462" cy="478"/>
          </a:xfrm>
        </p:grpSpPr>
        <p:pic>
          <p:nvPicPr>
            <p:cNvPr id="42597" name="Picture 1338" descr="iphone_stylized_small">
              <a:extLst>
                <a:ext uri="{FF2B5EF4-FFF2-40B4-BE49-F238E27FC236}">
                  <a16:creationId xmlns:a16="http://schemas.microsoft.com/office/drawing/2014/main" id="{6921E307-2210-7C4B-8A69-DBDD207D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98" name="Picture 1339" descr="antenna_radiation_stylized">
              <a:extLst>
                <a:ext uri="{FF2B5EF4-FFF2-40B4-BE49-F238E27FC236}">
                  <a16:creationId xmlns:a16="http://schemas.microsoft.com/office/drawing/2014/main" id="{D27496DF-1339-7943-ADC6-DE9AAABC8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25" name="Group 1340">
            <a:extLst>
              <a:ext uri="{FF2B5EF4-FFF2-40B4-BE49-F238E27FC236}">
                <a16:creationId xmlns:a16="http://schemas.microsoft.com/office/drawing/2014/main" id="{C4E53C77-8C05-6344-9E60-0602378FAA2C}"/>
              </a:ext>
            </a:extLst>
          </p:cNvPr>
          <p:cNvGrpSpPr>
            <a:grpSpLocks/>
          </p:cNvGrpSpPr>
          <p:nvPr/>
        </p:nvGrpSpPr>
        <p:grpSpPr bwMode="auto">
          <a:xfrm>
            <a:off x="7434263" y="2384425"/>
            <a:ext cx="390525" cy="169863"/>
            <a:chOff x="4650" y="1129"/>
            <a:chExt cx="246" cy="95"/>
          </a:xfrm>
        </p:grpSpPr>
        <p:sp>
          <p:nvSpPr>
            <p:cNvPr id="42589" name="Oval 407">
              <a:extLst>
                <a:ext uri="{FF2B5EF4-FFF2-40B4-BE49-F238E27FC236}">
                  <a16:creationId xmlns:a16="http://schemas.microsoft.com/office/drawing/2014/main" id="{FCCFF61C-4FDA-B54D-B905-BAC56693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90" name="Rectangle 410">
              <a:extLst>
                <a:ext uri="{FF2B5EF4-FFF2-40B4-BE49-F238E27FC236}">
                  <a16:creationId xmlns:a16="http://schemas.microsoft.com/office/drawing/2014/main" id="{E3214F7A-EB1D-8942-A3AE-82A14789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91" name="Oval 411">
              <a:extLst>
                <a:ext uri="{FF2B5EF4-FFF2-40B4-BE49-F238E27FC236}">
                  <a16:creationId xmlns:a16="http://schemas.microsoft.com/office/drawing/2014/main" id="{98863261-BCCD-0647-A2AB-7967345AA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92" name="Group 1344">
              <a:extLst>
                <a:ext uri="{FF2B5EF4-FFF2-40B4-BE49-F238E27FC236}">
                  <a16:creationId xmlns:a16="http://schemas.microsoft.com/office/drawing/2014/main" id="{13F9D096-3933-8743-BAFD-FD7E192AF9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95" name="Freeform 1345">
                <a:extLst>
                  <a:ext uri="{FF2B5EF4-FFF2-40B4-BE49-F238E27FC236}">
                    <a16:creationId xmlns:a16="http://schemas.microsoft.com/office/drawing/2014/main" id="{4BF22F0A-6365-B64B-9CC6-CD7BAF975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96" name="Freeform 1346">
                <a:extLst>
                  <a:ext uri="{FF2B5EF4-FFF2-40B4-BE49-F238E27FC236}">
                    <a16:creationId xmlns:a16="http://schemas.microsoft.com/office/drawing/2014/main" id="{C6826807-A170-A44C-9FE9-4B80E71E0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93" name="Line 1347">
              <a:extLst>
                <a:ext uri="{FF2B5EF4-FFF2-40B4-BE49-F238E27FC236}">
                  <a16:creationId xmlns:a16="http://schemas.microsoft.com/office/drawing/2014/main" id="{38B498C9-8606-1241-924B-5BD98B779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94" name="Line 1348">
              <a:extLst>
                <a:ext uri="{FF2B5EF4-FFF2-40B4-BE49-F238E27FC236}">
                  <a16:creationId xmlns:a16="http://schemas.microsoft.com/office/drawing/2014/main" id="{EFEFDC2E-DDE3-4B40-B145-A8A917C2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6" name="Group 1349">
            <a:extLst>
              <a:ext uri="{FF2B5EF4-FFF2-40B4-BE49-F238E27FC236}">
                <a16:creationId xmlns:a16="http://schemas.microsoft.com/office/drawing/2014/main" id="{FD092D30-4B03-8D42-B887-63A85D722AAB}"/>
              </a:ext>
            </a:extLst>
          </p:cNvPr>
          <p:cNvGrpSpPr>
            <a:grpSpLocks/>
          </p:cNvGrpSpPr>
          <p:nvPr/>
        </p:nvGrpSpPr>
        <p:grpSpPr bwMode="auto">
          <a:xfrm>
            <a:off x="7507288" y="2746375"/>
            <a:ext cx="390525" cy="176213"/>
            <a:chOff x="4650" y="1129"/>
            <a:chExt cx="246" cy="95"/>
          </a:xfrm>
        </p:grpSpPr>
        <p:sp>
          <p:nvSpPr>
            <p:cNvPr id="42581" name="Oval 407">
              <a:extLst>
                <a:ext uri="{FF2B5EF4-FFF2-40B4-BE49-F238E27FC236}">
                  <a16:creationId xmlns:a16="http://schemas.microsoft.com/office/drawing/2014/main" id="{4D2190CB-A363-B543-B2B2-2976BD55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82" name="Rectangle 410">
              <a:extLst>
                <a:ext uri="{FF2B5EF4-FFF2-40B4-BE49-F238E27FC236}">
                  <a16:creationId xmlns:a16="http://schemas.microsoft.com/office/drawing/2014/main" id="{D860F223-99E6-BB4B-A78F-55D197894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83" name="Oval 411">
              <a:extLst>
                <a:ext uri="{FF2B5EF4-FFF2-40B4-BE49-F238E27FC236}">
                  <a16:creationId xmlns:a16="http://schemas.microsoft.com/office/drawing/2014/main" id="{375F0240-D042-EE4E-837C-532848DE6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84" name="Group 1353">
              <a:extLst>
                <a:ext uri="{FF2B5EF4-FFF2-40B4-BE49-F238E27FC236}">
                  <a16:creationId xmlns:a16="http://schemas.microsoft.com/office/drawing/2014/main" id="{8DB9B7DB-410D-AE40-87BA-C438BB05D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87" name="Freeform 1354">
                <a:extLst>
                  <a:ext uri="{FF2B5EF4-FFF2-40B4-BE49-F238E27FC236}">
                    <a16:creationId xmlns:a16="http://schemas.microsoft.com/office/drawing/2014/main" id="{CF28BFD8-484C-DD49-8843-65379918A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88" name="Freeform 1355">
                <a:extLst>
                  <a:ext uri="{FF2B5EF4-FFF2-40B4-BE49-F238E27FC236}">
                    <a16:creationId xmlns:a16="http://schemas.microsoft.com/office/drawing/2014/main" id="{CFEBB45C-7815-144A-B9B6-0E7184116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85" name="Line 1356">
              <a:extLst>
                <a:ext uri="{FF2B5EF4-FFF2-40B4-BE49-F238E27FC236}">
                  <a16:creationId xmlns:a16="http://schemas.microsoft.com/office/drawing/2014/main" id="{4467C0B2-8D0C-6A4F-9C52-EE94568C5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86" name="Line 1357">
              <a:extLst>
                <a:ext uri="{FF2B5EF4-FFF2-40B4-BE49-F238E27FC236}">
                  <a16:creationId xmlns:a16="http://schemas.microsoft.com/office/drawing/2014/main" id="{FD67926F-512E-A048-85C7-5EEAF50A7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7" name="Group 1358">
            <a:extLst>
              <a:ext uri="{FF2B5EF4-FFF2-40B4-BE49-F238E27FC236}">
                <a16:creationId xmlns:a16="http://schemas.microsoft.com/office/drawing/2014/main" id="{D9ED3037-17AA-F84F-9164-E72695721C15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2482850"/>
            <a:ext cx="390525" cy="169863"/>
            <a:chOff x="4650" y="1129"/>
            <a:chExt cx="246" cy="95"/>
          </a:xfrm>
        </p:grpSpPr>
        <p:sp>
          <p:nvSpPr>
            <p:cNvPr id="42573" name="Oval 407">
              <a:extLst>
                <a:ext uri="{FF2B5EF4-FFF2-40B4-BE49-F238E27FC236}">
                  <a16:creationId xmlns:a16="http://schemas.microsoft.com/office/drawing/2014/main" id="{C23668CA-915F-6A42-8E08-60923D3E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74" name="Rectangle 410">
              <a:extLst>
                <a:ext uri="{FF2B5EF4-FFF2-40B4-BE49-F238E27FC236}">
                  <a16:creationId xmlns:a16="http://schemas.microsoft.com/office/drawing/2014/main" id="{0D206C40-9266-5F42-A2F8-43CF6EF52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75" name="Oval 411">
              <a:extLst>
                <a:ext uri="{FF2B5EF4-FFF2-40B4-BE49-F238E27FC236}">
                  <a16:creationId xmlns:a16="http://schemas.microsoft.com/office/drawing/2014/main" id="{AF8FAB6B-72B2-694A-9EB1-FD859D28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76" name="Group 1362">
              <a:extLst>
                <a:ext uri="{FF2B5EF4-FFF2-40B4-BE49-F238E27FC236}">
                  <a16:creationId xmlns:a16="http://schemas.microsoft.com/office/drawing/2014/main" id="{B9487ABD-7CB1-844A-8A34-CB9CFCE8A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79" name="Freeform 1363">
                <a:extLst>
                  <a:ext uri="{FF2B5EF4-FFF2-40B4-BE49-F238E27FC236}">
                    <a16:creationId xmlns:a16="http://schemas.microsoft.com/office/drawing/2014/main" id="{B6C29883-D367-B24F-9ED7-AD421CD51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80" name="Freeform 1364">
                <a:extLst>
                  <a:ext uri="{FF2B5EF4-FFF2-40B4-BE49-F238E27FC236}">
                    <a16:creationId xmlns:a16="http://schemas.microsoft.com/office/drawing/2014/main" id="{C86E4CC2-07C4-554D-A422-6CFF7A46A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77" name="Line 1365">
              <a:extLst>
                <a:ext uri="{FF2B5EF4-FFF2-40B4-BE49-F238E27FC236}">
                  <a16:creationId xmlns:a16="http://schemas.microsoft.com/office/drawing/2014/main" id="{FD4701E3-423C-9F49-98BA-454FDD71C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78" name="Line 1366">
              <a:extLst>
                <a:ext uri="{FF2B5EF4-FFF2-40B4-BE49-F238E27FC236}">
                  <a16:creationId xmlns:a16="http://schemas.microsoft.com/office/drawing/2014/main" id="{7C99DBC7-8B44-3C43-86CA-85D38FC96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28" name="Group 1367">
            <a:extLst>
              <a:ext uri="{FF2B5EF4-FFF2-40B4-BE49-F238E27FC236}">
                <a16:creationId xmlns:a16="http://schemas.microsoft.com/office/drawing/2014/main" id="{C26E1706-B97E-7648-85FA-239AF5F990DD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2746375"/>
            <a:ext cx="390525" cy="169863"/>
            <a:chOff x="4650" y="1129"/>
            <a:chExt cx="246" cy="95"/>
          </a:xfrm>
        </p:grpSpPr>
        <p:sp>
          <p:nvSpPr>
            <p:cNvPr id="42565" name="Oval 407">
              <a:extLst>
                <a:ext uri="{FF2B5EF4-FFF2-40B4-BE49-F238E27FC236}">
                  <a16:creationId xmlns:a16="http://schemas.microsoft.com/office/drawing/2014/main" id="{7D987E82-A24E-6C49-B7D9-D42106EE7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66" name="Rectangle 410">
              <a:extLst>
                <a:ext uri="{FF2B5EF4-FFF2-40B4-BE49-F238E27FC236}">
                  <a16:creationId xmlns:a16="http://schemas.microsoft.com/office/drawing/2014/main" id="{E728E3A6-B1EB-B445-BA1C-873AF82E6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67" name="Oval 411">
              <a:extLst>
                <a:ext uri="{FF2B5EF4-FFF2-40B4-BE49-F238E27FC236}">
                  <a16:creationId xmlns:a16="http://schemas.microsoft.com/office/drawing/2014/main" id="{A06F5909-4575-F841-805E-7C9C7D2B1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68" name="Group 1371">
              <a:extLst>
                <a:ext uri="{FF2B5EF4-FFF2-40B4-BE49-F238E27FC236}">
                  <a16:creationId xmlns:a16="http://schemas.microsoft.com/office/drawing/2014/main" id="{6E6D47C9-862F-0B4D-A6B1-2B3E4E8A5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71" name="Freeform 1372">
                <a:extLst>
                  <a:ext uri="{FF2B5EF4-FFF2-40B4-BE49-F238E27FC236}">
                    <a16:creationId xmlns:a16="http://schemas.microsoft.com/office/drawing/2014/main" id="{9325E1EB-8448-CD49-9D46-7CDCE1D85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72" name="Freeform 1373">
                <a:extLst>
                  <a:ext uri="{FF2B5EF4-FFF2-40B4-BE49-F238E27FC236}">
                    <a16:creationId xmlns:a16="http://schemas.microsoft.com/office/drawing/2014/main" id="{99D1DB1B-FBE7-4A4A-9567-820492E21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69" name="Line 1374">
              <a:extLst>
                <a:ext uri="{FF2B5EF4-FFF2-40B4-BE49-F238E27FC236}">
                  <a16:creationId xmlns:a16="http://schemas.microsoft.com/office/drawing/2014/main" id="{F30193C2-EBDC-BA40-829E-F7D56B428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70" name="Line 1375">
              <a:extLst>
                <a:ext uri="{FF2B5EF4-FFF2-40B4-BE49-F238E27FC236}">
                  <a16:creationId xmlns:a16="http://schemas.microsoft.com/office/drawing/2014/main" id="{4A572E08-2A66-6D4B-B601-050F74E39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29" name="Line 1376">
            <a:extLst>
              <a:ext uri="{FF2B5EF4-FFF2-40B4-BE49-F238E27FC236}">
                <a16:creationId xmlns:a16="http://schemas.microsoft.com/office/drawing/2014/main" id="{0CC1AF90-34BA-A445-B437-4BE8AB901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284480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30" name="Group 1377">
            <a:extLst>
              <a:ext uri="{FF2B5EF4-FFF2-40B4-BE49-F238E27FC236}">
                <a16:creationId xmlns:a16="http://schemas.microsoft.com/office/drawing/2014/main" id="{CC33AC8C-BA69-7342-81D3-7A103F0250F3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3900488"/>
            <a:ext cx="485775" cy="203200"/>
            <a:chOff x="4650" y="1129"/>
            <a:chExt cx="246" cy="95"/>
          </a:xfrm>
        </p:grpSpPr>
        <p:sp>
          <p:nvSpPr>
            <p:cNvPr id="42557" name="Oval 407">
              <a:extLst>
                <a:ext uri="{FF2B5EF4-FFF2-40B4-BE49-F238E27FC236}">
                  <a16:creationId xmlns:a16="http://schemas.microsoft.com/office/drawing/2014/main" id="{3B447AED-D66F-214E-A612-656C4436F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58" name="Rectangle 410">
              <a:extLst>
                <a:ext uri="{FF2B5EF4-FFF2-40B4-BE49-F238E27FC236}">
                  <a16:creationId xmlns:a16="http://schemas.microsoft.com/office/drawing/2014/main" id="{4845BBAA-4830-9341-8BFE-336798BB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59" name="Oval 411">
              <a:extLst>
                <a:ext uri="{FF2B5EF4-FFF2-40B4-BE49-F238E27FC236}">
                  <a16:creationId xmlns:a16="http://schemas.microsoft.com/office/drawing/2014/main" id="{912EB192-C6B9-A648-9668-77D32912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60" name="Group 1381">
              <a:extLst>
                <a:ext uri="{FF2B5EF4-FFF2-40B4-BE49-F238E27FC236}">
                  <a16:creationId xmlns:a16="http://schemas.microsoft.com/office/drawing/2014/main" id="{A40CA964-41EF-EB4B-8CC1-4985DA1FF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63" name="Freeform 1382">
                <a:extLst>
                  <a:ext uri="{FF2B5EF4-FFF2-40B4-BE49-F238E27FC236}">
                    <a16:creationId xmlns:a16="http://schemas.microsoft.com/office/drawing/2014/main" id="{38668570-3957-CC4F-A0B8-6584FB3FA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64" name="Freeform 1383">
                <a:extLst>
                  <a:ext uri="{FF2B5EF4-FFF2-40B4-BE49-F238E27FC236}">
                    <a16:creationId xmlns:a16="http://schemas.microsoft.com/office/drawing/2014/main" id="{3EFDDCD8-7A0C-D347-B313-D87F6C739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61" name="Line 1384">
              <a:extLst>
                <a:ext uri="{FF2B5EF4-FFF2-40B4-BE49-F238E27FC236}">
                  <a16:creationId xmlns:a16="http://schemas.microsoft.com/office/drawing/2014/main" id="{FD84FFF2-E66C-2145-AE38-AF237FCAB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62" name="Line 1385">
              <a:extLst>
                <a:ext uri="{FF2B5EF4-FFF2-40B4-BE49-F238E27FC236}">
                  <a16:creationId xmlns:a16="http://schemas.microsoft.com/office/drawing/2014/main" id="{2102B7AD-ED61-4E43-880E-893CFD4CD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1" name="Group 1386">
            <a:extLst>
              <a:ext uri="{FF2B5EF4-FFF2-40B4-BE49-F238E27FC236}">
                <a16:creationId xmlns:a16="http://schemas.microsoft.com/office/drawing/2014/main" id="{37A7281E-27AE-F542-B9FF-CA027E0F3884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3619500"/>
            <a:ext cx="485775" cy="203200"/>
            <a:chOff x="4650" y="1129"/>
            <a:chExt cx="246" cy="95"/>
          </a:xfrm>
        </p:grpSpPr>
        <p:sp>
          <p:nvSpPr>
            <p:cNvPr id="42549" name="Oval 407">
              <a:extLst>
                <a:ext uri="{FF2B5EF4-FFF2-40B4-BE49-F238E27FC236}">
                  <a16:creationId xmlns:a16="http://schemas.microsoft.com/office/drawing/2014/main" id="{0162E264-B298-9046-B82E-369C323EE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50" name="Rectangle 410">
              <a:extLst>
                <a:ext uri="{FF2B5EF4-FFF2-40B4-BE49-F238E27FC236}">
                  <a16:creationId xmlns:a16="http://schemas.microsoft.com/office/drawing/2014/main" id="{1E5357AA-D4D2-B34B-B924-4362A5048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51" name="Oval 411">
              <a:extLst>
                <a:ext uri="{FF2B5EF4-FFF2-40B4-BE49-F238E27FC236}">
                  <a16:creationId xmlns:a16="http://schemas.microsoft.com/office/drawing/2014/main" id="{700FAB12-212C-0445-8199-BF23E7121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52" name="Group 1390">
              <a:extLst>
                <a:ext uri="{FF2B5EF4-FFF2-40B4-BE49-F238E27FC236}">
                  <a16:creationId xmlns:a16="http://schemas.microsoft.com/office/drawing/2014/main" id="{949F90F3-249D-F443-A092-157185866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55" name="Freeform 1391">
                <a:extLst>
                  <a:ext uri="{FF2B5EF4-FFF2-40B4-BE49-F238E27FC236}">
                    <a16:creationId xmlns:a16="http://schemas.microsoft.com/office/drawing/2014/main" id="{35B02794-7BCB-E242-A10F-2D98E6EAD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56" name="Freeform 1392">
                <a:extLst>
                  <a:ext uri="{FF2B5EF4-FFF2-40B4-BE49-F238E27FC236}">
                    <a16:creationId xmlns:a16="http://schemas.microsoft.com/office/drawing/2014/main" id="{537D5176-E56D-894A-B828-8FB3F03DC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53" name="Line 1393">
              <a:extLst>
                <a:ext uri="{FF2B5EF4-FFF2-40B4-BE49-F238E27FC236}">
                  <a16:creationId xmlns:a16="http://schemas.microsoft.com/office/drawing/2014/main" id="{23C8B2FE-250D-9745-A67B-84B5615E5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54" name="Line 1394">
              <a:extLst>
                <a:ext uri="{FF2B5EF4-FFF2-40B4-BE49-F238E27FC236}">
                  <a16:creationId xmlns:a16="http://schemas.microsoft.com/office/drawing/2014/main" id="{6F35891E-8A69-2142-853A-FE4303061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2" name="Group 1395">
            <a:extLst>
              <a:ext uri="{FF2B5EF4-FFF2-40B4-BE49-F238E27FC236}">
                <a16:creationId xmlns:a16="http://schemas.microsoft.com/office/drawing/2014/main" id="{54A05341-4FF4-D646-931E-6F4BD8A5962B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3632200"/>
            <a:ext cx="485775" cy="203200"/>
            <a:chOff x="4650" y="1129"/>
            <a:chExt cx="246" cy="95"/>
          </a:xfrm>
        </p:grpSpPr>
        <p:sp>
          <p:nvSpPr>
            <p:cNvPr id="42541" name="Oval 407">
              <a:extLst>
                <a:ext uri="{FF2B5EF4-FFF2-40B4-BE49-F238E27FC236}">
                  <a16:creationId xmlns:a16="http://schemas.microsoft.com/office/drawing/2014/main" id="{4A856AA4-CE08-1E44-AE69-0A0B2297F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42" name="Rectangle 410">
              <a:extLst>
                <a:ext uri="{FF2B5EF4-FFF2-40B4-BE49-F238E27FC236}">
                  <a16:creationId xmlns:a16="http://schemas.microsoft.com/office/drawing/2014/main" id="{C0673917-B2B3-F145-9831-A443E5FA2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43" name="Oval 411">
              <a:extLst>
                <a:ext uri="{FF2B5EF4-FFF2-40B4-BE49-F238E27FC236}">
                  <a16:creationId xmlns:a16="http://schemas.microsoft.com/office/drawing/2014/main" id="{E0F8DA09-BF05-4C49-8183-F9BA5A58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44" name="Group 1399">
              <a:extLst>
                <a:ext uri="{FF2B5EF4-FFF2-40B4-BE49-F238E27FC236}">
                  <a16:creationId xmlns:a16="http://schemas.microsoft.com/office/drawing/2014/main" id="{2FF17447-23ED-DF49-B4B4-97C8C75BC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47" name="Freeform 1400">
                <a:extLst>
                  <a:ext uri="{FF2B5EF4-FFF2-40B4-BE49-F238E27FC236}">
                    <a16:creationId xmlns:a16="http://schemas.microsoft.com/office/drawing/2014/main" id="{260E5310-5777-CA4B-A9AF-39E0674EB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48" name="Freeform 1401">
                <a:extLst>
                  <a:ext uri="{FF2B5EF4-FFF2-40B4-BE49-F238E27FC236}">
                    <a16:creationId xmlns:a16="http://schemas.microsoft.com/office/drawing/2014/main" id="{0AFD0F62-8BD6-DD49-ABDE-4DDEB3A38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45" name="Line 1402">
              <a:extLst>
                <a:ext uri="{FF2B5EF4-FFF2-40B4-BE49-F238E27FC236}">
                  <a16:creationId xmlns:a16="http://schemas.microsoft.com/office/drawing/2014/main" id="{8DE6B650-58C1-A641-87AA-042A28542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46" name="Line 1403">
              <a:extLst>
                <a:ext uri="{FF2B5EF4-FFF2-40B4-BE49-F238E27FC236}">
                  <a16:creationId xmlns:a16="http://schemas.microsoft.com/office/drawing/2014/main" id="{88725932-3F33-5F49-8FFB-70FF061C1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3" name="Group 1404">
            <a:extLst>
              <a:ext uri="{FF2B5EF4-FFF2-40B4-BE49-F238E27FC236}">
                <a16:creationId xmlns:a16="http://schemas.microsoft.com/office/drawing/2014/main" id="{A805511F-B9AB-994C-992D-93F7237BC851}"/>
              </a:ext>
            </a:extLst>
          </p:cNvPr>
          <p:cNvGrpSpPr>
            <a:grpSpLocks/>
          </p:cNvGrpSpPr>
          <p:nvPr/>
        </p:nvGrpSpPr>
        <p:grpSpPr bwMode="auto">
          <a:xfrm>
            <a:off x="6707188" y="4494213"/>
            <a:ext cx="619125" cy="242887"/>
            <a:chOff x="4650" y="1129"/>
            <a:chExt cx="246" cy="95"/>
          </a:xfrm>
        </p:grpSpPr>
        <p:sp>
          <p:nvSpPr>
            <p:cNvPr id="42533" name="Oval 407">
              <a:extLst>
                <a:ext uri="{FF2B5EF4-FFF2-40B4-BE49-F238E27FC236}">
                  <a16:creationId xmlns:a16="http://schemas.microsoft.com/office/drawing/2014/main" id="{81B4776B-E1E1-B345-A98C-B1029148B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34" name="Rectangle 410">
              <a:extLst>
                <a:ext uri="{FF2B5EF4-FFF2-40B4-BE49-F238E27FC236}">
                  <a16:creationId xmlns:a16="http://schemas.microsoft.com/office/drawing/2014/main" id="{79B650B8-66D3-6842-9E2A-35FD04DB0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35" name="Oval 411">
              <a:extLst>
                <a:ext uri="{FF2B5EF4-FFF2-40B4-BE49-F238E27FC236}">
                  <a16:creationId xmlns:a16="http://schemas.microsoft.com/office/drawing/2014/main" id="{93F57F02-3357-0443-BD6C-75090CAA2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36" name="Group 1408">
              <a:extLst>
                <a:ext uri="{FF2B5EF4-FFF2-40B4-BE49-F238E27FC236}">
                  <a16:creationId xmlns:a16="http://schemas.microsoft.com/office/drawing/2014/main" id="{112225AA-978C-BF48-BF64-6DC50933CE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39" name="Freeform 1409">
                <a:extLst>
                  <a:ext uri="{FF2B5EF4-FFF2-40B4-BE49-F238E27FC236}">
                    <a16:creationId xmlns:a16="http://schemas.microsoft.com/office/drawing/2014/main" id="{4EF16273-1317-FC45-8D8F-8BFCBE56D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40" name="Freeform 1410">
                <a:extLst>
                  <a:ext uri="{FF2B5EF4-FFF2-40B4-BE49-F238E27FC236}">
                    <a16:creationId xmlns:a16="http://schemas.microsoft.com/office/drawing/2014/main" id="{DD0D7F86-071B-DA4E-BFDA-7D4A26E19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37" name="Line 1411">
              <a:extLst>
                <a:ext uri="{FF2B5EF4-FFF2-40B4-BE49-F238E27FC236}">
                  <a16:creationId xmlns:a16="http://schemas.microsoft.com/office/drawing/2014/main" id="{456D5EA3-CB27-8143-954C-174BD6FB7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38" name="Line 1412">
              <a:extLst>
                <a:ext uri="{FF2B5EF4-FFF2-40B4-BE49-F238E27FC236}">
                  <a16:creationId xmlns:a16="http://schemas.microsoft.com/office/drawing/2014/main" id="{5C0970AB-AFB8-1940-9042-FA149FEFA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4" name="Group 1413">
            <a:extLst>
              <a:ext uri="{FF2B5EF4-FFF2-40B4-BE49-F238E27FC236}">
                <a16:creationId xmlns:a16="http://schemas.microsoft.com/office/drawing/2014/main" id="{D7A1C4B3-59A8-8F42-BBF0-3A10A2075ECA}"/>
              </a:ext>
            </a:extLst>
          </p:cNvPr>
          <p:cNvGrpSpPr>
            <a:grpSpLocks/>
          </p:cNvGrpSpPr>
          <p:nvPr/>
        </p:nvGrpSpPr>
        <p:grpSpPr bwMode="auto">
          <a:xfrm>
            <a:off x="7340600" y="4792663"/>
            <a:ext cx="619125" cy="242887"/>
            <a:chOff x="4650" y="1129"/>
            <a:chExt cx="246" cy="95"/>
          </a:xfrm>
        </p:grpSpPr>
        <p:sp>
          <p:nvSpPr>
            <p:cNvPr id="42525" name="Oval 407">
              <a:extLst>
                <a:ext uri="{FF2B5EF4-FFF2-40B4-BE49-F238E27FC236}">
                  <a16:creationId xmlns:a16="http://schemas.microsoft.com/office/drawing/2014/main" id="{8E605CAE-1D58-6A4C-911C-271A5430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26" name="Rectangle 410">
              <a:extLst>
                <a:ext uri="{FF2B5EF4-FFF2-40B4-BE49-F238E27FC236}">
                  <a16:creationId xmlns:a16="http://schemas.microsoft.com/office/drawing/2014/main" id="{E258F9B6-CFCA-FF46-A79D-0BA5CA66B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27" name="Oval 411">
              <a:extLst>
                <a:ext uri="{FF2B5EF4-FFF2-40B4-BE49-F238E27FC236}">
                  <a16:creationId xmlns:a16="http://schemas.microsoft.com/office/drawing/2014/main" id="{D14F619A-6AC1-6B42-89A6-D1918748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28" name="Group 1417">
              <a:extLst>
                <a:ext uri="{FF2B5EF4-FFF2-40B4-BE49-F238E27FC236}">
                  <a16:creationId xmlns:a16="http://schemas.microsoft.com/office/drawing/2014/main" id="{17472619-261E-7D4E-996F-88A2F5999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31" name="Freeform 1418">
                <a:extLst>
                  <a:ext uri="{FF2B5EF4-FFF2-40B4-BE49-F238E27FC236}">
                    <a16:creationId xmlns:a16="http://schemas.microsoft.com/office/drawing/2014/main" id="{3BA3327C-C6F2-CF4A-9C1D-98DC9060C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32" name="Freeform 1419">
                <a:extLst>
                  <a:ext uri="{FF2B5EF4-FFF2-40B4-BE49-F238E27FC236}">
                    <a16:creationId xmlns:a16="http://schemas.microsoft.com/office/drawing/2014/main" id="{0B359C52-1CD0-B841-A268-C8CBEB48A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29" name="Line 1420">
              <a:extLst>
                <a:ext uri="{FF2B5EF4-FFF2-40B4-BE49-F238E27FC236}">
                  <a16:creationId xmlns:a16="http://schemas.microsoft.com/office/drawing/2014/main" id="{ABB50C26-9AAC-8948-844A-1F7097FCA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30" name="Line 1421">
              <a:extLst>
                <a:ext uri="{FF2B5EF4-FFF2-40B4-BE49-F238E27FC236}">
                  <a16:creationId xmlns:a16="http://schemas.microsoft.com/office/drawing/2014/main" id="{6BF64E7B-7591-F94E-B8BB-F38E34E8D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5" name="Group 1422">
            <a:extLst>
              <a:ext uri="{FF2B5EF4-FFF2-40B4-BE49-F238E27FC236}">
                <a16:creationId xmlns:a16="http://schemas.microsoft.com/office/drawing/2014/main" id="{3B907B6D-3302-464A-BCBC-4D25879DD038}"/>
              </a:ext>
            </a:extLst>
          </p:cNvPr>
          <p:cNvGrpSpPr>
            <a:grpSpLocks/>
          </p:cNvGrpSpPr>
          <p:nvPr/>
        </p:nvGrpSpPr>
        <p:grpSpPr bwMode="auto">
          <a:xfrm>
            <a:off x="5991225" y="4837113"/>
            <a:ext cx="619125" cy="242887"/>
            <a:chOff x="4650" y="1129"/>
            <a:chExt cx="246" cy="95"/>
          </a:xfrm>
        </p:grpSpPr>
        <p:sp>
          <p:nvSpPr>
            <p:cNvPr id="42517" name="Oval 407">
              <a:extLst>
                <a:ext uri="{FF2B5EF4-FFF2-40B4-BE49-F238E27FC236}">
                  <a16:creationId xmlns:a16="http://schemas.microsoft.com/office/drawing/2014/main" id="{6410C3AE-2C98-3840-A3F6-88ACB7A23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18" name="Rectangle 410">
              <a:extLst>
                <a:ext uri="{FF2B5EF4-FFF2-40B4-BE49-F238E27FC236}">
                  <a16:creationId xmlns:a16="http://schemas.microsoft.com/office/drawing/2014/main" id="{26F49280-ABB2-5948-9CB9-5FFC5679F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19" name="Oval 411">
              <a:extLst>
                <a:ext uri="{FF2B5EF4-FFF2-40B4-BE49-F238E27FC236}">
                  <a16:creationId xmlns:a16="http://schemas.microsoft.com/office/drawing/2014/main" id="{2C8D5474-19F3-B545-AF40-D5F84E8AB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20" name="Group 1426">
              <a:extLst>
                <a:ext uri="{FF2B5EF4-FFF2-40B4-BE49-F238E27FC236}">
                  <a16:creationId xmlns:a16="http://schemas.microsoft.com/office/drawing/2014/main" id="{6375164E-945C-C64A-B51A-20FDCBF9A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23" name="Freeform 1427">
                <a:extLst>
                  <a:ext uri="{FF2B5EF4-FFF2-40B4-BE49-F238E27FC236}">
                    <a16:creationId xmlns:a16="http://schemas.microsoft.com/office/drawing/2014/main" id="{DD50B1B5-3A41-764A-81F9-B9E4E5EB4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24" name="Freeform 1428">
                <a:extLst>
                  <a:ext uri="{FF2B5EF4-FFF2-40B4-BE49-F238E27FC236}">
                    <a16:creationId xmlns:a16="http://schemas.microsoft.com/office/drawing/2014/main" id="{4A2229DB-6AE2-434F-B973-6C631C38E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21" name="Line 1429">
              <a:extLst>
                <a:ext uri="{FF2B5EF4-FFF2-40B4-BE49-F238E27FC236}">
                  <a16:creationId xmlns:a16="http://schemas.microsoft.com/office/drawing/2014/main" id="{2512E2A7-52A3-7749-ACC8-3D392313B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22" name="Line 1430">
              <a:extLst>
                <a:ext uri="{FF2B5EF4-FFF2-40B4-BE49-F238E27FC236}">
                  <a16:creationId xmlns:a16="http://schemas.microsoft.com/office/drawing/2014/main" id="{6C48AA89-580F-3947-9DA2-7DADBCBC9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6" name="Group 1431">
            <a:extLst>
              <a:ext uri="{FF2B5EF4-FFF2-40B4-BE49-F238E27FC236}">
                <a16:creationId xmlns:a16="http://schemas.microsoft.com/office/drawing/2014/main" id="{A0BCAF7E-F793-274B-A893-122E2AB85F71}"/>
              </a:ext>
            </a:extLst>
          </p:cNvPr>
          <p:cNvGrpSpPr>
            <a:grpSpLocks/>
          </p:cNvGrpSpPr>
          <p:nvPr/>
        </p:nvGrpSpPr>
        <p:grpSpPr bwMode="auto">
          <a:xfrm>
            <a:off x="5797550" y="3629025"/>
            <a:ext cx="390525" cy="169863"/>
            <a:chOff x="4650" y="1129"/>
            <a:chExt cx="246" cy="95"/>
          </a:xfrm>
        </p:grpSpPr>
        <p:sp>
          <p:nvSpPr>
            <p:cNvPr id="42509" name="Oval 407">
              <a:extLst>
                <a:ext uri="{FF2B5EF4-FFF2-40B4-BE49-F238E27FC236}">
                  <a16:creationId xmlns:a16="http://schemas.microsoft.com/office/drawing/2014/main" id="{FFC0B838-FFE6-614B-932E-CE95AB8D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10" name="Rectangle 410">
              <a:extLst>
                <a:ext uri="{FF2B5EF4-FFF2-40B4-BE49-F238E27FC236}">
                  <a16:creationId xmlns:a16="http://schemas.microsoft.com/office/drawing/2014/main" id="{100F3939-3E1B-F24D-846D-17F55A215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11" name="Oval 411">
              <a:extLst>
                <a:ext uri="{FF2B5EF4-FFF2-40B4-BE49-F238E27FC236}">
                  <a16:creationId xmlns:a16="http://schemas.microsoft.com/office/drawing/2014/main" id="{46E0BE30-2C5D-EA4D-B2CF-4451EFE4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12" name="Group 1435">
              <a:extLst>
                <a:ext uri="{FF2B5EF4-FFF2-40B4-BE49-F238E27FC236}">
                  <a16:creationId xmlns:a16="http://schemas.microsoft.com/office/drawing/2014/main" id="{2E38924D-D11F-614F-B0D6-94705B0D3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15" name="Freeform 1436">
                <a:extLst>
                  <a:ext uri="{FF2B5EF4-FFF2-40B4-BE49-F238E27FC236}">
                    <a16:creationId xmlns:a16="http://schemas.microsoft.com/office/drawing/2014/main" id="{D5ECF50A-6303-1C4C-BA60-13C7C5BC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16" name="Freeform 1437">
                <a:extLst>
                  <a:ext uri="{FF2B5EF4-FFF2-40B4-BE49-F238E27FC236}">
                    <a16:creationId xmlns:a16="http://schemas.microsoft.com/office/drawing/2014/main" id="{602EAF5F-991D-8341-9940-225897FF7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13" name="Line 1438">
              <a:extLst>
                <a:ext uri="{FF2B5EF4-FFF2-40B4-BE49-F238E27FC236}">
                  <a16:creationId xmlns:a16="http://schemas.microsoft.com/office/drawing/2014/main" id="{27805029-849F-104B-B46D-1AC01D8E8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14" name="Line 1439">
              <a:extLst>
                <a:ext uri="{FF2B5EF4-FFF2-40B4-BE49-F238E27FC236}">
                  <a16:creationId xmlns:a16="http://schemas.microsoft.com/office/drawing/2014/main" id="{A470A978-D710-7A41-99AF-7BE2B4C2D3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7" name="Group 1440">
            <a:extLst>
              <a:ext uri="{FF2B5EF4-FFF2-40B4-BE49-F238E27FC236}">
                <a16:creationId xmlns:a16="http://schemas.microsoft.com/office/drawing/2014/main" id="{B39C2AB7-08FE-D647-B22F-F32ABD8DBB62}"/>
              </a:ext>
            </a:extLst>
          </p:cNvPr>
          <p:cNvGrpSpPr>
            <a:grpSpLocks/>
          </p:cNvGrpSpPr>
          <p:nvPr/>
        </p:nvGrpSpPr>
        <p:grpSpPr bwMode="auto">
          <a:xfrm>
            <a:off x="6097588" y="2476500"/>
            <a:ext cx="390525" cy="169863"/>
            <a:chOff x="4650" y="1129"/>
            <a:chExt cx="246" cy="95"/>
          </a:xfrm>
        </p:grpSpPr>
        <p:sp>
          <p:nvSpPr>
            <p:cNvPr id="42501" name="Oval 407">
              <a:extLst>
                <a:ext uri="{FF2B5EF4-FFF2-40B4-BE49-F238E27FC236}">
                  <a16:creationId xmlns:a16="http://schemas.microsoft.com/office/drawing/2014/main" id="{B1A4F48A-CC60-1547-B0E5-E9FD20B25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02" name="Rectangle 410">
              <a:extLst>
                <a:ext uri="{FF2B5EF4-FFF2-40B4-BE49-F238E27FC236}">
                  <a16:creationId xmlns:a16="http://schemas.microsoft.com/office/drawing/2014/main" id="{B4CA717F-1751-D046-A996-F647DA80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503" name="Oval 411">
              <a:extLst>
                <a:ext uri="{FF2B5EF4-FFF2-40B4-BE49-F238E27FC236}">
                  <a16:creationId xmlns:a16="http://schemas.microsoft.com/office/drawing/2014/main" id="{E20F51AE-C7BA-2A4E-9CB1-6C96EE5B7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2504" name="Group 1444">
              <a:extLst>
                <a:ext uri="{FF2B5EF4-FFF2-40B4-BE49-F238E27FC236}">
                  <a16:creationId xmlns:a16="http://schemas.microsoft.com/office/drawing/2014/main" id="{E8DDD7F3-27E0-FA49-84A8-D711C9E3C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507" name="Freeform 1445">
                <a:extLst>
                  <a:ext uri="{FF2B5EF4-FFF2-40B4-BE49-F238E27FC236}">
                    <a16:creationId xmlns:a16="http://schemas.microsoft.com/office/drawing/2014/main" id="{1B60A39C-42ED-AF4B-AC06-6C5F31D05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08" name="Freeform 1446">
                <a:extLst>
                  <a:ext uri="{FF2B5EF4-FFF2-40B4-BE49-F238E27FC236}">
                    <a16:creationId xmlns:a16="http://schemas.microsoft.com/office/drawing/2014/main" id="{55B3B53E-0BAB-2C4B-8DF2-37F38D24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05" name="Line 1447">
              <a:extLst>
                <a:ext uri="{FF2B5EF4-FFF2-40B4-BE49-F238E27FC236}">
                  <a16:creationId xmlns:a16="http://schemas.microsoft.com/office/drawing/2014/main" id="{3DEDF066-E07A-C946-9F80-957683FAF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06" name="Line 1448">
              <a:extLst>
                <a:ext uri="{FF2B5EF4-FFF2-40B4-BE49-F238E27FC236}">
                  <a16:creationId xmlns:a16="http://schemas.microsoft.com/office/drawing/2014/main" id="{0C777880-9E7D-4345-9076-2E5911BFD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38" name="Group 1449">
            <a:extLst>
              <a:ext uri="{FF2B5EF4-FFF2-40B4-BE49-F238E27FC236}">
                <a16:creationId xmlns:a16="http://schemas.microsoft.com/office/drawing/2014/main" id="{25513217-834F-4B40-87C8-FDD3134B02B8}"/>
              </a:ext>
            </a:extLst>
          </p:cNvPr>
          <p:cNvGrpSpPr>
            <a:grpSpLocks/>
          </p:cNvGrpSpPr>
          <p:nvPr/>
        </p:nvGrpSpPr>
        <p:grpSpPr bwMode="auto">
          <a:xfrm>
            <a:off x="5356225" y="3489325"/>
            <a:ext cx="506413" cy="352425"/>
            <a:chOff x="2967" y="478"/>
            <a:chExt cx="788" cy="625"/>
          </a:xfrm>
        </p:grpSpPr>
        <p:pic>
          <p:nvPicPr>
            <p:cNvPr id="42499" name="Picture 1450" descr="access_point_stylized_small">
              <a:extLst>
                <a:ext uri="{FF2B5EF4-FFF2-40B4-BE49-F238E27FC236}">
                  <a16:creationId xmlns:a16="http://schemas.microsoft.com/office/drawing/2014/main" id="{959F31B1-8512-BC48-8DD5-A8E8657D9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00" name="Picture 1451" descr="antenna_radiation_stylized">
              <a:extLst>
                <a:ext uri="{FF2B5EF4-FFF2-40B4-BE49-F238E27FC236}">
                  <a16:creationId xmlns:a16="http://schemas.microsoft.com/office/drawing/2014/main" id="{CE9E126E-6845-EA4A-8C20-B1146E00B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39" name="Group 1452">
            <a:extLst>
              <a:ext uri="{FF2B5EF4-FFF2-40B4-BE49-F238E27FC236}">
                <a16:creationId xmlns:a16="http://schemas.microsoft.com/office/drawing/2014/main" id="{E56B95B6-A52A-5B49-8158-EA967C850408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4992688"/>
            <a:ext cx="563563" cy="420687"/>
            <a:chOff x="2967" y="478"/>
            <a:chExt cx="788" cy="625"/>
          </a:xfrm>
        </p:grpSpPr>
        <p:pic>
          <p:nvPicPr>
            <p:cNvPr id="42497" name="Picture 1453" descr="access_point_stylized_small">
              <a:extLst>
                <a:ext uri="{FF2B5EF4-FFF2-40B4-BE49-F238E27FC236}">
                  <a16:creationId xmlns:a16="http://schemas.microsoft.com/office/drawing/2014/main" id="{5E52758A-1652-5B4B-B1E0-3FA36AD2E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498" name="Picture 1454" descr="antenna_radiation_stylized">
              <a:extLst>
                <a:ext uri="{FF2B5EF4-FFF2-40B4-BE49-F238E27FC236}">
                  <a16:creationId xmlns:a16="http://schemas.microsoft.com/office/drawing/2014/main" id="{78E944B8-79CE-A24D-884E-985F47F0B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40" name="Group 1455">
            <a:extLst>
              <a:ext uri="{FF2B5EF4-FFF2-40B4-BE49-F238E27FC236}">
                <a16:creationId xmlns:a16="http://schemas.microsoft.com/office/drawing/2014/main" id="{9F66EA0E-B178-A74B-BDD5-3DCB97B552FA}"/>
              </a:ext>
            </a:extLst>
          </p:cNvPr>
          <p:cNvGrpSpPr>
            <a:grpSpLocks/>
          </p:cNvGrpSpPr>
          <p:nvPr/>
        </p:nvGrpSpPr>
        <p:grpSpPr bwMode="auto">
          <a:xfrm>
            <a:off x="5805488" y="1833563"/>
            <a:ext cx="457200" cy="631825"/>
            <a:chOff x="742" y="2409"/>
            <a:chExt cx="576" cy="881"/>
          </a:xfrm>
        </p:grpSpPr>
        <p:grpSp>
          <p:nvGrpSpPr>
            <p:cNvPr id="42479" name="Group 1456">
              <a:extLst>
                <a:ext uri="{FF2B5EF4-FFF2-40B4-BE49-F238E27FC236}">
                  <a16:creationId xmlns:a16="http://schemas.microsoft.com/office/drawing/2014/main" id="{78FB47F4-FA23-224C-8392-4034F1B02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42482" name="Line 270">
                <a:extLst>
                  <a:ext uri="{FF2B5EF4-FFF2-40B4-BE49-F238E27FC236}">
                    <a16:creationId xmlns:a16="http://schemas.microsoft.com/office/drawing/2014/main" id="{02C86CB7-CC4E-A248-87E8-304391427A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3" name="Line 271">
                <a:extLst>
                  <a:ext uri="{FF2B5EF4-FFF2-40B4-BE49-F238E27FC236}">
                    <a16:creationId xmlns:a16="http://schemas.microsoft.com/office/drawing/2014/main" id="{563E7521-AC11-E145-8B83-3621181C1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4" name="Line 272">
                <a:extLst>
                  <a:ext uri="{FF2B5EF4-FFF2-40B4-BE49-F238E27FC236}">
                    <a16:creationId xmlns:a16="http://schemas.microsoft.com/office/drawing/2014/main" id="{740CE440-4BD0-F248-94FA-3BE482AE6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5" name="Line 273">
                <a:extLst>
                  <a:ext uri="{FF2B5EF4-FFF2-40B4-BE49-F238E27FC236}">
                    <a16:creationId xmlns:a16="http://schemas.microsoft.com/office/drawing/2014/main" id="{8FB35506-CBCE-6646-AC2E-863EF4E77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6" name="Line 274">
                <a:extLst>
                  <a:ext uri="{FF2B5EF4-FFF2-40B4-BE49-F238E27FC236}">
                    <a16:creationId xmlns:a16="http://schemas.microsoft.com/office/drawing/2014/main" id="{8BA54C8C-FC4F-3C4A-BB2A-18E79997E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7" name="Line 275">
                <a:extLst>
                  <a:ext uri="{FF2B5EF4-FFF2-40B4-BE49-F238E27FC236}">
                    <a16:creationId xmlns:a16="http://schemas.microsoft.com/office/drawing/2014/main" id="{C41887CD-2F95-D14F-AA92-26ED447C2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8" name="Line 276">
                <a:extLst>
                  <a:ext uri="{FF2B5EF4-FFF2-40B4-BE49-F238E27FC236}">
                    <a16:creationId xmlns:a16="http://schemas.microsoft.com/office/drawing/2014/main" id="{F0F013C0-FB6B-6A4E-9A67-C1AB6234A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89" name="Line 277">
                <a:extLst>
                  <a:ext uri="{FF2B5EF4-FFF2-40B4-BE49-F238E27FC236}">
                    <a16:creationId xmlns:a16="http://schemas.microsoft.com/office/drawing/2014/main" id="{97C06F9F-C240-7A44-899B-AA6FCAF9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0" name="Line 278">
                <a:extLst>
                  <a:ext uri="{FF2B5EF4-FFF2-40B4-BE49-F238E27FC236}">
                    <a16:creationId xmlns:a16="http://schemas.microsoft.com/office/drawing/2014/main" id="{2E0A2CE8-0867-1E40-99A9-3769F5FA8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1" name="Line 279">
                <a:extLst>
                  <a:ext uri="{FF2B5EF4-FFF2-40B4-BE49-F238E27FC236}">
                    <a16:creationId xmlns:a16="http://schemas.microsoft.com/office/drawing/2014/main" id="{C99F366D-2C23-1146-8197-620AEB9B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2" name="Line 280">
                <a:extLst>
                  <a:ext uri="{FF2B5EF4-FFF2-40B4-BE49-F238E27FC236}">
                    <a16:creationId xmlns:a16="http://schemas.microsoft.com/office/drawing/2014/main" id="{79CD9BBB-EDF5-674D-84B0-E5B20BC91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3" name="Line 281">
                <a:extLst>
                  <a:ext uri="{FF2B5EF4-FFF2-40B4-BE49-F238E27FC236}">
                    <a16:creationId xmlns:a16="http://schemas.microsoft.com/office/drawing/2014/main" id="{3653D029-F953-A345-B261-AD3C2AF55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4" name="Line 282">
                <a:extLst>
                  <a:ext uri="{FF2B5EF4-FFF2-40B4-BE49-F238E27FC236}">
                    <a16:creationId xmlns:a16="http://schemas.microsoft.com/office/drawing/2014/main" id="{EB4C30FF-F70A-954D-AEB6-EA9BD9BB8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5" name="Line 283">
                <a:extLst>
                  <a:ext uri="{FF2B5EF4-FFF2-40B4-BE49-F238E27FC236}">
                    <a16:creationId xmlns:a16="http://schemas.microsoft.com/office/drawing/2014/main" id="{F58CF9C2-2913-9245-93F3-60909D078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496" name="Line 284">
                <a:extLst>
                  <a:ext uri="{FF2B5EF4-FFF2-40B4-BE49-F238E27FC236}">
                    <a16:creationId xmlns:a16="http://schemas.microsoft.com/office/drawing/2014/main" id="{54404259-531B-B44A-AAF9-876E7AF4E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42480" name="Picture 1472" descr="cell_tower_radiation copy">
              <a:extLst>
                <a:ext uri="{FF2B5EF4-FFF2-40B4-BE49-F238E27FC236}">
                  <a16:creationId xmlns:a16="http://schemas.microsoft.com/office/drawing/2014/main" id="{D42AEC71-A386-324E-B419-66E4EC52C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481" name="Oval 1473">
              <a:extLst>
                <a:ext uri="{FF2B5EF4-FFF2-40B4-BE49-F238E27FC236}">
                  <a16:creationId xmlns:a16="http://schemas.microsoft.com/office/drawing/2014/main" id="{ABCEEF88-1871-6C41-9801-C471B1DC4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2041" name="Group 1474">
            <a:extLst>
              <a:ext uri="{FF2B5EF4-FFF2-40B4-BE49-F238E27FC236}">
                <a16:creationId xmlns:a16="http://schemas.microsoft.com/office/drawing/2014/main" id="{D6D152D9-9EC5-E442-B6F0-99322A9D1D03}"/>
              </a:ext>
            </a:extLst>
          </p:cNvPr>
          <p:cNvGrpSpPr>
            <a:grpSpLocks/>
          </p:cNvGrpSpPr>
          <p:nvPr/>
        </p:nvGrpSpPr>
        <p:grpSpPr bwMode="auto">
          <a:xfrm>
            <a:off x="7985125" y="4991100"/>
            <a:ext cx="227013" cy="481013"/>
            <a:chOff x="4140" y="429"/>
            <a:chExt cx="1425" cy="2396"/>
          </a:xfrm>
        </p:grpSpPr>
        <p:sp>
          <p:nvSpPr>
            <p:cNvPr id="42447" name="Freeform 1475">
              <a:extLst>
                <a:ext uri="{FF2B5EF4-FFF2-40B4-BE49-F238E27FC236}">
                  <a16:creationId xmlns:a16="http://schemas.microsoft.com/office/drawing/2014/main" id="{757A17F8-EB97-FF48-B743-39568AE15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48" name="Rectangle 1476">
              <a:extLst>
                <a:ext uri="{FF2B5EF4-FFF2-40B4-BE49-F238E27FC236}">
                  <a16:creationId xmlns:a16="http://schemas.microsoft.com/office/drawing/2014/main" id="{C4428135-9938-8648-9538-0ED098861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49" name="Freeform 1477">
              <a:extLst>
                <a:ext uri="{FF2B5EF4-FFF2-40B4-BE49-F238E27FC236}">
                  <a16:creationId xmlns:a16="http://schemas.microsoft.com/office/drawing/2014/main" id="{AF6FC5E1-4FC9-024A-9784-C5BFB48E6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50" name="Freeform 1478">
              <a:extLst>
                <a:ext uri="{FF2B5EF4-FFF2-40B4-BE49-F238E27FC236}">
                  <a16:creationId xmlns:a16="http://schemas.microsoft.com/office/drawing/2014/main" id="{F7AD6710-BB3D-AA40-A8DD-D7882494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51" name="Rectangle 1479">
              <a:extLst>
                <a:ext uri="{FF2B5EF4-FFF2-40B4-BE49-F238E27FC236}">
                  <a16:creationId xmlns:a16="http://schemas.microsoft.com/office/drawing/2014/main" id="{C56363EF-D7D7-064B-9FDB-E04170F5F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52" name="Group 1480">
              <a:extLst>
                <a:ext uri="{FF2B5EF4-FFF2-40B4-BE49-F238E27FC236}">
                  <a16:creationId xmlns:a16="http://schemas.microsoft.com/office/drawing/2014/main" id="{E1E0E485-9C6C-EB4E-B596-9BB50A3DA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477" name="AutoShape 1481">
                <a:extLst>
                  <a:ext uri="{FF2B5EF4-FFF2-40B4-BE49-F238E27FC236}">
                    <a16:creationId xmlns:a16="http://schemas.microsoft.com/office/drawing/2014/main" id="{234B36A7-76A2-B148-AC55-EFB536248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78" name="AutoShape 1482">
                <a:extLst>
                  <a:ext uri="{FF2B5EF4-FFF2-40B4-BE49-F238E27FC236}">
                    <a16:creationId xmlns:a16="http://schemas.microsoft.com/office/drawing/2014/main" id="{B3E975C5-E579-B549-AF03-160C84D70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53" name="Rectangle 1483">
              <a:extLst>
                <a:ext uri="{FF2B5EF4-FFF2-40B4-BE49-F238E27FC236}">
                  <a16:creationId xmlns:a16="http://schemas.microsoft.com/office/drawing/2014/main" id="{0EDFE2DA-5B7D-0445-9CB6-8CF195F84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54" name="Group 1484">
              <a:extLst>
                <a:ext uri="{FF2B5EF4-FFF2-40B4-BE49-F238E27FC236}">
                  <a16:creationId xmlns:a16="http://schemas.microsoft.com/office/drawing/2014/main" id="{C16B4B8B-2C14-8C49-82D4-9B52D0B02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475" name="AutoShape 1485">
                <a:extLst>
                  <a:ext uri="{FF2B5EF4-FFF2-40B4-BE49-F238E27FC236}">
                    <a16:creationId xmlns:a16="http://schemas.microsoft.com/office/drawing/2014/main" id="{AEE4FCD9-5B98-C841-94F5-6C39DFBCA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76" name="AutoShape 1486">
                <a:extLst>
                  <a:ext uri="{FF2B5EF4-FFF2-40B4-BE49-F238E27FC236}">
                    <a16:creationId xmlns:a16="http://schemas.microsoft.com/office/drawing/2014/main" id="{25420AE1-97BE-164E-8199-E6A5DEB9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55" name="Rectangle 1487">
              <a:extLst>
                <a:ext uri="{FF2B5EF4-FFF2-40B4-BE49-F238E27FC236}">
                  <a16:creationId xmlns:a16="http://schemas.microsoft.com/office/drawing/2014/main" id="{F81E7693-3B75-8B43-BFFB-F4126DF0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56" name="Rectangle 1488">
              <a:extLst>
                <a:ext uri="{FF2B5EF4-FFF2-40B4-BE49-F238E27FC236}">
                  <a16:creationId xmlns:a16="http://schemas.microsoft.com/office/drawing/2014/main" id="{43CFFEE9-143A-9749-8D95-7A46805E4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57" name="Group 1489">
              <a:extLst>
                <a:ext uri="{FF2B5EF4-FFF2-40B4-BE49-F238E27FC236}">
                  <a16:creationId xmlns:a16="http://schemas.microsoft.com/office/drawing/2014/main" id="{4CF8029A-C67B-DC4E-95AB-ED6CD9E9A0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473" name="AutoShape 1490">
                <a:extLst>
                  <a:ext uri="{FF2B5EF4-FFF2-40B4-BE49-F238E27FC236}">
                    <a16:creationId xmlns:a16="http://schemas.microsoft.com/office/drawing/2014/main" id="{9BF7BE82-8E92-3E46-978A-32D9ACCCB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74" name="AutoShape 1491">
                <a:extLst>
                  <a:ext uri="{FF2B5EF4-FFF2-40B4-BE49-F238E27FC236}">
                    <a16:creationId xmlns:a16="http://schemas.microsoft.com/office/drawing/2014/main" id="{323FB585-EF1C-BE4D-9AB6-CC83C2B1E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58" name="Freeform 1492">
              <a:extLst>
                <a:ext uri="{FF2B5EF4-FFF2-40B4-BE49-F238E27FC236}">
                  <a16:creationId xmlns:a16="http://schemas.microsoft.com/office/drawing/2014/main" id="{25C85876-555B-3D44-AE92-AB107B674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459" name="Group 1493">
              <a:extLst>
                <a:ext uri="{FF2B5EF4-FFF2-40B4-BE49-F238E27FC236}">
                  <a16:creationId xmlns:a16="http://schemas.microsoft.com/office/drawing/2014/main" id="{11A22214-9855-B74A-ACD3-B610BC397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471" name="AutoShape 1494">
                <a:extLst>
                  <a:ext uri="{FF2B5EF4-FFF2-40B4-BE49-F238E27FC236}">
                    <a16:creationId xmlns:a16="http://schemas.microsoft.com/office/drawing/2014/main" id="{2902EC9E-5CB4-9F44-8D3B-1F6591804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72" name="AutoShape 1495">
                <a:extLst>
                  <a:ext uri="{FF2B5EF4-FFF2-40B4-BE49-F238E27FC236}">
                    <a16:creationId xmlns:a16="http://schemas.microsoft.com/office/drawing/2014/main" id="{135C0021-AE18-D347-9704-E7E7BDEFF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60" name="Rectangle 1496">
              <a:extLst>
                <a:ext uri="{FF2B5EF4-FFF2-40B4-BE49-F238E27FC236}">
                  <a16:creationId xmlns:a16="http://schemas.microsoft.com/office/drawing/2014/main" id="{43E2C193-7DB4-9A4B-9844-9717E6C56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61" name="Freeform 1497">
              <a:extLst>
                <a:ext uri="{FF2B5EF4-FFF2-40B4-BE49-F238E27FC236}">
                  <a16:creationId xmlns:a16="http://schemas.microsoft.com/office/drawing/2014/main" id="{FB007BFE-889D-DB47-A912-7D7B6DEA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62" name="Freeform 1498">
              <a:extLst>
                <a:ext uri="{FF2B5EF4-FFF2-40B4-BE49-F238E27FC236}">
                  <a16:creationId xmlns:a16="http://schemas.microsoft.com/office/drawing/2014/main" id="{7C515437-3ABE-3B43-9731-3F1C08207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63" name="Oval 1499">
              <a:extLst>
                <a:ext uri="{FF2B5EF4-FFF2-40B4-BE49-F238E27FC236}">
                  <a16:creationId xmlns:a16="http://schemas.microsoft.com/office/drawing/2014/main" id="{8E221562-83FB-F946-AACD-9E2346DDB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64" name="Freeform 1500">
              <a:extLst>
                <a:ext uri="{FF2B5EF4-FFF2-40B4-BE49-F238E27FC236}">
                  <a16:creationId xmlns:a16="http://schemas.microsoft.com/office/drawing/2014/main" id="{9CE09CA8-F4B2-2F43-9AEF-8BE9E713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65" name="AutoShape 1501">
              <a:extLst>
                <a:ext uri="{FF2B5EF4-FFF2-40B4-BE49-F238E27FC236}">
                  <a16:creationId xmlns:a16="http://schemas.microsoft.com/office/drawing/2014/main" id="{A4C1B0EA-6535-114E-B15F-8A04B0634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66" name="AutoShape 1502">
              <a:extLst>
                <a:ext uri="{FF2B5EF4-FFF2-40B4-BE49-F238E27FC236}">
                  <a16:creationId xmlns:a16="http://schemas.microsoft.com/office/drawing/2014/main" id="{C8029FF9-7593-014D-95A6-139F951C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67" name="Oval 1503">
              <a:extLst>
                <a:ext uri="{FF2B5EF4-FFF2-40B4-BE49-F238E27FC236}">
                  <a16:creationId xmlns:a16="http://schemas.microsoft.com/office/drawing/2014/main" id="{BBE7A9EA-244F-D047-802F-64CFF116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68" name="Oval 1504">
              <a:extLst>
                <a:ext uri="{FF2B5EF4-FFF2-40B4-BE49-F238E27FC236}">
                  <a16:creationId xmlns:a16="http://schemas.microsoft.com/office/drawing/2014/main" id="{D45DDF6B-467A-4149-8CBA-186829226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469" name="Oval 1505">
              <a:extLst>
                <a:ext uri="{FF2B5EF4-FFF2-40B4-BE49-F238E27FC236}">
                  <a16:creationId xmlns:a16="http://schemas.microsoft.com/office/drawing/2014/main" id="{92AF5780-698B-1F4A-B286-2599E482D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70" name="Rectangle 1506">
              <a:extLst>
                <a:ext uri="{FF2B5EF4-FFF2-40B4-BE49-F238E27FC236}">
                  <a16:creationId xmlns:a16="http://schemas.microsoft.com/office/drawing/2014/main" id="{8C46B1FA-3967-CC40-863D-7C9FF4FC0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2042" name="Group 1507">
            <a:extLst>
              <a:ext uri="{FF2B5EF4-FFF2-40B4-BE49-F238E27FC236}">
                <a16:creationId xmlns:a16="http://schemas.microsoft.com/office/drawing/2014/main" id="{365DB569-57B1-934A-93ED-3658F6C48263}"/>
              </a:ext>
            </a:extLst>
          </p:cNvPr>
          <p:cNvGrpSpPr>
            <a:grpSpLocks/>
          </p:cNvGrpSpPr>
          <p:nvPr/>
        </p:nvGrpSpPr>
        <p:grpSpPr bwMode="auto">
          <a:xfrm>
            <a:off x="7669213" y="5292725"/>
            <a:ext cx="227012" cy="481013"/>
            <a:chOff x="4140" y="429"/>
            <a:chExt cx="1425" cy="2396"/>
          </a:xfrm>
        </p:grpSpPr>
        <p:sp>
          <p:nvSpPr>
            <p:cNvPr id="42415" name="Freeform 1508">
              <a:extLst>
                <a:ext uri="{FF2B5EF4-FFF2-40B4-BE49-F238E27FC236}">
                  <a16:creationId xmlns:a16="http://schemas.microsoft.com/office/drawing/2014/main" id="{04895896-25AF-1B49-915F-9F1A23F85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6" name="Rectangle 1509">
              <a:extLst>
                <a:ext uri="{FF2B5EF4-FFF2-40B4-BE49-F238E27FC236}">
                  <a16:creationId xmlns:a16="http://schemas.microsoft.com/office/drawing/2014/main" id="{7D436E6B-B6F1-A14D-8C83-E0A43E159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17" name="Freeform 1510">
              <a:extLst>
                <a:ext uri="{FF2B5EF4-FFF2-40B4-BE49-F238E27FC236}">
                  <a16:creationId xmlns:a16="http://schemas.microsoft.com/office/drawing/2014/main" id="{FA3AA6A4-8D9C-6145-8806-978855C5E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8" name="Freeform 1511">
              <a:extLst>
                <a:ext uri="{FF2B5EF4-FFF2-40B4-BE49-F238E27FC236}">
                  <a16:creationId xmlns:a16="http://schemas.microsoft.com/office/drawing/2014/main" id="{996173CA-846E-B04A-BE5F-F8439410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9" name="Rectangle 1512">
              <a:extLst>
                <a:ext uri="{FF2B5EF4-FFF2-40B4-BE49-F238E27FC236}">
                  <a16:creationId xmlns:a16="http://schemas.microsoft.com/office/drawing/2014/main" id="{60C3D619-2D97-7E46-9784-C26A6E9BA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20" name="Group 1513">
              <a:extLst>
                <a:ext uri="{FF2B5EF4-FFF2-40B4-BE49-F238E27FC236}">
                  <a16:creationId xmlns:a16="http://schemas.microsoft.com/office/drawing/2014/main" id="{E6B91A4B-06B6-334B-B883-FE2D673CA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445" name="AutoShape 1514">
                <a:extLst>
                  <a:ext uri="{FF2B5EF4-FFF2-40B4-BE49-F238E27FC236}">
                    <a16:creationId xmlns:a16="http://schemas.microsoft.com/office/drawing/2014/main" id="{8A37318C-BF94-B84B-AF97-CAF05F08A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46" name="AutoShape 1515">
                <a:extLst>
                  <a:ext uri="{FF2B5EF4-FFF2-40B4-BE49-F238E27FC236}">
                    <a16:creationId xmlns:a16="http://schemas.microsoft.com/office/drawing/2014/main" id="{89737B23-0420-6440-BE54-FBA32DE6D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21" name="Rectangle 1516">
              <a:extLst>
                <a:ext uri="{FF2B5EF4-FFF2-40B4-BE49-F238E27FC236}">
                  <a16:creationId xmlns:a16="http://schemas.microsoft.com/office/drawing/2014/main" id="{53F2CD74-1DF1-064F-8D30-FCDCE3F1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22" name="Group 1517">
              <a:extLst>
                <a:ext uri="{FF2B5EF4-FFF2-40B4-BE49-F238E27FC236}">
                  <a16:creationId xmlns:a16="http://schemas.microsoft.com/office/drawing/2014/main" id="{FE7C5D51-3920-D149-8BC8-7BF1E1947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443" name="AutoShape 1518">
                <a:extLst>
                  <a:ext uri="{FF2B5EF4-FFF2-40B4-BE49-F238E27FC236}">
                    <a16:creationId xmlns:a16="http://schemas.microsoft.com/office/drawing/2014/main" id="{9E0400E3-E971-A84C-804E-BFDAA6BE0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44" name="AutoShape 1519">
                <a:extLst>
                  <a:ext uri="{FF2B5EF4-FFF2-40B4-BE49-F238E27FC236}">
                    <a16:creationId xmlns:a16="http://schemas.microsoft.com/office/drawing/2014/main" id="{3208984B-4331-1E4F-AB2C-3DAE0C02A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23" name="Rectangle 1520">
              <a:extLst>
                <a:ext uri="{FF2B5EF4-FFF2-40B4-BE49-F238E27FC236}">
                  <a16:creationId xmlns:a16="http://schemas.microsoft.com/office/drawing/2014/main" id="{102D8D44-1352-BB4C-8E7E-6F59EFA14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24" name="Rectangle 1521">
              <a:extLst>
                <a:ext uri="{FF2B5EF4-FFF2-40B4-BE49-F238E27FC236}">
                  <a16:creationId xmlns:a16="http://schemas.microsoft.com/office/drawing/2014/main" id="{FA135F5B-CC05-7744-AFD8-95F256ED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425" name="Group 1522">
              <a:extLst>
                <a:ext uri="{FF2B5EF4-FFF2-40B4-BE49-F238E27FC236}">
                  <a16:creationId xmlns:a16="http://schemas.microsoft.com/office/drawing/2014/main" id="{81731216-6832-5640-B947-D782910EDE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441" name="AutoShape 1523">
                <a:extLst>
                  <a:ext uri="{FF2B5EF4-FFF2-40B4-BE49-F238E27FC236}">
                    <a16:creationId xmlns:a16="http://schemas.microsoft.com/office/drawing/2014/main" id="{EE95D40F-D856-0D4B-BEB3-5004CACF6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42" name="AutoShape 1524">
                <a:extLst>
                  <a:ext uri="{FF2B5EF4-FFF2-40B4-BE49-F238E27FC236}">
                    <a16:creationId xmlns:a16="http://schemas.microsoft.com/office/drawing/2014/main" id="{AF5A1C60-8803-024E-BD1C-D9D18134E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26" name="Freeform 1525">
              <a:extLst>
                <a:ext uri="{FF2B5EF4-FFF2-40B4-BE49-F238E27FC236}">
                  <a16:creationId xmlns:a16="http://schemas.microsoft.com/office/drawing/2014/main" id="{5D690871-E0AD-F14B-A269-D636217B1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427" name="Group 1526">
              <a:extLst>
                <a:ext uri="{FF2B5EF4-FFF2-40B4-BE49-F238E27FC236}">
                  <a16:creationId xmlns:a16="http://schemas.microsoft.com/office/drawing/2014/main" id="{D2A1BF93-E429-034F-87F2-54C98A211D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439" name="AutoShape 1527">
                <a:extLst>
                  <a:ext uri="{FF2B5EF4-FFF2-40B4-BE49-F238E27FC236}">
                    <a16:creationId xmlns:a16="http://schemas.microsoft.com/office/drawing/2014/main" id="{7B431F45-9EEF-8844-BDCA-D4DA23659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440" name="AutoShape 1528">
                <a:extLst>
                  <a:ext uri="{FF2B5EF4-FFF2-40B4-BE49-F238E27FC236}">
                    <a16:creationId xmlns:a16="http://schemas.microsoft.com/office/drawing/2014/main" id="{B55AB393-B970-B94A-B756-5E17F7C4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2428" name="Rectangle 1529">
              <a:extLst>
                <a:ext uri="{FF2B5EF4-FFF2-40B4-BE49-F238E27FC236}">
                  <a16:creationId xmlns:a16="http://schemas.microsoft.com/office/drawing/2014/main" id="{9A043498-C283-DD44-A69D-DBFD6928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29" name="Freeform 1530">
              <a:extLst>
                <a:ext uri="{FF2B5EF4-FFF2-40B4-BE49-F238E27FC236}">
                  <a16:creationId xmlns:a16="http://schemas.microsoft.com/office/drawing/2014/main" id="{EA206486-65D2-1B42-A5D6-CF625276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30" name="Freeform 1531">
              <a:extLst>
                <a:ext uri="{FF2B5EF4-FFF2-40B4-BE49-F238E27FC236}">
                  <a16:creationId xmlns:a16="http://schemas.microsoft.com/office/drawing/2014/main" id="{B0D0FC96-6421-624C-81A4-996EEF1F4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31" name="Oval 1532">
              <a:extLst>
                <a:ext uri="{FF2B5EF4-FFF2-40B4-BE49-F238E27FC236}">
                  <a16:creationId xmlns:a16="http://schemas.microsoft.com/office/drawing/2014/main" id="{FBDF03A6-A9D3-1A49-AFFC-B50313F20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32" name="Freeform 1533">
              <a:extLst>
                <a:ext uri="{FF2B5EF4-FFF2-40B4-BE49-F238E27FC236}">
                  <a16:creationId xmlns:a16="http://schemas.microsoft.com/office/drawing/2014/main" id="{C35FD4D3-0AA9-AC4C-9896-DCDAB133C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33" name="AutoShape 1534">
              <a:extLst>
                <a:ext uri="{FF2B5EF4-FFF2-40B4-BE49-F238E27FC236}">
                  <a16:creationId xmlns:a16="http://schemas.microsoft.com/office/drawing/2014/main" id="{B183E7E3-FE82-FF48-8C9E-1D0E0F350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34" name="AutoShape 1535">
              <a:extLst>
                <a:ext uri="{FF2B5EF4-FFF2-40B4-BE49-F238E27FC236}">
                  <a16:creationId xmlns:a16="http://schemas.microsoft.com/office/drawing/2014/main" id="{EFE4572E-934A-714B-99BC-5C7639937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35" name="Oval 1536">
              <a:extLst>
                <a:ext uri="{FF2B5EF4-FFF2-40B4-BE49-F238E27FC236}">
                  <a16:creationId xmlns:a16="http://schemas.microsoft.com/office/drawing/2014/main" id="{570552FE-183D-684E-BE5C-9532C7811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36" name="Oval 1537">
              <a:extLst>
                <a:ext uri="{FF2B5EF4-FFF2-40B4-BE49-F238E27FC236}">
                  <a16:creationId xmlns:a16="http://schemas.microsoft.com/office/drawing/2014/main" id="{0817AA2C-2738-9C43-99AD-DCC9990A3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437" name="Oval 1538">
              <a:extLst>
                <a:ext uri="{FF2B5EF4-FFF2-40B4-BE49-F238E27FC236}">
                  <a16:creationId xmlns:a16="http://schemas.microsoft.com/office/drawing/2014/main" id="{559443B7-C2BA-C44A-970C-FBE74A732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438" name="Rectangle 1539">
              <a:extLst>
                <a:ext uri="{FF2B5EF4-FFF2-40B4-BE49-F238E27FC236}">
                  <a16:creationId xmlns:a16="http://schemas.microsoft.com/office/drawing/2014/main" id="{4541F819-A97E-CB4A-8F38-E2C09A19C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2043" name="Group 1540">
            <a:extLst>
              <a:ext uri="{FF2B5EF4-FFF2-40B4-BE49-F238E27FC236}">
                <a16:creationId xmlns:a16="http://schemas.microsoft.com/office/drawing/2014/main" id="{EAD968DA-8F1B-6445-924B-29B72BB4237A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032000"/>
            <a:ext cx="534987" cy="407988"/>
            <a:chOff x="877" y="1008"/>
            <a:chExt cx="2747" cy="2591"/>
          </a:xfrm>
        </p:grpSpPr>
        <p:pic>
          <p:nvPicPr>
            <p:cNvPr id="42392" name="Picture 1541" descr="antenna_stylized">
              <a:extLst>
                <a:ext uri="{FF2B5EF4-FFF2-40B4-BE49-F238E27FC236}">
                  <a16:creationId xmlns:a16="http://schemas.microsoft.com/office/drawing/2014/main" id="{234479D6-38E3-204C-87F5-335AED4E5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93" name="Picture 1542" descr="laptop_keyboard">
              <a:extLst>
                <a:ext uri="{FF2B5EF4-FFF2-40B4-BE49-F238E27FC236}">
                  <a16:creationId xmlns:a16="http://schemas.microsoft.com/office/drawing/2014/main" id="{70D1CD3D-3369-9048-A5A0-8158273C1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94" name="Freeform 1543">
              <a:extLst>
                <a:ext uri="{FF2B5EF4-FFF2-40B4-BE49-F238E27FC236}">
                  <a16:creationId xmlns:a16="http://schemas.microsoft.com/office/drawing/2014/main" id="{2B0E1812-C490-CC4D-9F7B-22C57C2F0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95" name="Picture 1544" descr="screen">
              <a:extLst>
                <a:ext uri="{FF2B5EF4-FFF2-40B4-BE49-F238E27FC236}">
                  <a16:creationId xmlns:a16="http://schemas.microsoft.com/office/drawing/2014/main" id="{440914A7-F3EA-394E-BAB9-1E7271181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96" name="Freeform 1545">
              <a:extLst>
                <a:ext uri="{FF2B5EF4-FFF2-40B4-BE49-F238E27FC236}">
                  <a16:creationId xmlns:a16="http://schemas.microsoft.com/office/drawing/2014/main" id="{19C847C5-8F73-CC46-966E-A2A0F0A1B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7" name="Freeform 1546">
              <a:extLst>
                <a:ext uri="{FF2B5EF4-FFF2-40B4-BE49-F238E27FC236}">
                  <a16:creationId xmlns:a16="http://schemas.microsoft.com/office/drawing/2014/main" id="{E53BB17D-C3DC-F042-B0C1-F992D81C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8" name="Freeform 1547">
              <a:extLst>
                <a:ext uri="{FF2B5EF4-FFF2-40B4-BE49-F238E27FC236}">
                  <a16:creationId xmlns:a16="http://schemas.microsoft.com/office/drawing/2014/main" id="{9A279E7B-3648-8047-9B43-835EF3F8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9" name="Freeform 1548">
              <a:extLst>
                <a:ext uri="{FF2B5EF4-FFF2-40B4-BE49-F238E27FC236}">
                  <a16:creationId xmlns:a16="http://schemas.microsoft.com/office/drawing/2014/main" id="{4162F6AE-90BC-EC40-A0A0-11F3F880C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0" name="Freeform 1549">
              <a:extLst>
                <a:ext uri="{FF2B5EF4-FFF2-40B4-BE49-F238E27FC236}">
                  <a16:creationId xmlns:a16="http://schemas.microsoft.com/office/drawing/2014/main" id="{487D2134-BE87-6445-809E-970E766CF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1" name="Freeform 1550">
              <a:extLst>
                <a:ext uri="{FF2B5EF4-FFF2-40B4-BE49-F238E27FC236}">
                  <a16:creationId xmlns:a16="http://schemas.microsoft.com/office/drawing/2014/main" id="{8A81D628-75EC-BB4B-AF95-956A3B30A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402" name="Group 1551">
              <a:extLst>
                <a:ext uri="{FF2B5EF4-FFF2-40B4-BE49-F238E27FC236}">
                  <a16:creationId xmlns:a16="http://schemas.microsoft.com/office/drawing/2014/main" id="{6896D62C-4BF1-F04F-A77A-A2C1211A9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409" name="Freeform 1552">
                <a:extLst>
                  <a:ext uri="{FF2B5EF4-FFF2-40B4-BE49-F238E27FC236}">
                    <a16:creationId xmlns:a16="http://schemas.microsoft.com/office/drawing/2014/main" id="{CDD5E53C-70C0-4D47-BD42-C8F0C4F0B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0" name="Freeform 1553">
                <a:extLst>
                  <a:ext uri="{FF2B5EF4-FFF2-40B4-BE49-F238E27FC236}">
                    <a16:creationId xmlns:a16="http://schemas.microsoft.com/office/drawing/2014/main" id="{7A4AFEC1-D788-C041-98F0-FACD395BC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1" name="Freeform 1554">
                <a:extLst>
                  <a:ext uri="{FF2B5EF4-FFF2-40B4-BE49-F238E27FC236}">
                    <a16:creationId xmlns:a16="http://schemas.microsoft.com/office/drawing/2014/main" id="{502A0ADA-407D-0645-AD71-8B8304D57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2" name="Freeform 1555">
                <a:extLst>
                  <a:ext uri="{FF2B5EF4-FFF2-40B4-BE49-F238E27FC236}">
                    <a16:creationId xmlns:a16="http://schemas.microsoft.com/office/drawing/2014/main" id="{331B6179-0635-0F49-AA81-7326A0F6C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3" name="Freeform 1556">
                <a:extLst>
                  <a:ext uri="{FF2B5EF4-FFF2-40B4-BE49-F238E27FC236}">
                    <a16:creationId xmlns:a16="http://schemas.microsoft.com/office/drawing/2014/main" id="{DE8D2CC2-CBDC-7A49-A747-01C5F888B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4" name="Freeform 1557">
                <a:extLst>
                  <a:ext uri="{FF2B5EF4-FFF2-40B4-BE49-F238E27FC236}">
                    <a16:creationId xmlns:a16="http://schemas.microsoft.com/office/drawing/2014/main" id="{C9AEDB57-6020-5848-BB5A-D4A058377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03" name="Freeform 1558">
              <a:extLst>
                <a:ext uri="{FF2B5EF4-FFF2-40B4-BE49-F238E27FC236}">
                  <a16:creationId xmlns:a16="http://schemas.microsoft.com/office/drawing/2014/main" id="{89A6C0A0-3EB2-DD45-84E3-738A7D46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4" name="Freeform 1559">
              <a:extLst>
                <a:ext uri="{FF2B5EF4-FFF2-40B4-BE49-F238E27FC236}">
                  <a16:creationId xmlns:a16="http://schemas.microsoft.com/office/drawing/2014/main" id="{8C2276EE-E0A6-0045-8EFC-68887D09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5" name="Freeform 1560">
              <a:extLst>
                <a:ext uri="{FF2B5EF4-FFF2-40B4-BE49-F238E27FC236}">
                  <a16:creationId xmlns:a16="http://schemas.microsoft.com/office/drawing/2014/main" id="{7EE4C6AF-87CE-3048-A488-90BFA381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6" name="Freeform 1561">
              <a:extLst>
                <a:ext uri="{FF2B5EF4-FFF2-40B4-BE49-F238E27FC236}">
                  <a16:creationId xmlns:a16="http://schemas.microsoft.com/office/drawing/2014/main" id="{09CEB26A-92DC-1A44-A025-1BD084132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7" name="Freeform 1562">
              <a:extLst>
                <a:ext uri="{FF2B5EF4-FFF2-40B4-BE49-F238E27FC236}">
                  <a16:creationId xmlns:a16="http://schemas.microsoft.com/office/drawing/2014/main" id="{BCB03CEE-F2C1-A44E-8A46-032D545D7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8" name="Freeform 1563">
              <a:extLst>
                <a:ext uri="{FF2B5EF4-FFF2-40B4-BE49-F238E27FC236}">
                  <a16:creationId xmlns:a16="http://schemas.microsoft.com/office/drawing/2014/main" id="{C1E766F0-4577-624C-8618-6559488ED4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4" name="Group 1564">
            <a:extLst>
              <a:ext uri="{FF2B5EF4-FFF2-40B4-BE49-F238E27FC236}">
                <a16:creationId xmlns:a16="http://schemas.microsoft.com/office/drawing/2014/main" id="{1994BA15-61AA-574C-BFA7-9654B700195A}"/>
              </a:ext>
            </a:extLst>
          </p:cNvPr>
          <p:cNvGrpSpPr>
            <a:grpSpLocks/>
          </p:cNvGrpSpPr>
          <p:nvPr/>
        </p:nvGrpSpPr>
        <p:grpSpPr bwMode="auto">
          <a:xfrm>
            <a:off x="6616700" y="5475288"/>
            <a:ext cx="474663" cy="407987"/>
            <a:chOff x="877" y="1008"/>
            <a:chExt cx="2747" cy="2591"/>
          </a:xfrm>
        </p:grpSpPr>
        <p:pic>
          <p:nvPicPr>
            <p:cNvPr id="42369" name="Picture 1565" descr="antenna_stylized">
              <a:extLst>
                <a:ext uri="{FF2B5EF4-FFF2-40B4-BE49-F238E27FC236}">
                  <a16:creationId xmlns:a16="http://schemas.microsoft.com/office/drawing/2014/main" id="{64804461-E6FF-584B-A078-ED4C45708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70" name="Picture 1566" descr="laptop_keyboard">
              <a:extLst>
                <a:ext uri="{FF2B5EF4-FFF2-40B4-BE49-F238E27FC236}">
                  <a16:creationId xmlns:a16="http://schemas.microsoft.com/office/drawing/2014/main" id="{9D6CAB80-1C41-1441-90DF-247555D6A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71" name="Freeform 1567">
              <a:extLst>
                <a:ext uri="{FF2B5EF4-FFF2-40B4-BE49-F238E27FC236}">
                  <a16:creationId xmlns:a16="http://schemas.microsoft.com/office/drawing/2014/main" id="{49E4F8C4-C646-3647-AC9B-01138CC20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72" name="Picture 1568" descr="screen">
              <a:extLst>
                <a:ext uri="{FF2B5EF4-FFF2-40B4-BE49-F238E27FC236}">
                  <a16:creationId xmlns:a16="http://schemas.microsoft.com/office/drawing/2014/main" id="{C5A159F6-6672-6C43-8B59-B3E7F7C52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73" name="Freeform 1569">
              <a:extLst>
                <a:ext uri="{FF2B5EF4-FFF2-40B4-BE49-F238E27FC236}">
                  <a16:creationId xmlns:a16="http://schemas.microsoft.com/office/drawing/2014/main" id="{55D362E8-5927-C346-8C24-CA266F592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4" name="Freeform 1570">
              <a:extLst>
                <a:ext uri="{FF2B5EF4-FFF2-40B4-BE49-F238E27FC236}">
                  <a16:creationId xmlns:a16="http://schemas.microsoft.com/office/drawing/2014/main" id="{A914AADB-FF52-8B42-B05C-2612C28D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5" name="Freeform 1571">
              <a:extLst>
                <a:ext uri="{FF2B5EF4-FFF2-40B4-BE49-F238E27FC236}">
                  <a16:creationId xmlns:a16="http://schemas.microsoft.com/office/drawing/2014/main" id="{E7E1059E-BF3B-1643-97DF-FEE42F860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6" name="Freeform 1572">
              <a:extLst>
                <a:ext uri="{FF2B5EF4-FFF2-40B4-BE49-F238E27FC236}">
                  <a16:creationId xmlns:a16="http://schemas.microsoft.com/office/drawing/2014/main" id="{49FAE3AA-1B7A-3E4A-889F-63CC05FFC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7" name="Freeform 1573">
              <a:extLst>
                <a:ext uri="{FF2B5EF4-FFF2-40B4-BE49-F238E27FC236}">
                  <a16:creationId xmlns:a16="http://schemas.microsoft.com/office/drawing/2014/main" id="{797031F2-8429-794E-B8B5-34865D6BB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8" name="Freeform 1574">
              <a:extLst>
                <a:ext uri="{FF2B5EF4-FFF2-40B4-BE49-F238E27FC236}">
                  <a16:creationId xmlns:a16="http://schemas.microsoft.com/office/drawing/2014/main" id="{46CB3896-E5E0-CA4A-A7E6-86DFC7D70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79" name="Group 1575">
              <a:extLst>
                <a:ext uri="{FF2B5EF4-FFF2-40B4-BE49-F238E27FC236}">
                  <a16:creationId xmlns:a16="http://schemas.microsoft.com/office/drawing/2014/main" id="{7E2B9DFA-59A2-664C-875E-4EDE9B9E6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386" name="Freeform 1576">
                <a:extLst>
                  <a:ext uri="{FF2B5EF4-FFF2-40B4-BE49-F238E27FC236}">
                    <a16:creationId xmlns:a16="http://schemas.microsoft.com/office/drawing/2014/main" id="{F2FE7CC3-175D-AA44-AD2C-588ABB51F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7" name="Freeform 1577">
                <a:extLst>
                  <a:ext uri="{FF2B5EF4-FFF2-40B4-BE49-F238E27FC236}">
                    <a16:creationId xmlns:a16="http://schemas.microsoft.com/office/drawing/2014/main" id="{F7D76D73-82EC-2440-B198-0935D1A02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8" name="Freeform 1578">
                <a:extLst>
                  <a:ext uri="{FF2B5EF4-FFF2-40B4-BE49-F238E27FC236}">
                    <a16:creationId xmlns:a16="http://schemas.microsoft.com/office/drawing/2014/main" id="{76E3BA8C-5574-A44C-B39B-8DE79A038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9" name="Freeform 1579">
                <a:extLst>
                  <a:ext uri="{FF2B5EF4-FFF2-40B4-BE49-F238E27FC236}">
                    <a16:creationId xmlns:a16="http://schemas.microsoft.com/office/drawing/2014/main" id="{3BF8161F-E0B6-B34A-9EA8-2CD94DD6B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90" name="Freeform 1580">
                <a:extLst>
                  <a:ext uri="{FF2B5EF4-FFF2-40B4-BE49-F238E27FC236}">
                    <a16:creationId xmlns:a16="http://schemas.microsoft.com/office/drawing/2014/main" id="{5B219D54-9A5E-6F4F-936A-049AB3976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91" name="Freeform 1581">
                <a:extLst>
                  <a:ext uri="{FF2B5EF4-FFF2-40B4-BE49-F238E27FC236}">
                    <a16:creationId xmlns:a16="http://schemas.microsoft.com/office/drawing/2014/main" id="{2A55FF28-7E78-BD4E-8EDE-6DF055A4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80" name="Freeform 1582">
              <a:extLst>
                <a:ext uri="{FF2B5EF4-FFF2-40B4-BE49-F238E27FC236}">
                  <a16:creationId xmlns:a16="http://schemas.microsoft.com/office/drawing/2014/main" id="{C9642440-033E-2A49-89CC-8B814992D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1" name="Freeform 1583">
              <a:extLst>
                <a:ext uri="{FF2B5EF4-FFF2-40B4-BE49-F238E27FC236}">
                  <a16:creationId xmlns:a16="http://schemas.microsoft.com/office/drawing/2014/main" id="{B0DD44E5-B6E7-2446-8874-6737F99E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2" name="Freeform 1584">
              <a:extLst>
                <a:ext uri="{FF2B5EF4-FFF2-40B4-BE49-F238E27FC236}">
                  <a16:creationId xmlns:a16="http://schemas.microsoft.com/office/drawing/2014/main" id="{54FD43E4-F593-064D-8D43-161F13CA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3" name="Freeform 1585">
              <a:extLst>
                <a:ext uri="{FF2B5EF4-FFF2-40B4-BE49-F238E27FC236}">
                  <a16:creationId xmlns:a16="http://schemas.microsoft.com/office/drawing/2014/main" id="{C7B95E15-86B3-7F46-9318-5A061F99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4" name="Freeform 1586">
              <a:extLst>
                <a:ext uri="{FF2B5EF4-FFF2-40B4-BE49-F238E27FC236}">
                  <a16:creationId xmlns:a16="http://schemas.microsoft.com/office/drawing/2014/main" id="{16A19892-FC67-B341-AF67-8C2BA80A6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5" name="Freeform 1587">
              <a:extLst>
                <a:ext uri="{FF2B5EF4-FFF2-40B4-BE49-F238E27FC236}">
                  <a16:creationId xmlns:a16="http://schemas.microsoft.com/office/drawing/2014/main" id="{0ED4A113-450F-1744-BBBF-60B3736A11F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5" name="Group 1588">
            <a:extLst>
              <a:ext uri="{FF2B5EF4-FFF2-40B4-BE49-F238E27FC236}">
                <a16:creationId xmlns:a16="http://schemas.microsoft.com/office/drawing/2014/main" id="{AAFEFE3A-E314-2642-A751-3F70D2C58E42}"/>
              </a:ext>
            </a:extLst>
          </p:cNvPr>
          <p:cNvGrpSpPr>
            <a:grpSpLocks/>
          </p:cNvGrpSpPr>
          <p:nvPr/>
        </p:nvGrpSpPr>
        <p:grpSpPr bwMode="auto">
          <a:xfrm>
            <a:off x="5305425" y="3030538"/>
            <a:ext cx="444500" cy="407987"/>
            <a:chOff x="877" y="1008"/>
            <a:chExt cx="2747" cy="2591"/>
          </a:xfrm>
        </p:grpSpPr>
        <p:pic>
          <p:nvPicPr>
            <p:cNvPr id="42346" name="Picture 1589" descr="antenna_stylized">
              <a:extLst>
                <a:ext uri="{FF2B5EF4-FFF2-40B4-BE49-F238E27FC236}">
                  <a16:creationId xmlns:a16="http://schemas.microsoft.com/office/drawing/2014/main" id="{52CDABBC-49A3-5147-9DFB-CE82AFC20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47" name="Picture 1590" descr="laptop_keyboard">
              <a:extLst>
                <a:ext uri="{FF2B5EF4-FFF2-40B4-BE49-F238E27FC236}">
                  <a16:creationId xmlns:a16="http://schemas.microsoft.com/office/drawing/2014/main" id="{4983D10C-CAD3-DA40-84F5-BF9F61021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48" name="Freeform 1591">
              <a:extLst>
                <a:ext uri="{FF2B5EF4-FFF2-40B4-BE49-F238E27FC236}">
                  <a16:creationId xmlns:a16="http://schemas.microsoft.com/office/drawing/2014/main" id="{E7D5D9E6-FA47-A84D-87EE-CD3D2CB6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49" name="Picture 1592" descr="screen">
              <a:extLst>
                <a:ext uri="{FF2B5EF4-FFF2-40B4-BE49-F238E27FC236}">
                  <a16:creationId xmlns:a16="http://schemas.microsoft.com/office/drawing/2014/main" id="{CD6B3E05-2F9E-2E45-A40E-8EAFB4B2E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50" name="Freeform 1593">
              <a:extLst>
                <a:ext uri="{FF2B5EF4-FFF2-40B4-BE49-F238E27FC236}">
                  <a16:creationId xmlns:a16="http://schemas.microsoft.com/office/drawing/2014/main" id="{C78D4340-06A1-1D42-8ED0-53B15C61A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1" name="Freeform 1594">
              <a:extLst>
                <a:ext uri="{FF2B5EF4-FFF2-40B4-BE49-F238E27FC236}">
                  <a16:creationId xmlns:a16="http://schemas.microsoft.com/office/drawing/2014/main" id="{7D3448E8-2F7A-264B-80D1-50012C2D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2" name="Freeform 1595">
              <a:extLst>
                <a:ext uri="{FF2B5EF4-FFF2-40B4-BE49-F238E27FC236}">
                  <a16:creationId xmlns:a16="http://schemas.microsoft.com/office/drawing/2014/main" id="{53B2667F-5D1F-4E4B-A2EB-D1AC3BD6C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3" name="Freeform 1596">
              <a:extLst>
                <a:ext uri="{FF2B5EF4-FFF2-40B4-BE49-F238E27FC236}">
                  <a16:creationId xmlns:a16="http://schemas.microsoft.com/office/drawing/2014/main" id="{490AEC8A-17C3-6347-BBAE-4FF6541D9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4" name="Freeform 1597">
              <a:extLst>
                <a:ext uri="{FF2B5EF4-FFF2-40B4-BE49-F238E27FC236}">
                  <a16:creationId xmlns:a16="http://schemas.microsoft.com/office/drawing/2014/main" id="{AA2B4E29-954F-924F-BDF2-D5A275B92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5" name="Freeform 1598">
              <a:extLst>
                <a:ext uri="{FF2B5EF4-FFF2-40B4-BE49-F238E27FC236}">
                  <a16:creationId xmlns:a16="http://schemas.microsoft.com/office/drawing/2014/main" id="{2301FEF5-6B9B-0F4B-AE8D-0657EED87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56" name="Group 1599">
              <a:extLst>
                <a:ext uri="{FF2B5EF4-FFF2-40B4-BE49-F238E27FC236}">
                  <a16:creationId xmlns:a16="http://schemas.microsoft.com/office/drawing/2014/main" id="{65495EF3-58F8-C54B-80E5-70D6891B0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363" name="Freeform 1600">
                <a:extLst>
                  <a:ext uri="{FF2B5EF4-FFF2-40B4-BE49-F238E27FC236}">
                    <a16:creationId xmlns:a16="http://schemas.microsoft.com/office/drawing/2014/main" id="{BC4040E3-7003-7141-BED9-4219B6975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4" name="Freeform 1601">
                <a:extLst>
                  <a:ext uri="{FF2B5EF4-FFF2-40B4-BE49-F238E27FC236}">
                    <a16:creationId xmlns:a16="http://schemas.microsoft.com/office/drawing/2014/main" id="{94D86B64-EB65-BC46-ABAC-4F5B462C0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5" name="Freeform 1602">
                <a:extLst>
                  <a:ext uri="{FF2B5EF4-FFF2-40B4-BE49-F238E27FC236}">
                    <a16:creationId xmlns:a16="http://schemas.microsoft.com/office/drawing/2014/main" id="{855122BB-BAC3-E34E-A468-12D8F2CF6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6" name="Freeform 1603">
                <a:extLst>
                  <a:ext uri="{FF2B5EF4-FFF2-40B4-BE49-F238E27FC236}">
                    <a16:creationId xmlns:a16="http://schemas.microsoft.com/office/drawing/2014/main" id="{358E7541-EF13-3249-BA41-75537DA73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7" name="Freeform 1604">
                <a:extLst>
                  <a:ext uri="{FF2B5EF4-FFF2-40B4-BE49-F238E27FC236}">
                    <a16:creationId xmlns:a16="http://schemas.microsoft.com/office/drawing/2014/main" id="{C20DDB44-F087-EF49-B252-01971CD20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8" name="Freeform 1605">
                <a:extLst>
                  <a:ext uri="{FF2B5EF4-FFF2-40B4-BE49-F238E27FC236}">
                    <a16:creationId xmlns:a16="http://schemas.microsoft.com/office/drawing/2014/main" id="{A2FCA5C3-4EAA-D54D-B9C4-B1F9987A1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57" name="Freeform 1606">
              <a:extLst>
                <a:ext uri="{FF2B5EF4-FFF2-40B4-BE49-F238E27FC236}">
                  <a16:creationId xmlns:a16="http://schemas.microsoft.com/office/drawing/2014/main" id="{E74721DB-52D2-CD43-89BD-814C6C4D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8" name="Freeform 1607">
              <a:extLst>
                <a:ext uri="{FF2B5EF4-FFF2-40B4-BE49-F238E27FC236}">
                  <a16:creationId xmlns:a16="http://schemas.microsoft.com/office/drawing/2014/main" id="{BD133B4A-08FC-E54D-BF80-3871051BD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9" name="Freeform 1608">
              <a:extLst>
                <a:ext uri="{FF2B5EF4-FFF2-40B4-BE49-F238E27FC236}">
                  <a16:creationId xmlns:a16="http://schemas.microsoft.com/office/drawing/2014/main" id="{EBFFE044-1DE2-2542-B631-E41652F59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0" name="Freeform 1609">
              <a:extLst>
                <a:ext uri="{FF2B5EF4-FFF2-40B4-BE49-F238E27FC236}">
                  <a16:creationId xmlns:a16="http://schemas.microsoft.com/office/drawing/2014/main" id="{D243E3AA-BACD-E34C-B8D9-27CBB1BB7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1" name="Freeform 1610">
              <a:extLst>
                <a:ext uri="{FF2B5EF4-FFF2-40B4-BE49-F238E27FC236}">
                  <a16:creationId xmlns:a16="http://schemas.microsoft.com/office/drawing/2014/main" id="{6F989D5D-0B6E-BA48-90BD-C0E3EB26B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2" name="Freeform 1611">
              <a:extLst>
                <a:ext uri="{FF2B5EF4-FFF2-40B4-BE49-F238E27FC236}">
                  <a16:creationId xmlns:a16="http://schemas.microsoft.com/office/drawing/2014/main" id="{AB113015-B2E6-1B4B-894B-CD42BAE9930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046" name="Group 1612">
            <a:extLst>
              <a:ext uri="{FF2B5EF4-FFF2-40B4-BE49-F238E27FC236}">
                <a16:creationId xmlns:a16="http://schemas.microsoft.com/office/drawing/2014/main" id="{E211561D-C3B5-8D4A-B7B7-E5AF038A2DD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84838" y="3211513"/>
            <a:ext cx="414337" cy="373062"/>
            <a:chOff x="2839" y="3501"/>
            <a:chExt cx="755" cy="803"/>
          </a:xfrm>
        </p:grpSpPr>
        <p:pic>
          <p:nvPicPr>
            <p:cNvPr id="42344" name="Picture 1613" descr="desktop_computer_stylized_medium">
              <a:extLst>
                <a:ext uri="{FF2B5EF4-FFF2-40B4-BE49-F238E27FC236}">
                  <a16:creationId xmlns:a16="http://schemas.microsoft.com/office/drawing/2014/main" id="{F673F554-C577-3048-B580-1FD0E6886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45" name="Freeform 1614">
              <a:extLst>
                <a:ext uri="{FF2B5EF4-FFF2-40B4-BE49-F238E27FC236}">
                  <a16:creationId xmlns:a16="http://schemas.microsoft.com/office/drawing/2014/main" id="{91A53FFD-198F-8945-9CEA-2F031A79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2047" name="Group 1615">
            <a:extLst>
              <a:ext uri="{FF2B5EF4-FFF2-40B4-BE49-F238E27FC236}">
                <a16:creationId xmlns:a16="http://schemas.microsoft.com/office/drawing/2014/main" id="{9B4120D2-8BEB-B046-B8FF-91895A5A0A64}"/>
              </a:ext>
            </a:extLst>
          </p:cNvPr>
          <p:cNvGrpSpPr>
            <a:grpSpLocks/>
          </p:cNvGrpSpPr>
          <p:nvPr/>
        </p:nvGrpSpPr>
        <p:grpSpPr bwMode="auto">
          <a:xfrm>
            <a:off x="7051675" y="5411788"/>
            <a:ext cx="474663" cy="407987"/>
            <a:chOff x="877" y="1008"/>
            <a:chExt cx="2747" cy="2591"/>
          </a:xfrm>
        </p:grpSpPr>
        <p:pic>
          <p:nvPicPr>
            <p:cNvPr id="42321" name="Picture 1616" descr="antenna_stylized">
              <a:extLst>
                <a:ext uri="{FF2B5EF4-FFF2-40B4-BE49-F238E27FC236}">
                  <a16:creationId xmlns:a16="http://schemas.microsoft.com/office/drawing/2014/main" id="{3F834914-B744-384E-B3F7-003C98594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22" name="Picture 1617" descr="laptop_keyboard">
              <a:extLst>
                <a:ext uri="{FF2B5EF4-FFF2-40B4-BE49-F238E27FC236}">
                  <a16:creationId xmlns:a16="http://schemas.microsoft.com/office/drawing/2014/main" id="{5B8D6650-DEF6-8048-BDD0-5E99342B6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23" name="Freeform 1618">
              <a:extLst>
                <a:ext uri="{FF2B5EF4-FFF2-40B4-BE49-F238E27FC236}">
                  <a16:creationId xmlns:a16="http://schemas.microsoft.com/office/drawing/2014/main" id="{778A2D61-23DE-D148-A46E-30F119D2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324" name="Picture 1619" descr="screen">
              <a:extLst>
                <a:ext uri="{FF2B5EF4-FFF2-40B4-BE49-F238E27FC236}">
                  <a16:creationId xmlns:a16="http://schemas.microsoft.com/office/drawing/2014/main" id="{60D8CA9A-61B9-2846-AB58-1CFD8F1A0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25" name="Freeform 1620">
              <a:extLst>
                <a:ext uri="{FF2B5EF4-FFF2-40B4-BE49-F238E27FC236}">
                  <a16:creationId xmlns:a16="http://schemas.microsoft.com/office/drawing/2014/main" id="{821485F1-1256-8547-ACB7-7B4142095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6" name="Freeform 1621">
              <a:extLst>
                <a:ext uri="{FF2B5EF4-FFF2-40B4-BE49-F238E27FC236}">
                  <a16:creationId xmlns:a16="http://schemas.microsoft.com/office/drawing/2014/main" id="{D5AC7D07-098B-C442-9A01-197576873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7" name="Freeform 1622">
              <a:extLst>
                <a:ext uri="{FF2B5EF4-FFF2-40B4-BE49-F238E27FC236}">
                  <a16:creationId xmlns:a16="http://schemas.microsoft.com/office/drawing/2014/main" id="{5EB6092D-CCF8-5B4F-85AE-1A31E9BC3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8" name="Freeform 1623">
              <a:extLst>
                <a:ext uri="{FF2B5EF4-FFF2-40B4-BE49-F238E27FC236}">
                  <a16:creationId xmlns:a16="http://schemas.microsoft.com/office/drawing/2014/main" id="{919F4DA0-84ED-504F-B373-DF26967F0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9" name="Freeform 1624">
              <a:extLst>
                <a:ext uri="{FF2B5EF4-FFF2-40B4-BE49-F238E27FC236}">
                  <a16:creationId xmlns:a16="http://schemas.microsoft.com/office/drawing/2014/main" id="{CC0EFB76-BF8D-D746-A9E3-E5D0F29C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6 h 1659"/>
                <a:gd name="T6" fmla="*/ 0 w 637"/>
                <a:gd name="T7" fmla="*/ 6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0" name="Freeform 1625">
              <a:extLst>
                <a:ext uri="{FF2B5EF4-FFF2-40B4-BE49-F238E27FC236}">
                  <a16:creationId xmlns:a16="http://schemas.microsoft.com/office/drawing/2014/main" id="{BACC21A0-0195-F944-B6D6-C06929EA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3 w 2216"/>
                <a:gd name="T5" fmla="*/ 2 h 550"/>
                <a:gd name="T6" fmla="*/ 3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31" name="Group 1626">
              <a:extLst>
                <a:ext uri="{FF2B5EF4-FFF2-40B4-BE49-F238E27FC236}">
                  <a16:creationId xmlns:a16="http://schemas.microsoft.com/office/drawing/2014/main" id="{3C13340C-D48A-BC40-A323-DF50BC0599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338" name="Freeform 1627">
                <a:extLst>
                  <a:ext uri="{FF2B5EF4-FFF2-40B4-BE49-F238E27FC236}">
                    <a16:creationId xmlns:a16="http://schemas.microsoft.com/office/drawing/2014/main" id="{4AF9F2A7-A3F3-6149-9B1D-4CC95AAD1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39" name="Freeform 1628">
                <a:extLst>
                  <a:ext uri="{FF2B5EF4-FFF2-40B4-BE49-F238E27FC236}">
                    <a16:creationId xmlns:a16="http://schemas.microsoft.com/office/drawing/2014/main" id="{822C51A4-F499-1044-B7DA-2C6FCEB78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40" name="Freeform 1629">
                <a:extLst>
                  <a:ext uri="{FF2B5EF4-FFF2-40B4-BE49-F238E27FC236}">
                    <a16:creationId xmlns:a16="http://schemas.microsoft.com/office/drawing/2014/main" id="{FAF6D246-7DED-3949-9997-029768B5B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41" name="Freeform 1630">
                <a:extLst>
                  <a:ext uri="{FF2B5EF4-FFF2-40B4-BE49-F238E27FC236}">
                    <a16:creationId xmlns:a16="http://schemas.microsoft.com/office/drawing/2014/main" id="{67DC90EF-7783-EC4F-94C9-F0DFFD5F1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42" name="Freeform 1631">
                <a:extLst>
                  <a:ext uri="{FF2B5EF4-FFF2-40B4-BE49-F238E27FC236}">
                    <a16:creationId xmlns:a16="http://schemas.microsoft.com/office/drawing/2014/main" id="{4CAA172C-6993-E548-A11C-AB4175BD1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43" name="Freeform 1632">
                <a:extLst>
                  <a:ext uri="{FF2B5EF4-FFF2-40B4-BE49-F238E27FC236}">
                    <a16:creationId xmlns:a16="http://schemas.microsoft.com/office/drawing/2014/main" id="{A5A9CB96-887F-814C-81AE-B0F31E853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32" name="Freeform 1633">
              <a:extLst>
                <a:ext uri="{FF2B5EF4-FFF2-40B4-BE49-F238E27FC236}">
                  <a16:creationId xmlns:a16="http://schemas.microsoft.com/office/drawing/2014/main" id="{65A52322-890E-8E4C-8D52-704AC1BC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3" name="Freeform 1634">
              <a:extLst>
                <a:ext uri="{FF2B5EF4-FFF2-40B4-BE49-F238E27FC236}">
                  <a16:creationId xmlns:a16="http://schemas.microsoft.com/office/drawing/2014/main" id="{E34608A4-E827-6640-81BA-87FC80212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4" name="Freeform 1635">
              <a:extLst>
                <a:ext uri="{FF2B5EF4-FFF2-40B4-BE49-F238E27FC236}">
                  <a16:creationId xmlns:a16="http://schemas.microsoft.com/office/drawing/2014/main" id="{8B3C1A3D-4768-DE45-AED6-92975056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5" name="Freeform 1636">
              <a:extLst>
                <a:ext uri="{FF2B5EF4-FFF2-40B4-BE49-F238E27FC236}">
                  <a16:creationId xmlns:a16="http://schemas.microsoft.com/office/drawing/2014/main" id="{14EEC0FF-8D42-C249-84F5-CCEE7582A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6" name="Freeform 1637">
              <a:extLst>
                <a:ext uri="{FF2B5EF4-FFF2-40B4-BE49-F238E27FC236}">
                  <a16:creationId xmlns:a16="http://schemas.microsoft.com/office/drawing/2014/main" id="{0ED26537-1D18-BE4A-A595-02B4E196B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7" name="Freeform 1638">
              <a:extLst>
                <a:ext uri="{FF2B5EF4-FFF2-40B4-BE49-F238E27FC236}">
                  <a16:creationId xmlns:a16="http://schemas.microsoft.com/office/drawing/2014/main" id="{051DD4E1-4F66-C542-B319-4BF42243604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048" name="Picture 1283" descr="underline_base">
            <a:extLst>
              <a:ext uri="{FF2B5EF4-FFF2-40B4-BE49-F238E27FC236}">
                <a16:creationId xmlns:a16="http://schemas.microsoft.com/office/drawing/2014/main" id="{A0705CC9-9215-9243-8E69-7E8FC33CD116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33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2">
            <a:extLst>
              <a:ext uri="{FF2B5EF4-FFF2-40B4-BE49-F238E27FC236}">
                <a16:creationId xmlns:a16="http://schemas.microsoft.com/office/drawing/2014/main" id="{A588BC37-7C79-CA43-A063-C8D515862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5" y="222250"/>
            <a:ext cx="8382000" cy="942975"/>
          </a:xfrm>
        </p:spPr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Network layer</a:t>
            </a:r>
          </a:p>
        </p:txBody>
      </p:sp>
      <p:sp>
        <p:nvSpPr>
          <p:cNvPr id="42050" name="Rectangle 3">
            <a:extLst>
              <a:ext uri="{FF2B5EF4-FFF2-40B4-BE49-F238E27FC236}">
                <a16:creationId xmlns:a16="http://schemas.microsoft.com/office/drawing/2014/main" id="{9774C943-C2D1-4142-A862-E18C56BF9C1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6100" y="1255713"/>
            <a:ext cx="4365625" cy="5100637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segment from sending to receiving host 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 sending side encapsulates segments into datagrams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 receiving side, delivers segments to transport layer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protocols in </a:t>
            </a:r>
            <a:r>
              <a:rPr lang="en-US" altLang="en-US" sz="20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</a:t>
            </a:r>
            <a:r>
              <a:rPr lang="en-US" altLang="en-US" sz="2000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host, router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 examines header fields in all IP datagrams passing through it</a:t>
            </a:r>
          </a:p>
          <a:p>
            <a:pPr lvl="1"/>
            <a:r>
              <a:rPr lang="en-US" altLang="en-US" sz="2000" kern="1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moves datagrams from input ports to output ports to transfer datagrams along end-end path</a:t>
            </a:r>
          </a:p>
          <a:p>
            <a:endParaRPr lang="en-US" altLang="en-US" sz="20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2" name="Group 1046">
            <a:extLst>
              <a:ext uri="{FF2B5EF4-FFF2-40B4-BE49-F238E27FC236}">
                <a16:creationId xmlns:a16="http://schemas.microsoft.com/office/drawing/2014/main" id="{50666FF0-CFED-DF49-B3C3-99593501E556}"/>
              </a:ext>
            </a:extLst>
          </p:cNvPr>
          <p:cNvGrpSpPr>
            <a:grpSpLocks/>
          </p:cNvGrpSpPr>
          <p:nvPr/>
        </p:nvGrpSpPr>
        <p:grpSpPr bwMode="auto">
          <a:xfrm>
            <a:off x="5400675" y="1141413"/>
            <a:ext cx="1047750" cy="996950"/>
            <a:chOff x="3402" y="719"/>
            <a:chExt cx="660" cy="628"/>
          </a:xfrm>
        </p:grpSpPr>
        <p:sp>
          <p:nvSpPr>
            <p:cNvPr id="42311" name="Freeform 1030">
              <a:extLst>
                <a:ext uri="{FF2B5EF4-FFF2-40B4-BE49-F238E27FC236}">
                  <a16:creationId xmlns:a16="http://schemas.microsoft.com/office/drawing/2014/main" id="{79101677-27BF-434E-8545-9BC872704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753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12" name="Group 310">
              <a:extLst>
                <a:ext uri="{FF2B5EF4-FFF2-40B4-BE49-F238E27FC236}">
                  <a16:creationId xmlns:a16="http://schemas.microsoft.com/office/drawing/2014/main" id="{AFAA4313-79DE-B14A-ADC1-A3029354F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9" y="719"/>
              <a:ext cx="513" cy="547"/>
              <a:chOff x="2956" y="969"/>
              <a:chExt cx="513" cy="547"/>
            </a:xfrm>
          </p:grpSpPr>
          <p:sp>
            <p:nvSpPr>
              <p:cNvPr id="42313" name="Rectangle 311">
                <a:extLst>
                  <a:ext uri="{FF2B5EF4-FFF2-40B4-BE49-F238E27FC236}">
                    <a16:creationId xmlns:a16="http://schemas.microsoft.com/office/drawing/2014/main" id="{5F66E0BB-474C-1D40-82DB-ECFA6E73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14" name="Rectangle 312">
                <a:extLst>
                  <a:ext uri="{FF2B5EF4-FFF2-40B4-BE49-F238E27FC236}">
                    <a16:creationId xmlns:a16="http://schemas.microsoft.com/office/drawing/2014/main" id="{F07AE9E8-ACCC-2242-B859-347AFA9A9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15" name="Rectangle 313">
                <a:extLst>
                  <a:ext uri="{FF2B5EF4-FFF2-40B4-BE49-F238E27FC236}">
                    <a16:creationId xmlns:a16="http://schemas.microsoft.com/office/drawing/2014/main" id="{4738ADCF-AD97-214A-AEBF-88298ED92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16" name="Text Box 314">
                <a:extLst>
                  <a:ext uri="{FF2B5EF4-FFF2-40B4-BE49-F238E27FC236}">
                    <a16:creationId xmlns:a16="http://schemas.microsoft.com/office/drawing/2014/main" id="{959AFB99-254A-C64F-8CE0-4E1B6A2B7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00"/>
                  <a:t>application</a:t>
                </a:r>
              </a:p>
              <a:p>
                <a:pPr algn="ctr"/>
                <a:r>
                  <a:rPr lang="en-US" altLang="en-US" sz="1000"/>
                  <a:t>transport</a:t>
                </a:r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  <a:endParaRPr lang="en-US" altLang="en-US" sz="1000"/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  <p:sp>
            <p:nvSpPr>
              <p:cNvPr id="42317" name="Line 315">
                <a:extLst>
                  <a:ext uri="{FF2B5EF4-FFF2-40B4-BE49-F238E27FC236}">
                    <a16:creationId xmlns:a16="http://schemas.microsoft.com/office/drawing/2014/main" id="{A8CCB5E2-E49A-A940-AE13-E0F87669B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18" name="Line 316">
                <a:extLst>
                  <a:ext uri="{FF2B5EF4-FFF2-40B4-BE49-F238E27FC236}">
                    <a16:creationId xmlns:a16="http://schemas.microsoft.com/office/drawing/2014/main" id="{0C5C3684-4309-9E45-B910-62186B53A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19" name="Line 317">
                <a:extLst>
                  <a:ext uri="{FF2B5EF4-FFF2-40B4-BE49-F238E27FC236}">
                    <a16:creationId xmlns:a16="http://schemas.microsoft.com/office/drawing/2014/main" id="{A6AC0F1D-2E10-2144-97B4-5DF4223C1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20" name="Line 318">
                <a:extLst>
                  <a:ext uri="{FF2B5EF4-FFF2-40B4-BE49-F238E27FC236}">
                    <a16:creationId xmlns:a16="http://schemas.microsoft.com/office/drawing/2014/main" id="{48564B67-D671-D74C-8538-5000BAECB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047">
            <a:extLst>
              <a:ext uri="{FF2B5EF4-FFF2-40B4-BE49-F238E27FC236}">
                <a16:creationId xmlns:a16="http://schemas.microsoft.com/office/drawing/2014/main" id="{8C7E98EC-89AE-AF42-B015-C5D3DCBA6D32}"/>
              </a:ext>
            </a:extLst>
          </p:cNvPr>
          <p:cNvGrpSpPr>
            <a:grpSpLocks/>
          </p:cNvGrpSpPr>
          <p:nvPr/>
        </p:nvGrpSpPr>
        <p:grpSpPr bwMode="auto">
          <a:xfrm>
            <a:off x="8096250" y="4148138"/>
            <a:ext cx="1047750" cy="996950"/>
            <a:chOff x="3402" y="719"/>
            <a:chExt cx="660" cy="628"/>
          </a:xfrm>
        </p:grpSpPr>
        <p:sp>
          <p:nvSpPr>
            <p:cNvPr id="42301" name="Freeform 1048">
              <a:extLst>
                <a:ext uri="{FF2B5EF4-FFF2-40B4-BE49-F238E27FC236}">
                  <a16:creationId xmlns:a16="http://schemas.microsoft.com/office/drawing/2014/main" id="{136956D4-1FB3-434C-8B41-C4C2D861C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753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02" name="Group 1049">
              <a:extLst>
                <a:ext uri="{FF2B5EF4-FFF2-40B4-BE49-F238E27FC236}">
                  <a16:creationId xmlns:a16="http://schemas.microsoft.com/office/drawing/2014/main" id="{27AD43C3-CBC5-334A-8AF4-348B81A5B7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9" y="719"/>
              <a:ext cx="513" cy="547"/>
              <a:chOff x="2956" y="969"/>
              <a:chExt cx="513" cy="547"/>
            </a:xfrm>
          </p:grpSpPr>
          <p:sp>
            <p:nvSpPr>
              <p:cNvPr id="42303" name="Rectangle 1050">
                <a:extLst>
                  <a:ext uri="{FF2B5EF4-FFF2-40B4-BE49-F238E27FC236}">
                    <a16:creationId xmlns:a16="http://schemas.microsoft.com/office/drawing/2014/main" id="{533BF02D-4062-F940-937B-39CC8D456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04" name="Rectangle 1051">
                <a:extLst>
                  <a:ext uri="{FF2B5EF4-FFF2-40B4-BE49-F238E27FC236}">
                    <a16:creationId xmlns:a16="http://schemas.microsoft.com/office/drawing/2014/main" id="{6E98ABF8-1F92-5E4E-92F8-1ADEED3B3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05" name="Rectangle 1052">
                <a:extLst>
                  <a:ext uri="{FF2B5EF4-FFF2-40B4-BE49-F238E27FC236}">
                    <a16:creationId xmlns:a16="http://schemas.microsoft.com/office/drawing/2014/main" id="{8909E1B5-99FC-C045-8450-97CB28A2D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306" name="Text Box 1053">
                <a:extLst>
                  <a:ext uri="{FF2B5EF4-FFF2-40B4-BE49-F238E27FC236}">
                    <a16:creationId xmlns:a16="http://schemas.microsoft.com/office/drawing/2014/main" id="{19D2C70E-9713-B441-A78E-DE610554B0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000"/>
                  <a:t>application</a:t>
                </a:r>
              </a:p>
              <a:p>
                <a:pPr algn="ctr"/>
                <a:r>
                  <a:rPr lang="en-US" altLang="en-US" sz="1000"/>
                  <a:t>transport</a:t>
                </a:r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  <a:endParaRPr lang="en-US" altLang="en-US" sz="1000"/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  <p:sp>
            <p:nvSpPr>
              <p:cNvPr id="42307" name="Line 1054">
                <a:extLst>
                  <a:ext uri="{FF2B5EF4-FFF2-40B4-BE49-F238E27FC236}">
                    <a16:creationId xmlns:a16="http://schemas.microsoft.com/office/drawing/2014/main" id="{BAFEA706-86AC-8A40-9164-A7A6A1DED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08" name="Line 1055">
                <a:extLst>
                  <a:ext uri="{FF2B5EF4-FFF2-40B4-BE49-F238E27FC236}">
                    <a16:creationId xmlns:a16="http://schemas.microsoft.com/office/drawing/2014/main" id="{45A56ED3-F64C-ED41-9395-07A9E49F4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09" name="Line 1056">
                <a:extLst>
                  <a:ext uri="{FF2B5EF4-FFF2-40B4-BE49-F238E27FC236}">
                    <a16:creationId xmlns:a16="http://schemas.microsoft.com/office/drawing/2014/main" id="{20143540-193F-CB47-9312-F83875DA5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10" name="Line 1057">
                <a:extLst>
                  <a:ext uri="{FF2B5EF4-FFF2-40B4-BE49-F238E27FC236}">
                    <a16:creationId xmlns:a16="http://schemas.microsoft.com/office/drawing/2014/main" id="{42D137A7-B36E-8240-97D5-EDD0A4FD7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278">
            <a:extLst>
              <a:ext uri="{FF2B5EF4-FFF2-40B4-BE49-F238E27FC236}">
                <a16:creationId xmlns:a16="http://schemas.microsoft.com/office/drawing/2014/main" id="{D4E26448-E63D-7D4D-B044-66B4CE8F3F14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763713"/>
            <a:ext cx="2546350" cy="3429000"/>
            <a:chOff x="3674" y="1148"/>
            <a:chExt cx="1604" cy="2160"/>
          </a:xfrm>
        </p:grpSpPr>
        <p:grpSp>
          <p:nvGrpSpPr>
            <p:cNvPr id="42059" name="Group 433">
              <a:extLst>
                <a:ext uri="{FF2B5EF4-FFF2-40B4-BE49-F238E27FC236}">
                  <a16:creationId xmlns:a16="http://schemas.microsoft.com/office/drawing/2014/main" id="{8B1EB96C-C78D-8C45-9DF4-061F3153A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" y="1305"/>
              <a:ext cx="513" cy="442"/>
              <a:chOff x="3937" y="633"/>
              <a:chExt cx="513" cy="442"/>
            </a:xfrm>
          </p:grpSpPr>
          <p:sp>
            <p:nvSpPr>
              <p:cNvPr id="42280" name="Line 434">
                <a:extLst>
                  <a:ext uri="{FF2B5EF4-FFF2-40B4-BE49-F238E27FC236}">
                    <a16:creationId xmlns:a16="http://schemas.microsoft.com/office/drawing/2014/main" id="{64AEBFFE-6BC3-AF42-97CF-85A595E9B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81" name="Line 435">
                <a:extLst>
                  <a:ext uri="{FF2B5EF4-FFF2-40B4-BE49-F238E27FC236}">
                    <a16:creationId xmlns:a16="http://schemas.microsoft.com/office/drawing/2014/main" id="{28A87A69-A1FC-0242-B5FF-E5D0149A4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82" name="Oval 436">
                <a:extLst>
                  <a:ext uri="{FF2B5EF4-FFF2-40B4-BE49-F238E27FC236}">
                    <a16:creationId xmlns:a16="http://schemas.microsoft.com/office/drawing/2014/main" id="{420381CF-7C58-104C-ADBE-1F04AA10A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83" name="Line 437">
                <a:extLst>
                  <a:ext uri="{FF2B5EF4-FFF2-40B4-BE49-F238E27FC236}">
                    <a16:creationId xmlns:a16="http://schemas.microsoft.com/office/drawing/2014/main" id="{5F9A0825-DAE3-FB4B-9305-026D67DDA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84" name="Line 438">
                <a:extLst>
                  <a:ext uri="{FF2B5EF4-FFF2-40B4-BE49-F238E27FC236}">
                    <a16:creationId xmlns:a16="http://schemas.microsoft.com/office/drawing/2014/main" id="{F5230C03-175F-4A40-84E4-6664AAF26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85" name="Rectangle 439">
                <a:extLst>
                  <a:ext uri="{FF2B5EF4-FFF2-40B4-BE49-F238E27FC236}">
                    <a16:creationId xmlns:a16="http://schemas.microsoft.com/office/drawing/2014/main" id="{A9DCB6FA-DE67-624C-ABB7-24A3AC38B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286" name="Oval 440">
                <a:extLst>
                  <a:ext uri="{FF2B5EF4-FFF2-40B4-BE49-F238E27FC236}">
                    <a16:creationId xmlns:a16="http://schemas.microsoft.com/office/drawing/2014/main" id="{60539E5C-572E-2445-9305-1174D4959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287" name="Group 441">
                <a:extLst>
                  <a:ext uri="{FF2B5EF4-FFF2-40B4-BE49-F238E27FC236}">
                    <a16:creationId xmlns:a16="http://schemas.microsoft.com/office/drawing/2014/main" id="{B82301BC-BB0F-1747-9409-01B7683E4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298" name="Line 442">
                  <a:extLst>
                    <a:ext uri="{FF2B5EF4-FFF2-40B4-BE49-F238E27FC236}">
                      <a16:creationId xmlns:a16="http://schemas.microsoft.com/office/drawing/2014/main" id="{08CBF942-531D-0A42-A848-F16446DC8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99" name="Line 443">
                  <a:extLst>
                    <a:ext uri="{FF2B5EF4-FFF2-40B4-BE49-F238E27FC236}">
                      <a16:creationId xmlns:a16="http://schemas.microsoft.com/office/drawing/2014/main" id="{A7B60CE6-5B7A-3443-B71A-7F6E24C7E5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300" name="Line 444">
                  <a:extLst>
                    <a:ext uri="{FF2B5EF4-FFF2-40B4-BE49-F238E27FC236}">
                      <a16:creationId xmlns:a16="http://schemas.microsoft.com/office/drawing/2014/main" id="{702A72EC-AE4D-0548-8D4A-27AFF1B7E1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88" name="Group 445">
                <a:extLst>
                  <a:ext uri="{FF2B5EF4-FFF2-40B4-BE49-F238E27FC236}">
                    <a16:creationId xmlns:a16="http://schemas.microsoft.com/office/drawing/2014/main" id="{C5DE90B4-2CFD-9542-A83C-64BA559E3A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295" name="Line 446">
                  <a:extLst>
                    <a:ext uri="{FF2B5EF4-FFF2-40B4-BE49-F238E27FC236}">
                      <a16:creationId xmlns:a16="http://schemas.microsoft.com/office/drawing/2014/main" id="{F593F652-C600-7645-B3A5-5EB7B827BD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96" name="Line 447">
                  <a:extLst>
                    <a:ext uri="{FF2B5EF4-FFF2-40B4-BE49-F238E27FC236}">
                      <a16:creationId xmlns:a16="http://schemas.microsoft.com/office/drawing/2014/main" id="{F6FAD50C-CF00-F149-BE35-F2E6D6D9AA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97" name="Line 448">
                  <a:extLst>
                    <a:ext uri="{FF2B5EF4-FFF2-40B4-BE49-F238E27FC236}">
                      <a16:creationId xmlns:a16="http://schemas.microsoft.com/office/drawing/2014/main" id="{BDE8C431-3D20-7C47-B82D-E43C3AE278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289" name="Rectangle 449">
                <a:extLst>
                  <a:ext uri="{FF2B5EF4-FFF2-40B4-BE49-F238E27FC236}">
                    <a16:creationId xmlns:a16="http://schemas.microsoft.com/office/drawing/2014/main" id="{0C155329-54FA-A440-AD69-8607F3DB0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90" name="Rectangle 450">
                <a:extLst>
                  <a:ext uri="{FF2B5EF4-FFF2-40B4-BE49-F238E27FC236}">
                    <a16:creationId xmlns:a16="http://schemas.microsoft.com/office/drawing/2014/main" id="{C46810E1-9430-7C41-A00C-976CB043A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91" name="Line 451">
                <a:extLst>
                  <a:ext uri="{FF2B5EF4-FFF2-40B4-BE49-F238E27FC236}">
                    <a16:creationId xmlns:a16="http://schemas.microsoft.com/office/drawing/2014/main" id="{6F311032-91DD-9743-9323-6DEDD24B4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92" name="Line 452">
                <a:extLst>
                  <a:ext uri="{FF2B5EF4-FFF2-40B4-BE49-F238E27FC236}">
                    <a16:creationId xmlns:a16="http://schemas.microsoft.com/office/drawing/2014/main" id="{C944CEF8-50F5-B043-9035-12490DC36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93" name="Rectangle 453">
                <a:extLst>
                  <a:ext uri="{FF2B5EF4-FFF2-40B4-BE49-F238E27FC236}">
                    <a16:creationId xmlns:a16="http://schemas.microsoft.com/office/drawing/2014/main" id="{67BDB61D-FD90-7545-94E2-9588867D2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CC0000"/>
                  </a:solidFill>
                  <a:latin typeface="Comic Sans MS" panose="030F0902030302020204" pitchFamily="66" charset="0"/>
                </a:endParaRPr>
              </a:p>
            </p:txBody>
          </p:sp>
          <p:sp>
            <p:nvSpPr>
              <p:cNvPr id="42294" name="Text Box 454">
                <a:extLst>
                  <a:ext uri="{FF2B5EF4-FFF2-40B4-BE49-F238E27FC236}">
                    <a16:creationId xmlns:a16="http://schemas.microsoft.com/office/drawing/2014/main" id="{B816D141-CA58-A141-BFDE-4F90367AB6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0" name="Group 1058">
              <a:extLst>
                <a:ext uri="{FF2B5EF4-FFF2-40B4-BE49-F238E27FC236}">
                  <a16:creationId xmlns:a16="http://schemas.microsoft.com/office/drawing/2014/main" id="{6E9DC5FE-0E26-7D4D-BF22-50999BA2F8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7" y="1532"/>
              <a:ext cx="513" cy="442"/>
              <a:chOff x="3937" y="633"/>
              <a:chExt cx="513" cy="442"/>
            </a:xfrm>
          </p:grpSpPr>
          <p:sp>
            <p:nvSpPr>
              <p:cNvPr id="42259" name="Line 1059">
                <a:extLst>
                  <a:ext uri="{FF2B5EF4-FFF2-40B4-BE49-F238E27FC236}">
                    <a16:creationId xmlns:a16="http://schemas.microsoft.com/office/drawing/2014/main" id="{B9B2246C-789E-B44C-89F2-9011F83AE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60" name="Line 1060">
                <a:extLst>
                  <a:ext uri="{FF2B5EF4-FFF2-40B4-BE49-F238E27FC236}">
                    <a16:creationId xmlns:a16="http://schemas.microsoft.com/office/drawing/2014/main" id="{14F01A30-F3F0-C94C-B318-52E9A5A1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61" name="Oval 1061">
                <a:extLst>
                  <a:ext uri="{FF2B5EF4-FFF2-40B4-BE49-F238E27FC236}">
                    <a16:creationId xmlns:a16="http://schemas.microsoft.com/office/drawing/2014/main" id="{9478A6FD-40AF-7948-AA8E-1820B8682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62" name="Line 1062">
                <a:extLst>
                  <a:ext uri="{FF2B5EF4-FFF2-40B4-BE49-F238E27FC236}">
                    <a16:creationId xmlns:a16="http://schemas.microsoft.com/office/drawing/2014/main" id="{BEC25FC9-E28E-F043-8809-2B865D88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63" name="Line 1063">
                <a:extLst>
                  <a:ext uri="{FF2B5EF4-FFF2-40B4-BE49-F238E27FC236}">
                    <a16:creationId xmlns:a16="http://schemas.microsoft.com/office/drawing/2014/main" id="{CCE1A579-E7BC-7344-86AD-E52DFA8BF6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64" name="Rectangle 1064">
                <a:extLst>
                  <a:ext uri="{FF2B5EF4-FFF2-40B4-BE49-F238E27FC236}">
                    <a16:creationId xmlns:a16="http://schemas.microsoft.com/office/drawing/2014/main" id="{C8E39C3D-8999-7945-BAB5-7DE5CC44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265" name="Oval 1065">
                <a:extLst>
                  <a:ext uri="{FF2B5EF4-FFF2-40B4-BE49-F238E27FC236}">
                    <a16:creationId xmlns:a16="http://schemas.microsoft.com/office/drawing/2014/main" id="{BBADC362-0BE6-F443-AD45-A0EC8166B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266" name="Group 1066">
                <a:extLst>
                  <a:ext uri="{FF2B5EF4-FFF2-40B4-BE49-F238E27FC236}">
                    <a16:creationId xmlns:a16="http://schemas.microsoft.com/office/drawing/2014/main" id="{BD748912-D951-9848-8F68-EEBB08D85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277" name="Line 1067">
                  <a:extLst>
                    <a:ext uri="{FF2B5EF4-FFF2-40B4-BE49-F238E27FC236}">
                      <a16:creationId xmlns:a16="http://schemas.microsoft.com/office/drawing/2014/main" id="{E235DD3A-AC15-E543-8291-DA72B2496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78" name="Line 1068">
                  <a:extLst>
                    <a:ext uri="{FF2B5EF4-FFF2-40B4-BE49-F238E27FC236}">
                      <a16:creationId xmlns:a16="http://schemas.microsoft.com/office/drawing/2014/main" id="{765617F6-C866-2843-A25A-E79B91B5C7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79" name="Line 1069">
                  <a:extLst>
                    <a:ext uri="{FF2B5EF4-FFF2-40B4-BE49-F238E27FC236}">
                      <a16:creationId xmlns:a16="http://schemas.microsoft.com/office/drawing/2014/main" id="{FAD02C27-5116-1541-B81D-8FFE024E0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67" name="Group 1070">
                <a:extLst>
                  <a:ext uri="{FF2B5EF4-FFF2-40B4-BE49-F238E27FC236}">
                    <a16:creationId xmlns:a16="http://schemas.microsoft.com/office/drawing/2014/main" id="{92AB610F-9185-7646-9658-2F3451EFCC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274" name="Line 1071">
                  <a:extLst>
                    <a:ext uri="{FF2B5EF4-FFF2-40B4-BE49-F238E27FC236}">
                      <a16:creationId xmlns:a16="http://schemas.microsoft.com/office/drawing/2014/main" id="{10B813B2-A5EB-B646-B47D-422203136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75" name="Line 1072">
                  <a:extLst>
                    <a:ext uri="{FF2B5EF4-FFF2-40B4-BE49-F238E27FC236}">
                      <a16:creationId xmlns:a16="http://schemas.microsoft.com/office/drawing/2014/main" id="{19DE9396-382F-384C-8CE8-846CCCF83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76" name="Line 1073">
                  <a:extLst>
                    <a:ext uri="{FF2B5EF4-FFF2-40B4-BE49-F238E27FC236}">
                      <a16:creationId xmlns:a16="http://schemas.microsoft.com/office/drawing/2014/main" id="{02F39F7E-99AF-0243-BE24-0F2E44E7F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268" name="Rectangle 1074">
                <a:extLst>
                  <a:ext uri="{FF2B5EF4-FFF2-40B4-BE49-F238E27FC236}">
                    <a16:creationId xmlns:a16="http://schemas.microsoft.com/office/drawing/2014/main" id="{88DF4C51-7E5A-144D-9B50-C351A42DA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69" name="Rectangle 1075">
                <a:extLst>
                  <a:ext uri="{FF2B5EF4-FFF2-40B4-BE49-F238E27FC236}">
                    <a16:creationId xmlns:a16="http://schemas.microsoft.com/office/drawing/2014/main" id="{C84668BC-E61B-4C4C-94AC-1FAF9DCA3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70" name="Line 1076">
                <a:extLst>
                  <a:ext uri="{FF2B5EF4-FFF2-40B4-BE49-F238E27FC236}">
                    <a16:creationId xmlns:a16="http://schemas.microsoft.com/office/drawing/2014/main" id="{611E2ECC-91A9-B543-B52D-AAED8B4AE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71" name="Line 1077">
                <a:extLst>
                  <a:ext uri="{FF2B5EF4-FFF2-40B4-BE49-F238E27FC236}">
                    <a16:creationId xmlns:a16="http://schemas.microsoft.com/office/drawing/2014/main" id="{B8C0E632-8018-8147-BBEC-8FE49FE72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72" name="Rectangle 1078">
                <a:extLst>
                  <a:ext uri="{FF2B5EF4-FFF2-40B4-BE49-F238E27FC236}">
                    <a16:creationId xmlns:a16="http://schemas.microsoft.com/office/drawing/2014/main" id="{B5D1578A-53A8-9C4A-AEDE-0D0D3C565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73" name="Text Box 1079">
                <a:extLst>
                  <a:ext uri="{FF2B5EF4-FFF2-40B4-BE49-F238E27FC236}">
                    <a16:creationId xmlns:a16="http://schemas.microsoft.com/office/drawing/2014/main" id="{CCC8DEF5-660F-5749-91CA-7570919125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1" name="Group 1080">
              <a:extLst>
                <a:ext uri="{FF2B5EF4-FFF2-40B4-BE49-F238E27FC236}">
                  <a16:creationId xmlns:a16="http://schemas.microsoft.com/office/drawing/2014/main" id="{4F1265D8-77A6-E441-8854-2B0748A78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1" y="1148"/>
              <a:ext cx="513" cy="442"/>
              <a:chOff x="3937" y="633"/>
              <a:chExt cx="513" cy="442"/>
            </a:xfrm>
          </p:grpSpPr>
          <p:sp>
            <p:nvSpPr>
              <p:cNvPr id="42238" name="Line 1081">
                <a:extLst>
                  <a:ext uri="{FF2B5EF4-FFF2-40B4-BE49-F238E27FC236}">
                    <a16:creationId xmlns:a16="http://schemas.microsoft.com/office/drawing/2014/main" id="{4ECCFFAC-C720-C646-90FE-4927B1CFC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39" name="Line 1082">
                <a:extLst>
                  <a:ext uri="{FF2B5EF4-FFF2-40B4-BE49-F238E27FC236}">
                    <a16:creationId xmlns:a16="http://schemas.microsoft.com/office/drawing/2014/main" id="{32EFB487-8D80-EA46-99D7-E8233C3C0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40" name="Oval 1083">
                <a:extLst>
                  <a:ext uri="{FF2B5EF4-FFF2-40B4-BE49-F238E27FC236}">
                    <a16:creationId xmlns:a16="http://schemas.microsoft.com/office/drawing/2014/main" id="{06632B5E-A534-394E-82C4-1F796D9D9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41" name="Line 1084">
                <a:extLst>
                  <a:ext uri="{FF2B5EF4-FFF2-40B4-BE49-F238E27FC236}">
                    <a16:creationId xmlns:a16="http://schemas.microsoft.com/office/drawing/2014/main" id="{FEDC9B13-B7DB-114B-8E1D-0E4A04550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42" name="Line 1085">
                <a:extLst>
                  <a:ext uri="{FF2B5EF4-FFF2-40B4-BE49-F238E27FC236}">
                    <a16:creationId xmlns:a16="http://schemas.microsoft.com/office/drawing/2014/main" id="{98BAF4F2-E39B-2E4E-8C3E-AA3024F2F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43" name="Rectangle 1086">
                <a:extLst>
                  <a:ext uri="{FF2B5EF4-FFF2-40B4-BE49-F238E27FC236}">
                    <a16:creationId xmlns:a16="http://schemas.microsoft.com/office/drawing/2014/main" id="{E61C7559-6945-ED4E-B79C-A960D170D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244" name="Oval 1087">
                <a:extLst>
                  <a:ext uri="{FF2B5EF4-FFF2-40B4-BE49-F238E27FC236}">
                    <a16:creationId xmlns:a16="http://schemas.microsoft.com/office/drawing/2014/main" id="{E71FEE85-F90F-324A-9B1D-39BFB0F0D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245" name="Group 1088">
                <a:extLst>
                  <a:ext uri="{FF2B5EF4-FFF2-40B4-BE49-F238E27FC236}">
                    <a16:creationId xmlns:a16="http://schemas.microsoft.com/office/drawing/2014/main" id="{D1DF85D2-5068-2840-A349-DC61D9D7E9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256" name="Line 1089">
                  <a:extLst>
                    <a:ext uri="{FF2B5EF4-FFF2-40B4-BE49-F238E27FC236}">
                      <a16:creationId xmlns:a16="http://schemas.microsoft.com/office/drawing/2014/main" id="{69E4D3D8-F5D2-D749-A8AE-312792FAE0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57" name="Line 1090">
                  <a:extLst>
                    <a:ext uri="{FF2B5EF4-FFF2-40B4-BE49-F238E27FC236}">
                      <a16:creationId xmlns:a16="http://schemas.microsoft.com/office/drawing/2014/main" id="{AC5E6F49-938E-4244-8143-F736D7AD6B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58" name="Line 1091">
                  <a:extLst>
                    <a:ext uri="{FF2B5EF4-FFF2-40B4-BE49-F238E27FC236}">
                      <a16:creationId xmlns:a16="http://schemas.microsoft.com/office/drawing/2014/main" id="{98B2665F-B051-C34A-9C90-A7EDF29173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46" name="Group 1092">
                <a:extLst>
                  <a:ext uri="{FF2B5EF4-FFF2-40B4-BE49-F238E27FC236}">
                    <a16:creationId xmlns:a16="http://schemas.microsoft.com/office/drawing/2014/main" id="{1143C715-729A-6049-AC8B-7DF7E8D91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253" name="Line 1093">
                  <a:extLst>
                    <a:ext uri="{FF2B5EF4-FFF2-40B4-BE49-F238E27FC236}">
                      <a16:creationId xmlns:a16="http://schemas.microsoft.com/office/drawing/2014/main" id="{DCB72649-C382-F546-8C13-03F796E8D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54" name="Line 1094">
                  <a:extLst>
                    <a:ext uri="{FF2B5EF4-FFF2-40B4-BE49-F238E27FC236}">
                      <a16:creationId xmlns:a16="http://schemas.microsoft.com/office/drawing/2014/main" id="{9106399B-BA92-C841-962F-4E27F438D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55" name="Line 1095">
                  <a:extLst>
                    <a:ext uri="{FF2B5EF4-FFF2-40B4-BE49-F238E27FC236}">
                      <a16:creationId xmlns:a16="http://schemas.microsoft.com/office/drawing/2014/main" id="{F8406486-AFFF-1547-8F39-9B186EA2D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247" name="Rectangle 1096">
                <a:extLst>
                  <a:ext uri="{FF2B5EF4-FFF2-40B4-BE49-F238E27FC236}">
                    <a16:creationId xmlns:a16="http://schemas.microsoft.com/office/drawing/2014/main" id="{69D6EBB4-7203-174C-9E60-011A5A28F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48" name="Rectangle 1097">
                <a:extLst>
                  <a:ext uri="{FF2B5EF4-FFF2-40B4-BE49-F238E27FC236}">
                    <a16:creationId xmlns:a16="http://schemas.microsoft.com/office/drawing/2014/main" id="{056E57B5-4E9A-A946-9608-53C0A901B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49" name="Line 1098">
                <a:extLst>
                  <a:ext uri="{FF2B5EF4-FFF2-40B4-BE49-F238E27FC236}">
                    <a16:creationId xmlns:a16="http://schemas.microsoft.com/office/drawing/2014/main" id="{8DD3BC2C-C216-1B4B-89D6-D2A77715E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50" name="Line 1099">
                <a:extLst>
                  <a:ext uri="{FF2B5EF4-FFF2-40B4-BE49-F238E27FC236}">
                    <a16:creationId xmlns:a16="http://schemas.microsoft.com/office/drawing/2014/main" id="{FF430C1B-1F1E-0C48-BA88-8A3DC8E1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51" name="Rectangle 1100">
                <a:extLst>
                  <a:ext uri="{FF2B5EF4-FFF2-40B4-BE49-F238E27FC236}">
                    <a16:creationId xmlns:a16="http://schemas.microsoft.com/office/drawing/2014/main" id="{93A1702F-F7B6-274C-A72A-D66C69559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52" name="Text Box 1101">
                <a:extLst>
                  <a:ext uri="{FF2B5EF4-FFF2-40B4-BE49-F238E27FC236}">
                    <a16:creationId xmlns:a16="http://schemas.microsoft.com/office/drawing/2014/main" id="{C98AE0F4-1BCC-5B44-9E16-C35F1B0E6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2" name="Group 1102">
              <a:extLst>
                <a:ext uri="{FF2B5EF4-FFF2-40B4-BE49-F238E27FC236}">
                  <a16:creationId xmlns:a16="http://schemas.microsoft.com/office/drawing/2014/main" id="{05B04B27-10B4-E041-8B9C-48E91BF6FE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2" y="1523"/>
              <a:ext cx="513" cy="442"/>
              <a:chOff x="3937" y="633"/>
              <a:chExt cx="513" cy="442"/>
            </a:xfrm>
          </p:grpSpPr>
          <p:sp>
            <p:nvSpPr>
              <p:cNvPr id="42217" name="Line 1103">
                <a:extLst>
                  <a:ext uri="{FF2B5EF4-FFF2-40B4-BE49-F238E27FC236}">
                    <a16:creationId xmlns:a16="http://schemas.microsoft.com/office/drawing/2014/main" id="{84BB68F3-4E01-1C47-AC75-1D9C97220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18" name="Line 1104">
                <a:extLst>
                  <a:ext uri="{FF2B5EF4-FFF2-40B4-BE49-F238E27FC236}">
                    <a16:creationId xmlns:a16="http://schemas.microsoft.com/office/drawing/2014/main" id="{B3F927D5-7BA3-3945-A16B-6B525073B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19" name="Oval 1105">
                <a:extLst>
                  <a:ext uri="{FF2B5EF4-FFF2-40B4-BE49-F238E27FC236}">
                    <a16:creationId xmlns:a16="http://schemas.microsoft.com/office/drawing/2014/main" id="{A0E5F211-3D2D-C04F-88EE-2D24E85DF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20" name="Line 1106">
                <a:extLst>
                  <a:ext uri="{FF2B5EF4-FFF2-40B4-BE49-F238E27FC236}">
                    <a16:creationId xmlns:a16="http://schemas.microsoft.com/office/drawing/2014/main" id="{7BA0F5E0-6D27-2745-A667-AEABD2737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21" name="Line 1107">
                <a:extLst>
                  <a:ext uri="{FF2B5EF4-FFF2-40B4-BE49-F238E27FC236}">
                    <a16:creationId xmlns:a16="http://schemas.microsoft.com/office/drawing/2014/main" id="{44DC2221-707A-0B48-8825-97A3A2F53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22" name="Rectangle 1108">
                <a:extLst>
                  <a:ext uri="{FF2B5EF4-FFF2-40B4-BE49-F238E27FC236}">
                    <a16:creationId xmlns:a16="http://schemas.microsoft.com/office/drawing/2014/main" id="{D93ED3D7-EC65-4D43-AA99-042226890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223" name="Oval 1109">
                <a:extLst>
                  <a:ext uri="{FF2B5EF4-FFF2-40B4-BE49-F238E27FC236}">
                    <a16:creationId xmlns:a16="http://schemas.microsoft.com/office/drawing/2014/main" id="{9BF4BD09-163D-344F-B3D5-9A59AEA15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224" name="Group 1110">
                <a:extLst>
                  <a:ext uri="{FF2B5EF4-FFF2-40B4-BE49-F238E27FC236}">
                    <a16:creationId xmlns:a16="http://schemas.microsoft.com/office/drawing/2014/main" id="{4D03D0E3-B1D3-354F-9D7D-8E19F7402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235" name="Line 1111">
                  <a:extLst>
                    <a:ext uri="{FF2B5EF4-FFF2-40B4-BE49-F238E27FC236}">
                      <a16:creationId xmlns:a16="http://schemas.microsoft.com/office/drawing/2014/main" id="{7AB91F5F-E9B4-6142-955B-2B62C91FB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36" name="Line 1112">
                  <a:extLst>
                    <a:ext uri="{FF2B5EF4-FFF2-40B4-BE49-F238E27FC236}">
                      <a16:creationId xmlns:a16="http://schemas.microsoft.com/office/drawing/2014/main" id="{501A87AE-2E8D-634D-A7E0-E0BBE755B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37" name="Line 1113">
                  <a:extLst>
                    <a:ext uri="{FF2B5EF4-FFF2-40B4-BE49-F238E27FC236}">
                      <a16:creationId xmlns:a16="http://schemas.microsoft.com/office/drawing/2014/main" id="{9525A764-8BBD-514F-834D-6AB4738DBC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25" name="Group 1114">
                <a:extLst>
                  <a:ext uri="{FF2B5EF4-FFF2-40B4-BE49-F238E27FC236}">
                    <a16:creationId xmlns:a16="http://schemas.microsoft.com/office/drawing/2014/main" id="{F788F7D9-EE53-2147-9C8D-2076230AE3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232" name="Line 1115">
                  <a:extLst>
                    <a:ext uri="{FF2B5EF4-FFF2-40B4-BE49-F238E27FC236}">
                      <a16:creationId xmlns:a16="http://schemas.microsoft.com/office/drawing/2014/main" id="{BC8EDB0F-F5D5-DF48-B6AA-1C32163E3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33" name="Line 1116">
                  <a:extLst>
                    <a:ext uri="{FF2B5EF4-FFF2-40B4-BE49-F238E27FC236}">
                      <a16:creationId xmlns:a16="http://schemas.microsoft.com/office/drawing/2014/main" id="{117F6B0F-F8B8-4F4A-9AA5-8ECF1D5DF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34" name="Line 1117">
                  <a:extLst>
                    <a:ext uri="{FF2B5EF4-FFF2-40B4-BE49-F238E27FC236}">
                      <a16:creationId xmlns:a16="http://schemas.microsoft.com/office/drawing/2014/main" id="{E64E103E-12AA-1E41-9BB0-0B0701F5B8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226" name="Rectangle 1118">
                <a:extLst>
                  <a:ext uri="{FF2B5EF4-FFF2-40B4-BE49-F238E27FC236}">
                    <a16:creationId xmlns:a16="http://schemas.microsoft.com/office/drawing/2014/main" id="{82CA748E-3B6A-1142-BEE7-A86C6FE9A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27" name="Rectangle 1119">
                <a:extLst>
                  <a:ext uri="{FF2B5EF4-FFF2-40B4-BE49-F238E27FC236}">
                    <a16:creationId xmlns:a16="http://schemas.microsoft.com/office/drawing/2014/main" id="{DD5C9752-D96E-3F45-B246-CD1022E5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28" name="Line 1120">
                <a:extLst>
                  <a:ext uri="{FF2B5EF4-FFF2-40B4-BE49-F238E27FC236}">
                    <a16:creationId xmlns:a16="http://schemas.microsoft.com/office/drawing/2014/main" id="{BB8040B2-125D-A040-967D-102F550A4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29" name="Line 1121">
                <a:extLst>
                  <a:ext uri="{FF2B5EF4-FFF2-40B4-BE49-F238E27FC236}">
                    <a16:creationId xmlns:a16="http://schemas.microsoft.com/office/drawing/2014/main" id="{E8B3CC03-EDB7-184D-B091-9FD116F1D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30" name="Rectangle 1122">
                <a:extLst>
                  <a:ext uri="{FF2B5EF4-FFF2-40B4-BE49-F238E27FC236}">
                    <a16:creationId xmlns:a16="http://schemas.microsoft.com/office/drawing/2014/main" id="{FFB6C846-C4E9-D94A-89A0-2DA73C921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31" name="Text Box 1123">
                <a:extLst>
                  <a:ext uri="{FF2B5EF4-FFF2-40B4-BE49-F238E27FC236}">
                    <a16:creationId xmlns:a16="http://schemas.microsoft.com/office/drawing/2014/main" id="{F75586A0-49AA-6A43-85CD-33F1431F4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3" name="Group 1124">
              <a:extLst>
                <a:ext uri="{FF2B5EF4-FFF2-40B4-BE49-F238E27FC236}">
                  <a16:creationId xmlns:a16="http://schemas.microsoft.com/office/drawing/2014/main" id="{F8C71BE1-E8FA-8041-A4D1-29DD08D8F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" y="1157"/>
              <a:ext cx="513" cy="442"/>
              <a:chOff x="3937" y="633"/>
              <a:chExt cx="513" cy="442"/>
            </a:xfrm>
          </p:grpSpPr>
          <p:sp>
            <p:nvSpPr>
              <p:cNvPr id="42196" name="Line 1125">
                <a:extLst>
                  <a:ext uri="{FF2B5EF4-FFF2-40B4-BE49-F238E27FC236}">
                    <a16:creationId xmlns:a16="http://schemas.microsoft.com/office/drawing/2014/main" id="{F6FD0091-5F96-A342-BB25-F39B9E07A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97" name="Line 1126">
                <a:extLst>
                  <a:ext uri="{FF2B5EF4-FFF2-40B4-BE49-F238E27FC236}">
                    <a16:creationId xmlns:a16="http://schemas.microsoft.com/office/drawing/2014/main" id="{2AA1BF4D-35E9-5A40-A60F-44F315A3B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98" name="Oval 1127">
                <a:extLst>
                  <a:ext uri="{FF2B5EF4-FFF2-40B4-BE49-F238E27FC236}">
                    <a16:creationId xmlns:a16="http://schemas.microsoft.com/office/drawing/2014/main" id="{2C230192-D5E5-F345-A0A0-6A657DE54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99" name="Line 1128">
                <a:extLst>
                  <a:ext uri="{FF2B5EF4-FFF2-40B4-BE49-F238E27FC236}">
                    <a16:creationId xmlns:a16="http://schemas.microsoft.com/office/drawing/2014/main" id="{2BAB24E0-1CFE-EB46-8219-5D57FE08D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00" name="Line 1129">
                <a:extLst>
                  <a:ext uri="{FF2B5EF4-FFF2-40B4-BE49-F238E27FC236}">
                    <a16:creationId xmlns:a16="http://schemas.microsoft.com/office/drawing/2014/main" id="{E5953731-0907-8C4A-BEF2-3E82FDA15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01" name="Rectangle 1130">
                <a:extLst>
                  <a:ext uri="{FF2B5EF4-FFF2-40B4-BE49-F238E27FC236}">
                    <a16:creationId xmlns:a16="http://schemas.microsoft.com/office/drawing/2014/main" id="{68AB86BE-B587-8444-BAB8-CE6CBB6A3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202" name="Oval 1131">
                <a:extLst>
                  <a:ext uri="{FF2B5EF4-FFF2-40B4-BE49-F238E27FC236}">
                    <a16:creationId xmlns:a16="http://schemas.microsoft.com/office/drawing/2014/main" id="{EF44CC20-4A55-A846-947A-92004E29C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203" name="Group 1132">
                <a:extLst>
                  <a:ext uri="{FF2B5EF4-FFF2-40B4-BE49-F238E27FC236}">
                    <a16:creationId xmlns:a16="http://schemas.microsoft.com/office/drawing/2014/main" id="{4B28DF95-2F0E-D84C-A446-FE1AF0D6DB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214" name="Line 1133">
                  <a:extLst>
                    <a:ext uri="{FF2B5EF4-FFF2-40B4-BE49-F238E27FC236}">
                      <a16:creationId xmlns:a16="http://schemas.microsoft.com/office/drawing/2014/main" id="{3142161F-D0BD-B54F-87BE-F547E32C7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15" name="Line 1134">
                  <a:extLst>
                    <a:ext uri="{FF2B5EF4-FFF2-40B4-BE49-F238E27FC236}">
                      <a16:creationId xmlns:a16="http://schemas.microsoft.com/office/drawing/2014/main" id="{04E16DF0-CF3A-7B41-9415-2678DB03DC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16" name="Line 1135">
                  <a:extLst>
                    <a:ext uri="{FF2B5EF4-FFF2-40B4-BE49-F238E27FC236}">
                      <a16:creationId xmlns:a16="http://schemas.microsoft.com/office/drawing/2014/main" id="{C09F8333-FCF9-5240-A4BE-60D41567FC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04" name="Group 1136">
                <a:extLst>
                  <a:ext uri="{FF2B5EF4-FFF2-40B4-BE49-F238E27FC236}">
                    <a16:creationId xmlns:a16="http://schemas.microsoft.com/office/drawing/2014/main" id="{376417AE-7307-884C-93B9-BDC321FF6F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211" name="Line 1137">
                  <a:extLst>
                    <a:ext uri="{FF2B5EF4-FFF2-40B4-BE49-F238E27FC236}">
                      <a16:creationId xmlns:a16="http://schemas.microsoft.com/office/drawing/2014/main" id="{4E842623-9DA2-BB4C-915D-1DF4F44205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12" name="Line 1138">
                  <a:extLst>
                    <a:ext uri="{FF2B5EF4-FFF2-40B4-BE49-F238E27FC236}">
                      <a16:creationId xmlns:a16="http://schemas.microsoft.com/office/drawing/2014/main" id="{C66B1D28-91D5-5D4F-8064-2CA86D0871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13" name="Line 1139">
                  <a:extLst>
                    <a:ext uri="{FF2B5EF4-FFF2-40B4-BE49-F238E27FC236}">
                      <a16:creationId xmlns:a16="http://schemas.microsoft.com/office/drawing/2014/main" id="{EA17B676-AF1C-5D45-AC2B-FC4F822D6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205" name="Rectangle 1140">
                <a:extLst>
                  <a:ext uri="{FF2B5EF4-FFF2-40B4-BE49-F238E27FC236}">
                    <a16:creationId xmlns:a16="http://schemas.microsoft.com/office/drawing/2014/main" id="{613AAFE2-3C09-8A40-8BA5-02F860005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06" name="Rectangle 1141">
                <a:extLst>
                  <a:ext uri="{FF2B5EF4-FFF2-40B4-BE49-F238E27FC236}">
                    <a16:creationId xmlns:a16="http://schemas.microsoft.com/office/drawing/2014/main" id="{FAA1952C-DC3C-8544-A9D2-A42F0D0F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07" name="Line 1142">
                <a:extLst>
                  <a:ext uri="{FF2B5EF4-FFF2-40B4-BE49-F238E27FC236}">
                    <a16:creationId xmlns:a16="http://schemas.microsoft.com/office/drawing/2014/main" id="{920928AB-04F8-EC4E-B3AF-12B3AAF31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08" name="Line 1143">
                <a:extLst>
                  <a:ext uri="{FF2B5EF4-FFF2-40B4-BE49-F238E27FC236}">
                    <a16:creationId xmlns:a16="http://schemas.microsoft.com/office/drawing/2014/main" id="{7038D30E-7E33-434B-82AF-65F0B1817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09" name="Rectangle 1144">
                <a:extLst>
                  <a:ext uri="{FF2B5EF4-FFF2-40B4-BE49-F238E27FC236}">
                    <a16:creationId xmlns:a16="http://schemas.microsoft.com/office/drawing/2014/main" id="{F900E51D-19EB-5A41-AB62-F3709BA6F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210" name="Text Box 1145">
                <a:extLst>
                  <a:ext uri="{FF2B5EF4-FFF2-40B4-BE49-F238E27FC236}">
                    <a16:creationId xmlns:a16="http://schemas.microsoft.com/office/drawing/2014/main" id="{54CD9425-69D7-1742-8DCD-C7D5233674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4" name="Group 1146">
              <a:extLst>
                <a:ext uri="{FF2B5EF4-FFF2-40B4-BE49-F238E27FC236}">
                  <a16:creationId xmlns:a16="http://schemas.microsoft.com/office/drawing/2014/main" id="{C4152121-F3F5-3043-B9C1-D51E638E6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9" y="2239"/>
              <a:ext cx="513" cy="442"/>
              <a:chOff x="3937" y="633"/>
              <a:chExt cx="513" cy="442"/>
            </a:xfrm>
          </p:grpSpPr>
          <p:sp>
            <p:nvSpPr>
              <p:cNvPr id="42175" name="Line 1147">
                <a:extLst>
                  <a:ext uri="{FF2B5EF4-FFF2-40B4-BE49-F238E27FC236}">
                    <a16:creationId xmlns:a16="http://schemas.microsoft.com/office/drawing/2014/main" id="{82F64230-19B6-C44C-93AD-ADE2B031A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76" name="Line 1148">
                <a:extLst>
                  <a:ext uri="{FF2B5EF4-FFF2-40B4-BE49-F238E27FC236}">
                    <a16:creationId xmlns:a16="http://schemas.microsoft.com/office/drawing/2014/main" id="{D553B0C0-748A-5344-8394-5369EF27D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77" name="Oval 1149">
                <a:extLst>
                  <a:ext uri="{FF2B5EF4-FFF2-40B4-BE49-F238E27FC236}">
                    <a16:creationId xmlns:a16="http://schemas.microsoft.com/office/drawing/2014/main" id="{670F4D77-74CE-6C42-8F24-A9F883247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78" name="Line 1150">
                <a:extLst>
                  <a:ext uri="{FF2B5EF4-FFF2-40B4-BE49-F238E27FC236}">
                    <a16:creationId xmlns:a16="http://schemas.microsoft.com/office/drawing/2014/main" id="{8A06D310-A469-4B49-9CDC-52F3307B7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79" name="Line 1151">
                <a:extLst>
                  <a:ext uri="{FF2B5EF4-FFF2-40B4-BE49-F238E27FC236}">
                    <a16:creationId xmlns:a16="http://schemas.microsoft.com/office/drawing/2014/main" id="{6ECB1100-2014-DF48-A7A8-92E86144B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80" name="Rectangle 1152">
                <a:extLst>
                  <a:ext uri="{FF2B5EF4-FFF2-40B4-BE49-F238E27FC236}">
                    <a16:creationId xmlns:a16="http://schemas.microsoft.com/office/drawing/2014/main" id="{2398D4C7-CB75-BC42-8E1C-A25E3BCDA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181" name="Oval 1153">
                <a:extLst>
                  <a:ext uri="{FF2B5EF4-FFF2-40B4-BE49-F238E27FC236}">
                    <a16:creationId xmlns:a16="http://schemas.microsoft.com/office/drawing/2014/main" id="{242FE655-56B4-D645-BFDA-63640AD45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182" name="Group 1154">
                <a:extLst>
                  <a:ext uri="{FF2B5EF4-FFF2-40B4-BE49-F238E27FC236}">
                    <a16:creationId xmlns:a16="http://schemas.microsoft.com/office/drawing/2014/main" id="{6C27F99B-5090-BC48-B141-11B4D4955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193" name="Line 1155">
                  <a:extLst>
                    <a:ext uri="{FF2B5EF4-FFF2-40B4-BE49-F238E27FC236}">
                      <a16:creationId xmlns:a16="http://schemas.microsoft.com/office/drawing/2014/main" id="{7DAC7673-A8FF-D642-B834-46A1F6D32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94" name="Line 1156">
                  <a:extLst>
                    <a:ext uri="{FF2B5EF4-FFF2-40B4-BE49-F238E27FC236}">
                      <a16:creationId xmlns:a16="http://schemas.microsoft.com/office/drawing/2014/main" id="{57697DF7-6A7D-1A48-B8B0-BCB54B66A8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95" name="Line 1157">
                  <a:extLst>
                    <a:ext uri="{FF2B5EF4-FFF2-40B4-BE49-F238E27FC236}">
                      <a16:creationId xmlns:a16="http://schemas.microsoft.com/office/drawing/2014/main" id="{E77F7311-226C-654D-BE1B-53D919B9D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183" name="Group 1158">
                <a:extLst>
                  <a:ext uri="{FF2B5EF4-FFF2-40B4-BE49-F238E27FC236}">
                    <a16:creationId xmlns:a16="http://schemas.microsoft.com/office/drawing/2014/main" id="{3CBCD522-3EC8-6840-BC05-3ECDE21239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190" name="Line 1159">
                  <a:extLst>
                    <a:ext uri="{FF2B5EF4-FFF2-40B4-BE49-F238E27FC236}">
                      <a16:creationId xmlns:a16="http://schemas.microsoft.com/office/drawing/2014/main" id="{06650622-1F38-4843-AB12-96277706DB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91" name="Line 1160">
                  <a:extLst>
                    <a:ext uri="{FF2B5EF4-FFF2-40B4-BE49-F238E27FC236}">
                      <a16:creationId xmlns:a16="http://schemas.microsoft.com/office/drawing/2014/main" id="{CD2186C9-28B9-FF4F-80C6-E0625A5FD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92" name="Line 1161">
                  <a:extLst>
                    <a:ext uri="{FF2B5EF4-FFF2-40B4-BE49-F238E27FC236}">
                      <a16:creationId xmlns:a16="http://schemas.microsoft.com/office/drawing/2014/main" id="{170C614B-7465-BF4C-A5D1-ECA52A6B7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184" name="Rectangle 1162">
                <a:extLst>
                  <a:ext uri="{FF2B5EF4-FFF2-40B4-BE49-F238E27FC236}">
                    <a16:creationId xmlns:a16="http://schemas.microsoft.com/office/drawing/2014/main" id="{2FDED596-A411-9E48-8583-83CAB1A96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85" name="Rectangle 1163">
                <a:extLst>
                  <a:ext uri="{FF2B5EF4-FFF2-40B4-BE49-F238E27FC236}">
                    <a16:creationId xmlns:a16="http://schemas.microsoft.com/office/drawing/2014/main" id="{13E61DA4-47FE-224B-9013-CB575BFA7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86" name="Line 1164">
                <a:extLst>
                  <a:ext uri="{FF2B5EF4-FFF2-40B4-BE49-F238E27FC236}">
                    <a16:creationId xmlns:a16="http://schemas.microsoft.com/office/drawing/2014/main" id="{AA047E48-E314-6B4E-8EB2-97AE1CC40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87" name="Line 1165">
                <a:extLst>
                  <a:ext uri="{FF2B5EF4-FFF2-40B4-BE49-F238E27FC236}">
                    <a16:creationId xmlns:a16="http://schemas.microsoft.com/office/drawing/2014/main" id="{6DDBD5AB-77BF-E642-849F-DC4160BDD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88" name="Rectangle 1166">
                <a:extLst>
                  <a:ext uri="{FF2B5EF4-FFF2-40B4-BE49-F238E27FC236}">
                    <a16:creationId xmlns:a16="http://schemas.microsoft.com/office/drawing/2014/main" id="{DF691D0E-C50A-3D4B-9540-7B16AC079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89" name="Text Box 1167">
                <a:extLst>
                  <a:ext uri="{FF2B5EF4-FFF2-40B4-BE49-F238E27FC236}">
                    <a16:creationId xmlns:a16="http://schemas.microsoft.com/office/drawing/2014/main" id="{4BD7DD21-7BB1-BF46-B1B3-D8159CFDF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5" name="Group 1168">
              <a:extLst>
                <a:ext uri="{FF2B5EF4-FFF2-40B4-BE49-F238E27FC236}">
                  <a16:creationId xmlns:a16="http://schemas.microsoft.com/office/drawing/2014/main" id="{B669C8AA-83DE-D642-AD5A-EB1FACFBD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5" y="1995"/>
              <a:ext cx="513" cy="442"/>
              <a:chOff x="3937" y="633"/>
              <a:chExt cx="513" cy="442"/>
            </a:xfrm>
          </p:grpSpPr>
          <p:sp>
            <p:nvSpPr>
              <p:cNvPr id="42154" name="Line 1169">
                <a:extLst>
                  <a:ext uri="{FF2B5EF4-FFF2-40B4-BE49-F238E27FC236}">
                    <a16:creationId xmlns:a16="http://schemas.microsoft.com/office/drawing/2014/main" id="{1E1812ED-52DD-9049-BACD-1E876D6A2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5" name="Line 1170">
                <a:extLst>
                  <a:ext uri="{FF2B5EF4-FFF2-40B4-BE49-F238E27FC236}">
                    <a16:creationId xmlns:a16="http://schemas.microsoft.com/office/drawing/2014/main" id="{F466BAAD-FCB3-E546-9DEC-1448962A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6" name="Oval 1171">
                <a:extLst>
                  <a:ext uri="{FF2B5EF4-FFF2-40B4-BE49-F238E27FC236}">
                    <a16:creationId xmlns:a16="http://schemas.microsoft.com/office/drawing/2014/main" id="{7072B208-E916-4D44-9B89-F7DCF38B2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57" name="Line 1172">
                <a:extLst>
                  <a:ext uri="{FF2B5EF4-FFF2-40B4-BE49-F238E27FC236}">
                    <a16:creationId xmlns:a16="http://schemas.microsoft.com/office/drawing/2014/main" id="{64427392-059C-9745-A013-E03A8FD9F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8" name="Line 1173">
                <a:extLst>
                  <a:ext uri="{FF2B5EF4-FFF2-40B4-BE49-F238E27FC236}">
                    <a16:creationId xmlns:a16="http://schemas.microsoft.com/office/drawing/2014/main" id="{4F040E66-7A9E-614A-A792-57A0C04EC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9" name="Rectangle 1174">
                <a:extLst>
                  <a:ext uri="{FF2B5EF4-FFF2-40B4-BE49-F238E27FC236}">
                    <a16:creationId xmlns:a16="http://schemas.microsoft.com/office/drawing/2014/main" id="{135E76A2-8183-E540-A7F3-3686E8C99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160" name="Oval 1175">
                <a:extLst>
                  <a:ext uri="{FF2B5EF4-FFF2-40B4-BE49-F238E27FC236}">
                    <a16:creationId xmlns:a16="http://schemas.microsoft.com/office/drawing/2014/main" id="{2E4B45D9-A7DA-784D-9558-1FBA2711E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161" name="Group 1176">
                <a:extLst>
                  <a:ext uri="{FF2B5EF4-FFF2-40B4-BE49-F238E27FC236}">
                    <a16:creationId xmlns:a16="http://schemas.microsoft.com/office/drawing/2014/main" id="{93291534-7675-5F4E-8210-5ABC09C375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172" name="Line 1177">
                  <a:extLst>
                    <a:ext uri="{FF2B5EF4-FFF2-40B4-BE49-F238E27FC236}">
                      <a16:creationId xmlns:a16="http://schemas.microsoft.com/office/drawing/2014/main" id="{4954535A-FB05-AF42-B92C-ADB87BEB7A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73" name="Line 1178">
                  <a:extLst>
                    <a:ext uri="{FF2B5EF4-FFF2-40B4-BE49-F238E27FC236}">
                      <a16:creationId xmlns:a16="http://schemas.microsoft.com/office/drawing/2014/main" id="{23C2E568-44CB-EE45-B3BE-065F075515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74" name="Line 1179">
                  <a:extLst>
                    <a:ext uri="{FF2B5EF4-FFF2-40B4-BE49-F238E27FC236}">
                      <a16:creationId xmlns:a16="http://schemas.microsoft.com/office/drawing/2014/main" id="{7E063F09-3D4C-4645-BE81-6ACF1D8D5B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162" name="Group 1180">
                <a:extLst>
                  <a:ext uri="{FF2B5EF4-FFF2-40B4-BE49-F238E27FC236}">
                    <a16:creationId xmlns:a16="http://schemas.microsoft.com/office/drawing/2014/main" id="{C84FAA78-0974-3A4B-8CED-7F7F46324D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169" name="Line 1181">
                  <a:extLst>
                    <a:ext uri="{FF2B5EF4-FFF2-40B4-BE49-F238E27FC236}">
                      <a16:creationId xmlns:a16="http://schemas.microsoft.com/office/drawing/2014/main" id="{86BF1B45-ECB3-8D4A-9F8B-332106F9BD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70" name="Line 1182">
                  <a:extLst>
                    <a:ext uri="{FF2B5EF4-FFF2-40B4-BE49-F238E27FC236}">
                      <a16:creationId xmlns:a16="http://schemas.microsoft.com/office/drawing/2014/main" id="{BC09D876-2C01-8541-8133-57883141B5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71" name="Line 1183">
                  <a:extLst>
                    <a:ext uri="{FF2B5EF4-FFF2-40B4-BE49-F238E27FC236}">
                      <a16:creationId xmlns:a16="http://schemas.microsoft.com/office/drawing/2014/main" id="{6D6B0B0E-E199-4D44-90AA-094E88213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163" name="Rectangle 1184">
                <a:extLst>
                  <a:ext uri="{FF2B5EF4-FFF2-40B4-BE49-F238E27FC236}">
                    <a16:creationId xmlns:a16="http://schemas.microsoft.com/office/drawing/2014/main" id="{F199B56B-EAD2-7B45-B813-2CEB5E060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64" name="Rectangle 1185">
                <a:extLst>
                  <a:ext uri="{FF2B5EF4-FFF2-40B4-BE49-F238E27FC236}">
                    <a16:creationId xmlns:a16="http://schemas.microsoft.com/office/drawing/2014/main" id="{C3A93E1E-F481-E44D-A110-5080CD629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65" name="Line 1186">
                <a:extLst>
                  <a:ext uri="{FF2B5EF4-FFF2-40B4-BE49-F238E27FC236}">
                    <a16:creationId xmlns:a16="http://schemas.microsoft.com/office/drawing/2014/main" id="{4E57F592-6D38-5741-BF6C-AC82866AD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66" name="Line 1187">
                <a:extLst>
                  <a:ext uri="{FF2B5EF4-FFF2-40B4-BE49-F238E27FC236}">
                    <a16:creationId xmlns:a16="http://schemas.microsoft.com/office/drawing/2014/main" id="{4342E636-AF9D-7547-8454-B4E9FA04C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67" name="Rectangle 1188">
                <a:extLst>
                  <a:ext uri="{FF2B5EF4-FFF2-40B4-BE49-F238E27FC236}">
                    <a16:creationId xmlns:a16="http://schemas.microsoft.com/office/drawing/2014/main" id="{B52E18EF-7E77-B041-B7EC-0757285D1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68" name="Text Box 1189">
                <a:extLst>
                  <a:ext uri="{FF2B5EF4-FFF2-40B4-BE49-F238E27FC236}">
                    <a16:creationId xmlns:a16="http://schemas.microsoft.com/office/drawing/2014/main" id="{64412650-72D5-0E4D-9C0C-F0F074DA1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6" name="Group 1190">
              <a:extLst>
                <a:ext uri="{FF2B5EF4-FFF2-40B4-BE49-F238E27FC236}">
                  <a16:creationId xmlns:a16="http://schemas.microsoft.com/office/drawing/2014/main" id="{6664D813-F1BD-9043-AB34-9EA8424B34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003"/>
              <a:ext cx="513" cy="442"/>
              <a:chOff x="3937" y="633"/>
              <a:chExt cx="513" cy="442"/>
            </a:xfrm>
          </p:grpSpPr>
          <p:sp>
            <p:nvSpPr>
              <p:cNvPr id="42133" name="Line 1191">
                <a:extLst>
                  <a:ext uri="{FF2B5EF4-FFF2-40B4-BE49-F238E27FC236}">
                    <a16:creationId xmlns:a16="http://schemas.microsoft.com/office/drawing/2014/main" id="{8818DFB7-3C81-2045-BFFB-FF6A51CD8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34" name="Line 1192">
                <a:extLst>
                  <a:ext uri="{FF2B5EF4-FFF2-40B4-BE49-F238E27FC236}">
                    <a16:creationId xmlns:a16="http://schemas.microsoft.com/office/drawing/2014/main" id="{86E582B4-433D-CE40-B6EE-6BC3CAC60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35" name="Oval 1193">
                <a:extLst>
                  <a:ext uri="{FF2B5EF4-FFF2-40B4-BE49-F238E27FC236}">
                    <a16:creationId xmlns:a16="http://schemas.microsoft.com/office/drawing/2014/main" id="{099D54EF-4BFC-3A4B-B807-0E8ED6BE0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36" name="Line 1194">
                <a:extLst>
                  <a:ext uri="{FF2B5EF4-FFF2-40B4-BE49-F238E27FC236}">
                    <a16:creationId xmlns:a16="http://schemas.microsoft.com/office/drawing/2014/main" id="{9E3410D4-4F48-EE4B-8420-CE7774EB6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37" name="Line 1195">
                <a:extLst>
                  <a:ext uri="{FF2B5EF4-FFF2-40B4-BE49-F238E27FC236}">
                    <a16:creationId xmlns:a16="http://schemas.microsoft.com/office/drawing/2014/main" id="{A9760AF0-DC7F-E544-BB1F-B5C61F651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38" name="Rectangle 1196">
                <a:extLst>
                  <a:ext uri="{FF2B5EF4-FFF2-40B4-BE49-F238E27FC236}">
                    <a16:creationId xmlns:a16="http://schemas.microsoft.com/office/drawing/2014/main" id="{F8D1E9EB-9AB8-A941-8529-FECBFE00F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139" name="Oval 1197">
                <a:extLst>
                  <a:ext uri="{FF2B5EF4-FFF2-40B4-BE49-F238E27FC236}">
                    <a16:creationId xmlns:a16="http://schemas.microsoft.com/office/drawing/2014/main" id="{47F311D7-44E4-F94C-8505-18926264E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140" name="Group 1198">
                <a:extLst>
                  <a:ext uri="{FF2B5EF4-FFF2-40B4-BE49-F238E27FC236}">
                    <a16:creationId xmlns:a16="http://schemas.microsoft.com/office/drawing/2014/main" id="{0E3622EC-1DCC-9D4C-A2ED-79C8D10EC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151" name="Line 1199">
                  <a:extLst>
                    <a:ext uri="{FF2B5EF4-FFF2-40B4-BE49-F238E27FC236}">
                      <a16:creationId xmlns:a16="http://schemas.microsoft.com/office/drawing/2014/main" id="{FD2988C3-D3EF-7B4E-8907-338EB2AB33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52" name="Line 1200">
                  <a:extLst>
                    <a:ext uri="{FF2B5EF4-FFF2-40B4-BE49-F238E27FC236}">
                      <a16:creationId xmlns:a16="http://schemas.microsoft.com/office/drawing/2014/main" id="{B38DDE09-40C3-B94D-8952-AC3A520AD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53" name="Line 1201">
                  <a:extLst>
                    <a:ext uri="{FF2B5EF4-FFF2-40B4-BE49-F238E27FC236}">
                      <a16:creationId xmlns:a16="http://schemas.microsoft.com/office/drawing/2014/main" id="{B2F451E8-1310-5745-977B-71824F8DE9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141" name="Group 1202">
                <a:extLst>
                  <a:ext uri="{FF2B5EF4-FFF2-40B4-BE49-F238E27FC236}">
                    <a16:creationId xmlns:a16="http://schemas.microsoft.com/office/drawing/2014/main" id="{6FC61C6E-D8E1-D641-A182-6215A1D5F0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148" name="Line 1203">
                  <a:extLst>
                    <a:ext uri="{FF2B5EF4-FFF2-40B4-BE49-F238E27FC236}">
                      <a16:creationId xmlns:a16="http://schemas.microsoft.com/office/drawing/2014/main" id="{1BB3BADB-57A6-F646-8A49-AA4659488E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49" name="Line 1204">
                  <a:extLst>
                    <a:ext uri="{FF2B5EF4-FFF2-40B4-BE49-F238E27FC236}">
                      <a16:creationId xmlns:a16="http://schemas.microsoft.com/office/drawing/2014/main" id="{DD0BCC64-A503-194E-BCF0-F060AAD1B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50" name="Line 1205">
                  <a:extLst>
                    <a:ext uri="{FF2B5EF4-FFF2-40B4-BE49-F238E27FC236}">
                      <a16:creationId xmlns:a16="http://schemas.microsoft.com/office/drawing/2014/main" id="{661F7D00-F111-1641-A3B6-0731395A4C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142" name="Rectangle 1206">
                <a:extLst>
                  <a:ext uri="{FF2B5EF4-FFF2-40B4-BE49-F238E27FC236}">
                    <a16:creationId xmlns:a16="http://schemas.microsoft.com/office/drawing/2014/main" id="{9358729B-501D-3849-87AC-B29F60216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43" name="Rectangle 1207">
                <a:extLst>
                  <a:ext uri="{FF2B5EF4-FFF2-40B4-BE49-F238E27FC236}">
                    <a16:creationId xmlns:a16="http://schemas.microsoft.com/office/drawing/2014/main" id="{A8C646E9-FA98-444E-8738-C4B71F224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44" name="Line 1208">
                <a:extLst>
                  <a:ext uri="{FF2B5EF4-FFF2-40B4-BE49-F238E27FC236}">
                    <a16:creationId xmlns:a16="http://schemas.microsoft.com/office/drawing/2014/main" id="{CE42AA51-9F93-5D48-AA9D-2552E3551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45" name="Line 1209">
                <a:extLst>
                  <a:ext uri="{FF2B5EF4-FFF2-40B4-BE49-F238E27FC236}">
                    <a16:creationId xmlns:a16="http://schemas.microsoft.com/office/drawing/2014/main" id="{25357D61-0BD1-DB40-A2CD-B69626A57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46" name="Rectangle 1210">
                <a:extLst>
                  <a:ext uri="{FF2B5EF4-FFF2-40B4-BE49-F238E27FC236}">
                    <a16:creationId xmlns:a16="http://schemas.microsoft.com/office/drawing/2014/main" id="{8FB2F0FB-67A8-6D44-AD09-FC527AA57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47" name="Text Box 1211">
                <a:extLst>
                  <a:ext uri="{FF2B5EF4-FFF2-40B4-BE49-F238E27FC236}">
                    <a16:creationId xmlns:a16="http://schemas.microsoft.com/office/drawing/2014/main" id="{0BE4B660-1F84-B147-B6B3-0D9390157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7" name="Group 1212">
              <a:extLst>
                <a:ext uri="{FF2B5EF4-FFF2-40B4-BE49-F238E27FC236}">
                  <a16:creationId xmlns:a16="http://schemas.microsoft.com/office/drawing/2014/main" id="{B2C4FBB2-4515-AB40-B039-54E6386B34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2771"/>
              <a:ext cx="513" cy="442"/>
              <a:chOff x="3937" y="633"/>
              <a:chExt cx="513" cy="442"/>
            </a:xfrm>
          </p:grpSpPr>
          <p:sp>
            <p:nvSpPr>
              <p:cNvPr id="42112" name="Line 1213">
                <a:extLst>
                  <a:ext uri="{FF2B5EF4-FFF2-40B4-BE49-F238E27FC236}">
                    <a16:creationId xmlns:a16="http://schemas.microsoft.com/office/drawing/2014/main" id="{C1D1B6E3-0592-7344-81FE-4C8568434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3" name="Line 1214">
                <a:extLst>
                  <a:ext uri="{FF2B5EF4-FFF2-40B4-BE49-F238E27FC236}">
                    <a16:creationId xmlns:a16="http://schemas.microsoft.com/office/drawing/2014/main" id="{519D7463-3ED9-BC41-872A-495DEC7DF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4" name="Oval 1215">
                <a:extLst>
                  <a:ext uri="{FF2B5EF4-FFF2-40B4-BE49-F238E27FC236}">
                    <a16:creationId xmlns:a16="http://schemas.microsoft.com/office/drawing/2014/main" id="{8EC5BF83-69C9-FF4A-94D3-FE5E6D03E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15" name="Line 1216">
                <a:extLst>
                  <a:ext uri="{FF2B5EF4-FFF2-40B4-BE49-F238E27FC236}">
                    <a16:creationId xmlns:a16="http://schemas.microsoft.com/office/drawing/2014/main" id="{074D5690-B85C-F14E-A70E-E951F403C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6" name="Line 1217">
                <a:extLst>
                  <a:ext uri="{FF2B5EF4-FFF2-40B4-BE49-F238E27FC236}">
                    <a16:creationId xmlns:a16="http://schemas.microsoft.com/office/drawing/2014/main" id="{91C86640-5384-1848-9DA2-B9C31F1E5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7" name="Rectangle 1218">
                <a:extLst>
                  <a:ext uri="{FF2B5EF4-FFF2-40B4-BE49-F238E27FC236}">
                    <a16:creationId xmlns:a16="http://schemas.microsoft.com/office/drawing/2014/main" id="{84BAE3CD-E1FF-DE47-800A-163AC4EE2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118" name="Oval 1219">
                <a:extLst>
                  <a:ext uri="{FF2B5EF4-FFF2-40B4-BE49-F238E27FC236}">
                    <a16:creationId xmlns:a16="http://schemas.microsoft.com/office/drawing/2014/main" id="{EE32976C-77C0-4147-87DE-1398B7CC9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119" name="Group 1220">
                <a:extLst>
                  <a:ext uri="{FF2B5EF4-FFF2-40B4-BE49-F238E27FC236}">
                    <a16:creationId xmlns:a16="http://schemas.microsoft.com/office/drawing/2014/main" id="{99689178-217C-B54A-83B1-CAF6BC19A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130" name="Line 1221">
                  <a:extLst>
                    <a:ext uri="{FF2B5EF4-FFF2-40B4-BE49-F238E27FC236}">
                      <a16:creationId xmlns:a16="http://schemas.microsoft.com/office/drawing/2014/main" id="{FC718B48-7951-5F4C-9597-582501AD70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31" name="Line 1222">
                  <a:extLst>
                    <a:ext uri="{FF2B5EF4-FFF2-40B4-BE49-F238E27FC236}">
                      <a16:creationId xmlns:a16="http://schemas.microsoft.com/office/drawing/2014/main" id="{7ACB98F5-CE5B-D249-A25F-80EF7056A3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32" name="Line 1223">
                  <a:extLst>
                    <a:ext uri="{FF2B5EF4-FFF2-40B4-BE49-F238E27FC236}">
                      <a16:creationId xmlns:a16="http://schemas.microsoft.com/office/drawing/2014/main" id="{C037CC20-06E3-FD4B-909D-F567CD69F6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120" name="Group 1224">
                <a:extLst>
                  <a:ext uri="{FF2B5EF4-FFF2-40B4-BE49-F238E27FC236}">
                    <a16:creationId xmlns:a16="http://schemas.microsoft.com/office/drawing/2014/main" id="{99A1DD1C-6772-4842-B021-990BDDA938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127" name="Line 1225">
                  <a:extLst>
                    <a:ext uri="{FF2B5EF4-FFF2-40B4-BE49-F238E27FC236}">
                      <a16:creationId xmlns:a16="http://schemas.microsoft.com/office/drawing/2014/main" id="{81E81A19-E1C1-8240-A58F-5577156E0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28" name="Line 1226">
                  <a:extLst>
                    <a:ext uri="{FF2B5EF4-FFF2-40B4-BE49-F238E27FC236}">
                      <a16:creationId xmlns:a16="http://schemas.microsoft.com/office/drawing/2014/main" id="{8161C496-753C-5341-9C57-913885E6DE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29" name="Line 1227">
                  <a:extLst>
                    <a:ext uri="{FF2B5EF4-FFF2-40B4-BE49-F238E27FC236}">
                      <a16:creationId xmlns:a16="http://schemas.microsoft.com/office/drawing/2014/main" id="{F84061BA-8123-7C42-AD2E-372B8839D2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121" name="Rectangle 1228">
                <a:extLst>
                  <a:ext uri="{FF2B5EF4-FFF2-40B4-BE49-F238E27FC236}">
                    <a16:creationId xmlns:a16="http://schemas.microsoft.com/office/drawing/2014/main" id="{CEAAFBB2-D063-474C-856E-AE19516B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22" name="Rectangle 1229">
                <a:extLst>
                  <a:ext uri="{FF2B5EF4-FFF2-40B4-BE49-F238E27FC236}">
                    <a16:creationId xmlns:a16="http://schemas.microsoft.com/office/drawing/2014/main" id="{604BBA1E-B923-2045-9B39-F7ED9A2F8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23" name="Line 1230">
                <a:extLst>
                  <a:ext uri="{FF2B5EF4-FFF2-40B4-BE49-F238E27FC236}">
                    <a16:creationId xmlns:a16="http://schemas.microsoft.com/office/drawing/2014/main" id="{B6BAF3B1-DAC8-D848-960F-8D540ADA3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24" name="Line 1231">
                <a:extLst>
                  <a:ext uri="{FF2B5EF4-FFF2-40B4-BE49-F238E27FC236}">
                    <a16:creationId xmlns:a16="http://schemas.microsoft.com/office/drawing/2014/main" id="{C24F3A0A-B5FA-964E-BAB7-972A06020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25" name="Rectangle 1232">
                <a:extLst>
                  <a:ext uri="{FF2B5EF4-FFF2-40B4-BE49-F238E27FC236}">
                    <a16:creationId xmlns:a16="http://schemas.microsoft.com/office/drawing/2014/main" id="{2DA71A39-3464-CA4B-8229-F5C41EB10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26" name="Text Box 1233">
                <a:extLst>
                  <a:ext uri="{FF2B5EF4-FFF2-40B4-BE49-F238E27FC236}">
                    <a16:creationId xmlns:a16="http://schemas.microsoft.com/office/drawing/2014/main" id="{CC52CD7B-A184-8D44-B865-2939AE0155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8" name="Group 1234">
              <a:extLst>
                <a:ext uri="{FF2B5EF4-FFF2-40B4-BE49-F238E27FC236}">
                  <a16:creationId xmlns:a16="http://schemas.microsoft.com/office/drawing/2014/main" id="{31463768-7A5D-134C-A1C5-1D372585E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9" y="2640"/>
              <a:ext cx="513" cy="442"/>
              <a:chOff x="3937" y="633"/>
              <a:chExt cx="513" cy="442"/>
            </a:xfrm>
          </p:grpSpPr>
          <p:sp>
            <p:nvSpPr>
              <p:cNvPr id="42091" name="Line 1235">
                <a:extLst>
                  <a:ext uri="{FF2B5EF4-FFF2-40B4-BE49-F238E27FC236}">
                    <a16:creationId xmlns:a16="http://schemas.microsoft.com/office/drawing/2014/main" id="{7EDFE4C1-C612-B845-9A77-E4AC7F11F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2" name="Line 1236">
                <a:extLst>
                  <a:ext uri="{FF2B5EF4-FFF2-40B4-BE49-F238E27FC236}">
                    <a16:creationId xmlns:a16="http://schemas.microsoft.com/office/drawing/2014/main" id="{39C3EB3C-F0B3-2142-A095-B6C75C2AC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3" name="Oval 1237">
                <a:extLst>
                  <a:ext uri="{FF2B5EF4-FFF2-40B4-BE49-F238E27FC236}">
                    <a16:creationId xmlns:a16="http://schemas.microsoft.com/office/drawing/2014/main" id="{395F5DFA-40C0-5D4D-AC73-CF7123D2F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4" name="Line 1238">
                <a:extLst>
                  <a:ext uri="{FF2B5EF4-FFF2-40B4-BE49-F238E27FC236}">
                    <a16:creationId xmlns:a16="http://schemas.microsoft.com/office/drawing/2014/main" id="{5363CF82-6EBC-0E44-9F59-1EFFB69FE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5" name="Line 1239">
                <a:extLst>
                  <a:ext uri="{FF2B5EF4-FFF2-40B4-BE49-F238E27FC236}">
                    <a16:creationId xmlns:a16="http://schemas.microsoft.com/office/drawing/2014/main" id="{7A25D692-EC5F-EA4C-B35A-CDA006632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6" name="Rectangle 1240">
                <a:extLst>
                  <a:ext uri="{FF2B5EF4-FFF2-40B4-BE49-F238E27FC236}">
                    <a16:creationId xmlns:a16="http://schemas.microsoft.com/office/drawing/2014/main" id="{630DA11D-A4C3-5A41-8040-28FA63F2A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097" name="Oval 1241">
                <a:extLst>
                  <a:ext uri="{FF2B5EF4-FFF2-40B4-BE49-F238E27FC236}">
                    <a16:creationId xmlns:a16="http://schemas.microsoft.com/office/drawing/2014/main" id="{94A0E60E-A5BD-DA4E-B80A-B7690BC06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098" name="Group 1242">
                <a:extLst>
                  <a:ext uri="{FF2B5EF4-FFF2-40B4-BE49-F238E27FC236}">
                    <a16:creationId xmlns:a16="http://schemas.microsoft.com/office/drawing/2014/main" id="{B98E66FD-E79B-4E4A-B592-F344EC3D6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109" name="Line 1243">
                  <a:extLst>
                    <a:ext uri="{FF2B5EF4-FFF2-40B4-BE49-F238E27FC236}">
                      <a16:creationId xmlns:a16="http://schemas.microsoft.com/office/drawing/2014/main" id="{FDE43EEC-41EE-7042-99D4-8953E07A58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10" name="Line 1244">
                  <a:extLst>
                    <a:ext uri="{FF2B5EF4-FFF2-40B4-BE49-F238E27FC236}">
                      <a16:creationId xmlns:a16="http://schemas.microsoft.com/office/drawing/2014/main" id="{C1410727-6446-1744-B811-81F5AC0A0A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11" name="Line 1245">
                  <a:extLst>
                    <a:ext uri="{FF2B5EF4-FFF2-40B4-BE49-F238E27FC236}">
                      <a16:creationId xmlns:a16="http://schemas.microsoft.com/office/drawing/2014/main" id="{46BED03D-BE33-6245-A604-86FEFFA6DF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099" name="Group 1246">
                <a:extLst>
                  <a:ext uri="{FF2B5EF4-FFF2-40B4-BE49-F238E27FC236}">
                    <a16:creationId xmlns:a16="http://schemas.microsoft.com/office/drawing/2014/main" id="{E85588BC-CF7A-4645-93FD-DDBA669856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106" name="Line 1247">
                  <a:extLst>
                    <a:ext uri="{FF2B5EF4-FFF2-40B4-BE49-F238E27FC236}">
                      <a16:creationId xmlns:a16="http://schemas.microsoft.com/office/drawing/2014/main" id="{C43252FA-8218-4F4D-9D7E-0AEB55B0E6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07" name="Line 1248">
                  <a:extLst>
                    <a:ext uri="{FF2B5EF4-FFF2-40B4-BE49-F238E27FC236}">
                      <a16:creationId xmlns:a16="http://schemas.microsoft.com/office/drawing/2014/main" id="{46724773-9FC1-3C4D-869E-AE7C6C8D14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08" name="Line 1249">
                  <a:extLst>
                    <a:ext uri="{FF2B5EF4-FFF2-40B4-BE49-F238E27FC236}">
                      <a16:creationId xmlns:a16="http://schemas.microsoft.com/office/drawing/2014/main" id="{8EFDF699-49BE-954B-B454-EA80ECC1D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100" name="Rectangle 1250">
                <a:extLst>
                  <a:ext uri="{FF2B5EF4-FFF2-40B4-BE49-F238E27FC236}">
                    <a16:creationId xmlns:a16="http://schemas.microsoft.com/office/drawing/2014/main" id="{D9DC4366-C64A-0640-BF28-5D3072510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1" name="Rectangle 1251">
                <a:extLst>
                  <a:ext uri="{FF2B5EF4-FFF2-40B4-BE49-F238E27FC236}">
                    <a16:creationId xmlns:a16="http://schemas.microsoft.com/office/drawing/2014/main" id="{B3B5E8BC-83D2-2541-AD38-129AC0956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Line 1252">
                <a:extLst>
                  <a:ext uri="{FF2B5EF4-FFF2-40B4-BE49-F238E27FC236}">
                    <a16:creationId xmlns:a16="http://schemas.microsoft.com/office/drawing/2014/main" id="{7F9C1C13-E3BC-534E-8A12-0AC9D5D7F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3" name="Line 1253">
                <a:extLst>
                  <a:ext uri="{FF2B5EF4-FFF2-40B4-BE49-F238E27FC236}">
                    <a16:creationId xmlns:a16="http://schemas.microsoft.com/office/drawing/2014/main" id="{18A6FA27-BD96-5C40-B0FA-EE02CB67E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4" name="Rectangle 1254">
                <a:extLst>
                  <a:ext uri="{FF2B5EF4-FFF2-40B4-BE49-F238E27FC236}">
                    <a16:creationId xmlns:a16="http://schemas.microsoft.com/office/drawing/2014/main" id="{5512A7CF-E19B-7E49-AA4D-F4D91E4E5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5" name="Text Box 1255">
                <a:extLst>
                  <a:ext uri="{FF2B5EF4-FFF2-40B4-BE49-F238E27FC236}">
                    <a16:creationId xmlns:a16="http://schemas.microsoft.com/office/drawing/2014/main" id="{A6F65085-E449-CE49-96B0-86CF8C6FD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  <p:grpSp>
          <p:nvGrpSpPr>
            <p:cNvPr id="42069" name="Group 1256">
              <a:extLst>
                <a:ext uri="{FF2B5EF4-FFF2-40B4-BE49-F238E27FC236}">
                  <a16:creationId xmlns:a16="http://schemas.microsoft.com/office/drawing/2014/main" id="{56E298CF-6319-9243-BF9B-349BEE514E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" y="2866"/>
              <a:ext cx="513" cy="442"/>
              <a:chOff x="3937" y="633"/>
              <a:chExt cx="513" cy="442"/>
            </a:xfrm>
          </p:grpSpPr>
          <p:sp>
            <p:nvSpPr>
              <p:cNvPr id="42070" name="Line 1257">
                <a:extLst>
                  <a:ext uri="{FF2B5EF4-FFF2-40B4-BE49-F238E27FC236}">
                    <a16:creationId xmlns:a16="http://schemas.microsoft.com/office/drawing/2014/main" id="{33220741-2ED4-0745-88BC-22995EAC1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71" name="Line 1258">
                <a:extLst>
                  <a:ext uri="{FF2B5EF4-FFF2-40B4-BE49-F238E27FC236}">
                    <a16:creationId xmlns:a16="http://schemas.microsoft.com/office/drawing/2014/main" id="{2011B4F2-4763-4D4A-932E-B6CAF2F67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72" name="Oval 1259">
                <a:extLst>
                  <a:ext uri="{FF2B5EF4-FFF2-40B4-BE49-F238E27FC236}">
                    <a16:creationId xmlns:a16="http://schemas.microsoft.com/office/drawing/2014/main" id="{CFCE95C4-890D-1D45-ADAB-37BFA7CC8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3" name="Line 1260">
                <a:extLst>
                  <a:ext uri="{FF2B5EF4-FFF2-40B4-BE49-F238E27FC236}">
                    <a16:creationId xmlns:a16="http://schemas.microsoft.com/office/drawing/2014/main" id="{0E10A7D1-FCB5-8940-A378-E9D262B5C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74" name="Line 1261">
                <a:extLst>
                  <a:ext uri="{FF2B5EF4-FFF2-40B4-BE49-F238E27FC236}">
                    <a16:creationId xmlns:a16="http://schemas.microsoft.com/office/drawing/2014/main" id="{7EEB307F-9653-8046-987F-32B60E911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75" name="Rectangle 1262">
                <a:extLst>
                  <a:ext uri="{FF2B5EF4-FFF2-40B4-BE49-F238E27FC236}">
                    <a16:creationId xmlns:a16="http://schemas.microsoft.com/office/drawing/2014/main" id="{F0417A27-567A-9446-9A69-1F3C70459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/>
              </a:p>
            </p:txBody>
          </p:sp>
          <p:sp>
            <p:nvSpPr>
              <p:cNvPr id="42076" name="Oval 1263">
                <a:extLst>
                  <a:ext uri="{FF2B5EF4-FFF2-40B4-BE49-F238E27FC236}">
                    <a16:creationId xmlns:a16="http://schemas.microsoft.com/office/drawing/2014/main" id="{29451202-0B5F-4344-A3E0-8E91FAE6A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2077" name="Group 1264">
                <a:extLst>
                  <a:ext uri="{FF2B5EF4-FFF2-40B4-BE49-F238E27FC236}">
                    <a16:creationId xmlns:a16="http://schemas.microsoft.com/office/drawing/2014/main" id="{47953BE1-68C1-D944-B3AE-16F5ABB0BF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42088" name="Line 1265">
                  <a:extLst>
                    <a:ext uri="{FF2B5EF4-FFF2-40B4-BE49-F238E27FC236}">
                      <a16:creationId xmlns:a16="http://schemas.microsoft.com/office/drawing/2014/main" id="{7D97868C-0C36-2941-886B-8A814EAB3D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89" name="Line 1266">
                  <a:extLst>
                    <a:ext uri="{FF2B5EF4-FFF2-40B4-BE49-F238E27FC236}">
                      <a16:creationId xmlns:a16="http://schemas.microsoft.com/office/drawing/2014/main" id="{7C1CF5A9-241B-CB4C-A559-BE836C476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90" name="Line 1267">
                  <a:extLst>
                    <a:ext uri="{FF2B5EF4-FFF2-40B4-BE49-F238E27FC236}">
                      <a16:creationId xmlns:a16="http://schemas.microsoft.com/office/drawing/2014/main" id="{1D2CB84F-FE62-4E47-BF77-3A7D240906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078" name="Group 1268">
                <a:extLst>
                  <a:ext uri="{FF2B5EF4-FFF2-40B4-BE49-F238E27FC236}">
                    <a16:creationId xmlns:a16="http://schemas.microsoft.com/office/drawing/2014/main" id="{64D50775-5230-3341-B118-E618B12FD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42085" name="Line 1269">
                  <a:extLst>
                    <a:ext uri="{FF2B5EF4-FFF2-40B4-BE49-F238E27FC236}">
                      <a16:creationId xmlns:a16="http://schemas.microsoft.com/office/drawing/2014/main" id="{924B248D-DFFD-4D44-8218-69BDFD94E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86" name="Line 1270">
                  <a:extLst>
                    <a:ext uri="{FF2B5EF4-FFF2-40B4-BE49-F238E27FC236}">
                      <a16:creationId xmlns:a16="http://schemas.microsoft.com/office/drawing/2014/main" id="{0ADBB487-FF8E-B844-816A-121777B9C4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87" name="Line 1271">
                  <a:extLst>
                    <a:ext uri="{FF2B5EF4-FFF2-40B4-BE49-F238E27FC236}">
                      <a16:creationId xmlns:a16="http://schemas.microsoft.com/office/drawing/2014/main" id="{3A42D258-E87C-084F-80C9-C470E3CEE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79" name="Rectangle 1272">
                <a:extLst>
                  <a:ext uri="{FF2B5EF4-FFF2-40B4-BE49-F238E27FC236}">
                    <a16:creationId xmlns:a16="http://schemas.microsoft.com/office/drawing/2014/main" id="{A493741F-11A5-B248-97D6-B8A6092F9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0" name="Rectangle 1273">
                <a:extLst>
                  <a:ext uri="{FF2B5EF4-FFF2-40B4-BE49-F238E27FC236}">
                    <a16:creationId xmlns:a16="http://schemas.microsoft.com/office/drawing/2014/main" id="{88674607-1A4D-8C4C-AAAA-4183F906C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1" name="Line 1274">
                <a:extLst>
                  <a:ext uri="{FF2B5EF4-FFF2-40B4-BE49-F238E27FC236}">
                    <a16:creationId xmlns:a16="http://schemas.microsoft.com/office/drawing/2014/main" id="{036C4E44-A9AE-6643-8764-EECAD5CA7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82" name="Line 1275">
                <a:extLst>
                  <a:ext uri="{FF2B5EF4-FFF2-40B4-BE49-F238E27FC236}">
                    <a16:creationId xmlns:a16="http://schemas.microsoft.com/office/drawing/2014/main" id="{DEA26316-0205-2F4A-81B7-01ADF4FEA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83" name="Rectangle 1276">
                <a:extLst>
                  <a:ext uri="{FF2B5EF4-FFF2-40B4-BE49-F238E27FC236}">
                    <a16:creationId xmlns:a16="http://schemas.microsoft.com/office/drawing/2014/main" id="{C0556A73-A8C3-3F4D-B8F3-6F3EE8BF2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4" name="Text Box 1277">
                <a:extLst>
                  <a:ext uri="{FF2B5EF4-FFF2-40B4-BE49-F238E27FC236}">
                    <a16:creationId xmlns:a16="http://schemas.microsoft.com/office/drawing/2014/main" id="{C8ABC686-2F39-9843-8B22-0FA204CBE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1000"/>
              </a:p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/>
                <a:r>
                  <a:rPr lang="en-US" altLang="en-US" sz="1000"/>
                  <a:t>data link</a:t>
                </a:r>
              </a:p>
              <a:p>
                <a:pPr algn="ctr"/>
                <a:r>
                  <a:rPr lang="en-US" altLang="en-US" sz="1000"/>
                  <a:t>physical</a:t>
                </a:r>
                <a:endParaRPr lang="en-US" altLang="en-US" sz="2400"/>
              </a:p>
            </p:txBody>
          </p:sp>
        </p:grpSp>
      </p:grpSp>
      <p:sp>
        <p:nvSpPr>
          <p:cNvPr id="632064" name="Rectangle 1280">
            <a:extLst>
              <a:ext uri="{FF2B5EF4-FFF2-40B4-BE49-F238E27FC236}">
                <a16:creationId xmlns:a16="http://schemas.microsoft.com/office/drawing/2014/main" id="{63BDD548-77A1-3A47-8E24-59B7BCE0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858838"/>
            <a:ext cx="388938" cy="138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2065" name="Rectangle 1281">
            <a:extLst>
              <a:ext uri="{FF2B5EF4-FFF2-40B4-BE49-F238E27FC236}">
                <a16:creationId xmlns:a16="http://schemas.microsoft.com/office/drawing/2014/main" id="{428EE46F-2426-EA4B-9989-0D2A5CA08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1509713"/>
            <a:ext cx="596900" cy="138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2066" name="Rectangle 1282">
            <a:extLst>
              <a:ext uri="{FF2B5EF4-FFF2-40B4-BE49-F238E27FC236}">
                <a16:creationId xmlns:a16="http://schemas.microsoft.com/office/drawing/2014/main" id="{6D3A4B71-FEC2-404A-8614-9949248FA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0" y="4487863"/>
            <a:ext cx="388938" cy="1381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57" name="Slide Number Placeholder 5">
            <a:extLst>
              <a:ext uri="{FF2B5EF4-FFF2-40B4-BE49-F238E27FC236}">
                <a16:creationId xmlns:a16="http://schemas.microsoft.com/office/drawing/2014/main" id="{AAAA7FB9-1823-3549-9142-323F2B81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C32C2644-DFAF-8842-BAA7-B0521A920DD8}" type="slidenum">
              <a:rPr lang="en-US" altLang="en-US">
                <a:latin typeface="Tahoma" panose="020B0604030504040204" pitchFamily="34" charset="0"/>
              </a:rPr>
              <a:pPr/>
              <a:t>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2058" name="Footer Placeholder 2">
            <a:extLst>
              <a:ext uri="{FF2B5EF4-FFF2-40B4-BE49-F238E27FC236}">
                <a16:creationId xmlns:a16="http://schemas.microsoft.com/office/drawing/2014/main" id="{36BF3C02-B3F7-F84A-AC2B-BF2B8E43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4 0.01227 L 0.00382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07269 L 0.02726 0.18982 L 0.02726 0.1132 L 0.07118 0.11112 L 0.07257 0.18982 L 0.11667 0.14144 L 0.11667 0.07871 L 0.16059 0.07686 L 0.10903 0.23426 L 0.11511 0.15949 L 0.1559 0.15949 L 0.15747 0.23635 L 0.1059 0.34537 L 0.10295 0.27061 L 0.14236 0.26875 L 0.14688 0.39584 L 0.1559 0.3213 L 0.19236 0.31922 L 0.19688 0.39792 L 0.1059 0.49908 L 0.1059 0.41621 L 0.14236 0.41621 L 0.14236 0.49699 L 0.18785 0.53542 L 0.18785 0.44653 L 0.2257 0.44653 L 0.22865 0.52732 L 0.31198 0.50301 L 0.31198 0.43843 " pathEditMode="relative" ptsTypes="AAAAAAAAAAAAAAAAAAAAAAAAAAAAAA">
                                      <p:cBhvr>
                                        <p:cTn id="31" dur="5000" fill="hold"/>
                                        <p:tgtEl>
                                          <p:spTgt spid="63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0156 -0.0710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3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064" grpId="0" animBg="1"/>
      <p:bldP spid="632064" grpId="1" animBg="1"/>
      <p:bldP spid="632064" grpId="2" animBg="1"/>
      <p:bldP spid="632065" grpId="0" animBg="1"/>
      <p:bldP spid="632065" grpId="1" animBg="1"/>
      <p:bldP spid="632065" grpId="2" animBg="1"/>
      <p:bldP spid="632066" grpId="0" animBg="1"/>
      <p:bldP spid="632066" grpId="1" animBg="1"/>
      <p:bldP spid="63206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6C7EC1-044C-2747-8DA0-12843B7D9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" y="4805704"/>
            <a:ext cx="4367284" cy="1419062"/>
          </a:xfrm>
          <a:prstGeom prst="rect">
            <a:avLst/>
          </a:prstGeom>
        </p:spPr>
      </p:pic>
      <p:pic>
        <p:nvPicPr>
          <p:cNvPr id="5" name="Picture 4" descr="Screen Shot 2016-04-08 at 2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4"/>
            <a:ext cx="9144000" cy="305697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09875" y="4476270"/>
            <a:ext cx="2813537" cy="1545344"/>
            <a:chOff x="4341635" y="4577737"/>
            <a:chExt cx="2813537" cy="1545344"/>
          </a:xfrm>
        </p:grpSpPr>
        <p:sp>
          <p:nvSpPr>
            <p:cNvPr id="3" name="TextBox 2"/>
            <p:cNvSpPr txBox="1"/>
            <p:nvPr/>
          </p:nvSpPr>
          <p:spPr>
            <a:xfrm>
              <a:off x="4341635" y="5476750"/>
              <a:ext cx="281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Offset value specified in units of </a:t>
              </a:r>
              <a:r>
                <a:rPr lang="en-US" u="sng" dirty="0">
                  <a:solidFill>
                    <a:srgbClr val="FF0000"/>
                  </a:solidFill>
                </a:rPr>
                <a:t>8-byte chunks</a:t>
              </a:r>
            </a:p>
          </p:txBody>
        </p:sp>
        <p:sp>
          <p:nvSpPr>
            <p:cNvPr id="31" name="Line 53"/>
            <p:cNvSpPr>
              <a:spLocks noChangeShapeType="1"/>
            </p:cNvSpPr>
            <p:nvPr/>
          </p:nvSpPr>
          <p:spPr bwMode="auto">
            <a:xfrm>
              <a:off x="5239183" y="4577737"/>
              <a:ext cx="5702" cy="84727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06609" y="4509341"/>
            <a:ext cx="2462346" cy="2056451"/>
            <a:chOff x="405065" y="4454362"/>
            <a:chExt cx="2462346" cy="2056451"/>
          </a:xfrm>
        </p:grpSpPr>
        <p:sp>
          <p:nvSpPr>
            <p:cNvPr id="7" name="Rectangle 6"/>
            <p:cNvSpPr/>
            <p:nvPr/>
          </p:nvSpPr>
          <p:spPr bwMode="auto">
            <a:xfrm>
              <a:off x="1040024" y="4707938"/>
              <a:ext cx="1204238" cy="645975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Fragment 1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39157" y="5353029"/>
              <a:ext cx="1204238" cy="645975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Fragment 2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040024" y="5988945"/>
              <a:ext cx="1204238" cy="45984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Fragment 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065" y="4664154"/>
              <a:ext cx="64590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8</a:t>
              </a: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...</a:t>
              </a: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1472</a:t>
              </a:r>
            </a:p>
            <a:p>
              <a:pPr algn="r"/>
              <a:r>
                <a:rPr lang="en-US" sz="1000" dirty="0">
                  <a:solidFill>
                    <a:srgbClr val="FF0000"/>
                  </a:solidFill>
                  <a:latin typeface="Courier New"/>
                  <a:cs typeface="Courier New"/>
                </a:rPr>
                <a:t>1480</a:t>
              </a:r>
            </a:p>
            <a:p>
              <a:pPr algn="r"/>
              <a:endParaRPr lang="en-US" sz="1400" dirty="0">
                <a:latin typeface="Courier New"/>
                <a:cs typeface="Courier New"/>
              </a:endParaRP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...</a:t>
              </a: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2952</a:t>
              </a:r>
            </a:p>
            <a:p>
              <a:pPr algn="r"/>
              <a:r>
                <a:rPr lang="en-US" sz="1000" dirty="0">
                  <a:solidFill>
                    <a:srgbClr val="FF0000"/>
                  </a:solidFill>
                  <a:latin typeface="Courier New"/>
                  <a:cs typeface="Courier New"/>
                </a:rPr>
                <a:t>2960</a:t>
              </a:r>
            </a:p>
            <a:p>
              <a:pPr algn="r"/>
              <a:r>
                <a:rPr lang="en-US" sz="1000" dirty="0">
                  <a:latin typeface="Courier New"/>
                  <a:cs typeface="Courier New"/>
                </a:rPr>
                <a:t>...</a:t>
              </a:r>
            </a:p>
            <a:p>
              <a:pPr algn="r"/>
              <a:r>
                <a:rPr lang="en-US" sz="1000" dirty="0">
                  <a:solidFill>
                    <a:srgbClr val="FF0000"/>
                  </a:solidFill>
                  <a:latin typeface="Courier New"/>
                  <a:cs typeface="Courier New"/>
                </a:rPr>
                <a:t>3980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21502" y="4641372"/>
              <a:ext cx="64590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  <a:p>
              <a:endParaRPr lang="en-US" sz="10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sz="10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sz="10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sz="1000" b="1" dirty="0">
                  <a:solidFill>
                    <a:srgbClr val="FF0000"/>
                  </a:solidFill>
                  <a:latin typeface="Courier New"/>
                  <a:cs typeface="Courier New"/>
                </a:rPr>
                <a:t>185</a:t>
              </a:r>
            </a:p>
            <a:p>
              <a:endParaRPr lang="en-US" sz="14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sz="10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endParaRPr lang="en-US" sz="1000" b="1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sz="1000" b="1" dirty="0">
                  <a:solidFill>
                    <a:srgbClr val="FF0000"/>
                  </a:solidFill>
                  <a:latin typeface="Courier New"/>
                  <a:cs typeface="Courier New"/>
                </a:rPr>
                <a:t>370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12627" y="4454362"/>
              <a:ext cx="8118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  <a:latin typeface="Courier New"/>
                  <a:cs typeface="Courier New"/>
                </a:rPr>
                <a:t>offset:</a:t>
              </a: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1D0992D-983D-A646-900B-A0EC6526A694}"/>
              </a:ext>
            </a:extLst>
          </p:cNvPr>
          <p:cNvSpPr/>
          <p:nvPr/>
        </p:nvSpPr>
        <p:spPr>
          <a:xfrm>
            <a:off x="1603684" y="1154897"/>
            <a:ext cx="1296144" cy="648072"/>
          </a:xfrm>
          <a:prstGeom prst="wedgeRoundRectCallout">
            <a:avLst>
              <a:gd name="adj1" fmla="val -48210"/>
              <a:gd name="adj2" fmla="val 81453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1480 not 1500?</a:t>
            </a:r>
            <a:endParaRPr lang="en-MY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05F26-2386-1640-BD63-6738C43BAEEB}"/>
              </a:ext>
            </a:extLst>
          </p:cNvPr>
          <p:cNvSpPr txBox="1"/>
          <p:nvPr/>
        </p:nvSpPr>
        <p:spPr>
          <a:xfrm>
            <a:off x="784006" y="473578"/>
            <a:ext cx="3096344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(1480) + Header (20) = 1500 bytes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61FE24-C476-7B40-8A80-D647E7FA382A}"/>
              </a:ext>
            </a:extLst>
          </p:cNvPr>
          <p:cNvGrpSpPr/>
          <p:nvPr/>
        </p:nvGrpSpPr>
        <p:grpSpPr>
          <a:xfrm>
            <a:off x="1831534" y="1909811"/>
            <a:ext cx="2999772" cy="3681769"/>
            <a:chOff x="1831534" y="1909811"/>
            <a:chExt cx="2999772" cy="3681769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DAC9D7F-583F-544F-9D75-8F11C3786C73}"/>
                </a:ext>
              </a:extLst>
            </p:cNvPr>
            <p:cNvSpPr/>
            <p:nvPr/>
          </p:nvSpPr>
          <p:spPr>
            <a:xfrm>
              <a:off x="3193969" y="1909811"/>
              <a:ext cx="1637337" cy="2239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9988286E-96CF-8644-8822-7F4A10E1E2FD}"/>
                </a:ext>
              </a:extLst>
            </p:cNvPr>
            <p:cNvSpPr/>
            <p:nvPr/>
          </p:nvSpPr>
          <p:spPr>
            <a:xfrm>
              <a:off x="1831534" y="5015516"/>
              <a:ext cx="1800200" cy="576064"/>
            </a:xfrm>
            <a:prstGeom prst="wedgeRoundRectCallout">
              <a:avLst>
                <a:gd name="adj1" fmla="val 48914"/>
                <a:gd name="adj2" fmla="val -183891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Fragments of same datagram</a:t>
              </a:r>
              <a:endParaRPr lang="en-MY" dirty="0"/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5F6B5828-3BF2-C149-95F0-1511640AE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657" y="140786"/>
            <a:ext cx="5527343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IP fragmentation, reassembly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43AD04-2F0D-224A-A8C1-937916AC4285}"/>
              </a:ext>
            </a:extLst>
          </p:cNvPr>
          <p:cNvGrpSpPr/>
          <p:nvPr/>
        </p:nvGrpSpPr>
        <p:grpSpPr>
          <a:xfrm>
            <a:off x="5022376" y="1978925"/>
            <a:ext cx="943970" cy="1860647"/>
            <a:chOff x="5022376" y="1978925"/>
            <a:chExt cx="943970" cy="18606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73EF8D-E054-1B4C-A059-A8945B82A232}"/>
                </a:ext>
              </a:extLst>
            </p:cNvPr>
            <p:cNvSpPr/>
            <p:nvPr/>
          </p:nvSpPr>
          <p:spPr bwMode="auto">
            <a:xfrm>
              <a:off x="5022376" y="1978925"/>
              <a:ext cx="805218" cy="300251"/>
            </a:xfrm>
            <a:prstGeom prst="rect">
              <a:avLst/>
            </a:prstGeom>
            <a:solidFill>
              <a:srgbClr val="FFFF00">
                <a:alpha val="2600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ms-MY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6A4B7A-BA0B-2447-8C56-9C0BFD2C74AF}"/>
                </a:ext>
              </a:extLst>
            </p:cNvPr>
            <p:cNvSpPr/>
            <p:nvPr/>
          </p:nvSpPr>
          <p:spPr bwMode="auto">
            <a:xfrm>
              <a:off x="5038298" y="2784144"/>
              <a:ext cx="925773" cy="302526"/>
            </a:xfrm>
            <a:prstGeom prst="rect">
              <a:avLst/>
            </a:prstGeom>
            <a:solidFill>
              <a:srgbClr val="FFFF00">
                <a:alpha val="2600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ms-MY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7B0DF1-9CFB-064C-A82F-A142897CDACC}"/>
                </a:ext>
              </a:extLst>
            </p:cNvPr>
            <p:cNvSpPr/>
            <p:nvPr/>
          </p:nvSpPr>
          <p:spPr bwMode="auto">
            <a:xfrm>
              <a:off x="5040573" y="3537046"/>
              <a:ext cx="925773" cy="302526"/>
            </a:xfrm>
            <a:prstGeom prst="rect">
              <a:avLst/>
            </a:prstGeom>
            <a:solidFill>
              <a:srgbClr val="FFFF00">
                <a:alpha val="2600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ms-MY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D7FC1A7C-48A4-C044-A601-9CF45453B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698" y="-289920"/>
            <a:ext cx="7772400" cy="9302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fragmentation, reassembly</a:t>
            </a:r>
            <a:endParaRPr lang="en-US" altLang="en-US" sz="4800" dirty="0">
              <a:ea typeface="ＭＳ Ｐゴシック" panose="020B0600070205080204" pitchFamily="34" charset="-128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1150" y="656622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0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48" y="1202369"/>
            <a:ext cx="8185803" cy="1983727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dirty="0">
                <a:latin typeface="Arial"/>
                <a:cs typeface="Arial"/>
              </a:rPr>
              <a:t>A datagram of </a:t>
            </a:r>
            <a:r>
              <a:rPr lang="en-US" altLang="en-US" sz="2200" dirty="0">
                <a:latin typeface="Courier New"/>
                <a:cs typeface="Courier New"/>
              </a:rPr>
              <a:t>5000</a:t>
            </a:r>
            <a:r>
              <a:rPr lang="en-US" altLang="en-US" sz="2200" dirty="0">
                <a:latin typeface="Arial"/>
                <a:cs typeface="Arial"/>
              </a:rPr>
              <a:t> bytes arrived at a router and must be forwarded to a link with an MTU of </a:t>
            </a:r>
            <a:r>
              <a:rPr lang="en-US" altLang="en-US" sz="2200" dirty="0">
                <a:latin typeface="Courier New"/>
                <a:cs typeface="Courier New"/>
              </a:rPr>
              <a:t>1500</a:t>
            </a:r>
            <a:r>
              <a:rPr lang="en-US" altLang="en-US" sz="2200" dirty="0">
                <a:latin typeface="Arial"/>
                <a:cs typeface="Arial"/>
              </a:rPr>
              <a:t> bytes. Suppose that the original datagram is stamped with an identification number of </a:t>
            </a:r>
            <a:r>
              <a:rPr lang="en-US" altLang="en-US" sz="2200" dirty="0">
                <a:latin typeface="Courier New"/>
                <a:cs typeface="Courier New"/>
              </a:rPr>
              <a:t>333</a:t>
            </a:r>
            <a:r>
              <a:rPr lang="en-US" altLang="en-US" sz="2200" dirty="0">
                <a:latin typeface="Arial"/>
                <a:cs typeface="Arial"/>
              </a:rPr>
              <a:t>. Draw all IP fragments generated after fragmentation that reflect the requirement of original payload data in the datagram.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Exercise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9809" y="3359494"/>
            <a:ext cx="8155977" cy="603944"/>
            <a:chOff x="481708" y="3983567"/>
            <a:chExt cx="8155977" cy="603944"/>
          </a:xfrm>
        </p:grpSpPr>
        <p:sp>
          <p:nvSpPr>
            <p:cNvPr id="14" name="TextBox 13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5000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1708" y="4061973"/>
              <a:ext cx="1423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Datagram</a:t>
              </a:r>
            </a:p>
          </p:txBody>
        </p:sp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0A3E2572-5E4E-324A-B38C-7CBCEDF8F4A0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2339" y="6446168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48" y="1202368"/>
            <a:ext cx="8185803" cy="1972631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Arial"/>
                <a:cs typeface="Arial"/>
              </a:rPr>
              <a:t>Solution:</a:t>
            </a:r>
          </a:p>
          <a:p>
            <a:pPr eaLnBrk="1" hangingPunct="1">
              <a:lnSpc>
                <a:spcPct val="100000"/>
              </a:lnSpc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20 header + 4980 data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Solution 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5585" y="4036822"/>
            <a:ext cx="7930201" cy="603944"/>
            <a:chOff x="707484" y="3983567"/>
            <a:chExt cx="7930201" cy="603944"/>
          </a:xfrm>
        </p:grpSpPr>
        <p:sp>
          <p:nvSpPr>
            <p:cNvPr id="14" name="TextBox 13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1500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7484" y="4061973"/>
              <a:ext cx="17057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</a:t>
              </a:r>
              <a:r>
                <a:rPr lang="en-US" sz="2200" dirty="0">
                  <a:solidFill>
                    <a:srgbClr val="FF0000"/>
                  </a:solidFill>
                </a:rPr>
                <a:t>#1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37985" y="1748019"/>
            <a:ext cx="7774980" cy="603944"/>
            <a:chOff x="862705" y="3983567"/>
            <a:chExt cx="7774980" cy="603944"/>
          </a:xfrm>
        </p:grpSpPr>
        <p:sp>
          <p:nvSpPr>
            <p:cNvPr id="20" name="TextBox 19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5000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2705" y="4047862"/>
              <a:ext cx="1423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Datagram</a:t>
              </a: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17548" y="3022688"/>
            <a:ext cx="8185803" cy="92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Total fragments = 5000 / 1500 = 4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dirty="0">
                <a:latin typeface="Arial"/>
                <a:cs typeface="Arial"/>
              </a:rPr>
              <a:t>4980 = 1480 + 1480 + 1480 + 540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2764" y="4711329"/>
            <a:ext cx="7930201" cy="603944"/>
            <a:chOff x="707484" y="3983567"/>
            <a:chExt cx="7930201" cy="603944"/>
          </a:xfrm>
        </p:grpSpPr>
        <p:sp>
          <p:nvSpPr>
            <p:cNvPr id="30" name="TextBox 29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1500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185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7484" y="4061973"/>
              <a:ext cx="17057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</a:t>
              </a:r>
              <a:r>
                <a:rPr lang="en-US" sz="2200" dirty="0">
                  <a:solidFill>
                    <a:srgbClr val="FF0000"/>
                  </a:solidFill>
                </a:rPr>
                <a:t>#2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2764" y="5374546"/>
            <a:ext cx="7930201" cy="603944"/>
            <a:chOff x="707484" y="3983567"/>
            <a:chExt cx="7930201" cy="603944"/>
          </a:xfrm>
        </p:grpSpPr>
        <p:sp>
          <p:nvSpPr>
            <p:cNvPr id="37" name="TextBox 36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1500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1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370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484" y="4061973"/>
              <a:ext cx="17057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</a:t>
              </a:r>
              <a:r>
                <a:rPr lang="en-US" sz="2200" dirty="0">
                  <a:solidFill>
                    <a:srgbClr val="FF0000"/>
                  </a:solidFill>
                </a:rPr>
                <a:t>#3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5585" y="6040584"/>
            <a:ext cx="7930201" cy="603944"/>
            <a:chOff x="707484" y="3983567"/>
            <a:chExt cx="7930201" cy="603944"/>
          </a:xfrm>
        </p:grpSpPr>
        <p:sp>
          <p:nvSpPr>
            <p:cNvPr id="44" name="TextBox 43"/>
            <p:cNvSpPr txBox="1"/>
            <p:nvPr/>
          </p:nvSpPr>
          <p:spPr>
            <a:xfrm>
              <a:off x="1631208" y="4083869"/>
              <a:ext cx="700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/>
                  <a:cs typeface="Courier New"/>
                </a:rPr>
                <a:t>	length= 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560</a:t>
              </a:r>
              <a:r>
                <a:rPr lang="en-US" dirty="0">
                  <a:latin typeface="Courier New"/>
                  <a:cs typeface="Courier New"/>
                </a:rPr>
                <a:t>   ID=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333</a:t>
              </a:r>
              <a:r>
                <a:rPr lang="en-US" dirty="0">
                  <a:latin typeface="Courier New"/>
                  <a:cs typeface="Courier New"/>
                </a:rPr>
                <a:t>   flag=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0</a:t>
              </a:r>
              <a:r>
                <a:rPr lang="en-US" dirty="0">
                  <a:latin typeface="Courier New"/>
                  <a:cs typeface="Courier New"/>
                </a:rPr>
                <a:t>   offset=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555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430384" y="3985331"/>
              <a:ext cx="1882991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312509" y="3984449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537776" y="3983567"/>
              <a:ext cx="1227000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63909" y="3983567"/>
              <a:ext cx="1873776" cy="6021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7484" y="4061973"/>
              <a:ext cx="17057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Fragment</a:t>
              </a:r>
              <a:r>
                <a:rPr lang="en-US" sz="2200" dirty="0">
                  <a:solidFill>
                    <a:srgbClr val="FF0000"/>
                  </a:solidFill>
                </a:rPr>
                <a:t>#4</a:t>
              </a:r>
            </a:p>
          </p:txBody>
        </p: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DACFD02B-31AB-BA4A-B6D1-9903A049319E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357" y="6600274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 descr="underline_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533399" y="1600200"/>
            <a:ext cx="6275173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Font typeface="Noto Sans Symbols"/>
              <a:buNone/>
            </a:pPr>
            <a:r>
              <a:rPr lang="en-US" sz="2400" dirty="0"/>
              <a:t>4.1 Overview of Network layer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data plane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control plane</a:t>
            </a:r>
            <a:endParaRPr dirty="0"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1560"/>
              <a:buFont typeface="Noto Sans Symbols"/>
              <a:buNone/>
            </a:pPr>
            <a:r>
              <a:rPr lang="en-US" sz="2400" dirty="0"/>
              <a:t>4.2 What</a:t>
            </a:r>
            <a:r>
              <a:rPr lang="en-US" sz="2400" dirty="0"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lang="en-US" sz="2400" dirty="0"/>
              <a:t>s inside a router</a:t>
            </a:r>
            <a:endParaRPr dirty="0"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rPr lang="en-US" sz="2400" dirty="0"/>
              <a:t>     input ports, switching, output ports</a:t>
            </a:r>
            <a:endParaRPr sz="2400" dirty="0"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1560"/>
              <a:buFont typeface="Noto Sans Symbols"/>
              <a:buNone/>
            </a:pPr>
            <a:r>
              <a:rPr lang="en-US" sz="2400" dirty="0">
                <a:solidFill>
                  <a:srgbClr val="CC0000"/>
                </a:solidFill>
              </a:rPr>
              <a:t>4.3 IP: Internet Protocol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datagram format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fragmentation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IPv4 addressing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network address translation</a:t>
            </a:r>
            <a:r>
              <a:rPr lang="en-US" dirty="0">
                <a:cs typeface="Gill Sans"/>
                <a:sym typeface="Gill Sans"/>
              </a:rPr>
              <a:t> (NAT)</a:t>
            </a:r>
            <a:endParaRPr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IPv6</a:t>
            </a:r>
          </a:p>
          <a:p>
            <a:pPr marL="111125" indent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MY" sz="2400" dirty="0">
                <a:latin typeface="Gill Sans"/>
                <a:cs typeface="Gill Sans"/>
              </a:rPr>
              <a:t>4.4 Generalized Forwarding and SDN</a:t>
            </a:r>
            <a:endParaRPr lang="en-US" sz="2400" dirty="0">
              <a:latin typeface="Gill Sans"/>
              <a:cs typeface="Gill Sans"/>
              <a:sym typeface="Gill Sans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Chapter 4: outline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8456613" y="6475413"/>
            <a:ext cx="56197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9" name="Google Shape;99;p1"/>
          <p:cNvSpPr txBox="1">
            <a:spLocks noGrp="1"/>
          </p:cNvSpPr>
          <p:nvPr>
            <p:ph type="ftr" idx="11"/>
          </p:nvPr>
        </p:nvSpPr>
        <p:spPr>
          <a:xfrm>
            <a:off x="6375400" y="6475413"/>
            <a:ext cx="21780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Network Layer: Data Plane</a:t>
            </a:r>
            <a:endParaRPr/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D494D83D-8468-A844-8108-2712A7A8B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8" y="488723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51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90915" y="1141512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What is an IP Address? </a:t>
            </a:r>
            <a:endParaRPr sz="2800" b="0" i="0" u="none" strike="noStrike" cap="none">
              <a:solidFill>
                <a:srgbClr val="00B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290915" y="179815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Char char="❖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 address is used to identify a host within a network.</a:t>
            </a:r>
            <a:endParaRPr/>
          </a:p>
          <a:p>
            <a:pPr marL="342900" marR="0" lvl="0" indent="-24384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90915" y="2378596"/>
            <a:ext cx="8304445" cy="230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written in a so-called </a:t>
            </a:r>
            <a:r>
              <a:rPr lang="en-US" sz="2200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dotted decimal </a:t>
            </a:r>
            <a:r>
              <a:rPr lang="en-US" sz="2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notation</a:t>
            </a:r>
            <a:endParaRPr/>
          </a:p>
          <a:p>
            <a:pPr marL="742950" marR="0" lvl="1" indent="-28575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byte is identified by a decimal number in the range [0…255]:</a:t>
            </a:r>
            <a:endParaRPr/>
          </a:p>
          <a:p>
            <a:pPr marL="342900" marR="0" lvl="0" indent="-330517" algn="l" rtl="0">
              <a:lnSpc>
                <a:spcPct val="85000"/>
              </a:lnSpc>
              <a:spcBef>
                <a:spcPts val="60"/>
              </a:spcBef>
              <a:spcAft>
                <a:spcPts val="0"/>
              </a:spcAft>
              <a:buClr>
                <a:srgbClr val="000099"/>
              </a:buClr>
              <a:buSzPts val="195"/>
              <a:buFont typeface="Noto Sans Symbols"/>
              <a:buNone/>
            </a:pPr>
            <a:endParaRPr sz="300" b="1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Char char="❖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      </a:t>
            </a:r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173" y="3954086"/>
            <a:ext cx="7051633" cy="24106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8A9D3BF-AF49-D241-949F-7FBBDD211A38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1791" y="636477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18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687659" y="4413875"/>
            <a:ext cx="3096103" cy="1464025"/>
          </a:xfrm>
          <a:prstGeom prst="rect">
            <a:avLst/>
          </a:prstGeom>
          <a:solidFill>
            <a:srgbClr val="53A9D6">
              <a:alpha val="49803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692688" y="3495253"/>
            <a:ext cx="3096103" cy="724242"/>
          </a:xfrm>
          <a:prstGeom prst="rect">
            <a:avLst/>
          </a:prstGeom>
          <a:solidFill>
            <a:srgbClr val="53A9D6">
              <a:alpha val="49803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 descr="Screen Shot 2016-04-08 at 12.00.1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446" y="1203887"/>
            <a:ext cx="5150557" cy="362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body" idx="1"/>
          </p:nvPr>
        </p:nvSpPr>
        <p:spPr>
          <a:xfrm>
            <a:off x="111426" y="2340665"/>
            <a:ext cx="3695700" cy="109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Char char="❖"/>
            </a:pPr>
            <a:r>
              <a:rPr lang="en-US" sz="2200" i="1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Interface: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connection between host/router and physical link.</a:t>
            </a:r>
            <a:endParaRPr dirty="0"/>
          </a:p>
        </p:txBody>
      </p:sp>
      <p:sp>
        <p:nvSpPr>
          <p:cNvPr id="123" name="Google Shape;123;p3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Addresses</a:t>
            </a:r>
            <a:endParaRPr/>
          </a:p>
        </p:txBody>
      </p:sp>
      <p:grpSp>
        <p:nvGrpSpPr>
          <p:cNvPr id="125" name="Google Shape;125;p3"/>
          <p:cNvGrpSpPr/>
          <p:nvPr/>
        </p:nvGrpSpPr>
        <p:grpSpPr>
          <a:xfrm>
            <a:off x="4504944" y="1472587"/>
            <a:ext cx="4012956" cy="2570713"/>
            <a:chOff x="4504944" y="1472587"/>
            <a:chExt cx="4012956" cy="2570713"/>
          </a:xfrm>
        </p:grpSpPr>
        <p:sp>
          <p:nvSpPr>
            <p:cNvPr id="126" name="Google Shape;126;p3"/>
            <p:cNvSpPr/>
            <p:nvPr/>
          </p:nvSpPr>
          <p:spPr>
            <a:xfrm>
              <a:off x="4528195" y="1472587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504944" y="2462605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18455" y="3435323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869619" y="3800092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004597" y="3813602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288202" y="3165123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288202" y="1719556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6058782" y="2449095"/>
            <a:ext cx="932303" cy="459367"/>
            <a:chOff x="6058782" y="2449095"/>
            <a:chExt cx="932303" cy="459367"/>
          </a:xfrm>
        </p:grpSpPr>
        <p:sp>
          <p:nvSpPr>
            <p:cNvPr id="134" name="Google Shape;134;p3"/>
            <p:cNvSpPr/>
            <p:nvPr/>
          </p:nvSpPr>
          <p:spPr>
            <a:xfrm>
              <a:off x="6058782" y="2462605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61387" y="2449095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410085" y="2678764"/>
              <a:ext cx="229698" cy="22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"/>
          <p:cNvSpPr txBox="1"/>
          <p:nvPr/>
        </p:nvSpPr>
        <p:spPr>
          <a:xfrm>
            <a:off x="111426" y="1133895"/>
            <a:ext cx="3695700" cy="112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b="0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IP address: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32-bit identifier for host, router </a:t>
            </a:r>
            <a:r>
              <a:rPr lang="en-US" sz="2200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153407" y="3453566"/>
            <a:ext cx="3695700" cy="88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's typically have multiple interfaces.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48379" y="4414174"/>
            <a:ext cx="3695700" cy="146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typically has one or two interfaces.  (e.g., wired Ethernet, wireless 802.11)</a:t>
            </a:r>
            <a:endParaRPr/>
          </a:p>
          <a:p>
            <a:pPr marL="742950" marR="0" lvl="1" indent="-2222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99"/>
              </a:buClr>
              <a:buSzPts val="100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701879" y="5740634"/>
            <a:ext cx="3757305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r>
              <a:rPr lang="en-US" sz="2200" b="0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One IP address associated with each interface !</a:t>
            </a:r>
            <a:endParaRPr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1C839709-8346-A64B-B3F5-E9C64D738D87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8202" y="6313097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 descr="Screen Shot 2016-04-08 at 12.00.1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446" y="1203887"/>
            <a:ext cx="5150557" cy="362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4"/>
          <p:cNvGrpSpPr/>
          <p:nvPr/>
        </p:nvGrpSpPr>
        <p:grpSpPr>
          <a:xfrm>
            <a:off x="4850676" y="1553647"/>
            <a:ext cx="567489" cy="1999476"/>
            <a:chOff x="4850676" y="1553647"/>
            <a:chExt cx="567489" cy="1999476"/>
          </a:xfrm>
        </p:grpSpPr>
        <p:pic>
          <p:nvPicPr>
            <p:cNvPr id="147" name="Google Shape;147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0676" y="2289184"/>
              <a:ext cx="567489" cy="56748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4"/>
            <p:cNvCxnSpPr/>
            <p:nvPr/>
          </p:nvCxnSpPr>
          <p:spPr>
            <a:xfrm>
              <a:off x="5012817" y="1553647"/>
              <a:ext cx="0" cy="851128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"/>
            <p:cNvCxnSpPr/>
            <p:nvPr/>
          </p:nvCxnSpPr>
          <p:spPr>
            <a:xfrm flipH="1">
              <a:off x="5012817" y="2597705"/>
              <a:ext cx="3772" cy="955418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3" name="Google Shape;153;p4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206010" y="1444626"/>
            <a:ext cx="3304445" cy="951734"/>
          </a:xfrm>
          <a:prstGeom prst="rect">
            <a:avLst/>
          </a:prstGeom>
          <a:solidFill>
            <a:srgbClr val="66CC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Font typeface="Noto Sans Symbols"/>
              <a:buNone/>
            </a:pPr>
            <a:r>
              <a:rPr lang="en-US" sz="22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Q: How are interfaces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Font typeface="Noto Sans Symbols"/>
              <a:buNone/>
            </a:pPr>
            <a:r>
              <a:rPr lang="en-US" sz="2200" i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    actually connected?</a:t>
            </a:r>
            <a:endParaRPr/>
          </a:p>
        </p:txBody>
      </p:sp>
      <p:grpSp>
        <p:nvGrpSpPr>
          <p:cNvPr id="155" name="Google Shape;155;p4"/>
          <p:cNvGrpSpPr/>
          <p:nvPr/>
        </p:nvGrpSpPr>
        <p:grpSpPr>
          <a:xfrm>
            <a:off x="286735" y="2620935"/>
            <a:ext cx="4712571" cy="1783482"/>
            <a:chOff x="601998" y="2620303"/>
            <a:chExt cx="7625508" cy="1784627"/>
          </a:xfrm>
        </p:grpSpPr>
        <p:sp>
          <p:nvSpPr>
            <p:cNvPr id="156" name="Google Shape;156;p4"/>
            <p:cNvSpPr txBox="1"/>
            <p:nvPr/>
          </p:nvSpPr>
          <p:spPr>
            <a:xfrm>
              <a:off x="601998" y="2772666"/>
              <a:ext cx="4300100" cy="163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1" u="none" strike="noStrike" cap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A: 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wired Ethernet interfaces connected by </a:t>
              </a:r>
              <a:r>
                <a:rPr lang="en-US" sz="20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Ethernet switches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(Link Layer)</a:t>
              </a:r>
              <a:endParaRPr/>
            </a:p>
          </p:txBody>
        </p:sp>
        <p:cxnSp>
          <p:nvCxnSpPr>
            <p:cNvPr id="157" name="Google Shape;157;p4"/>
            <p:cNvCxnSpPr/>
            <p:nvPr/>
          </p:nvCxnSpPr>
          <p:spPr>
            <a:xfrm flipH="1">
              <a:off x="4593861" y="2620303"/>
              <a:ext cx="3633645" cy="89009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8" name="Google Shape;158;p4"/>
          <p:cNvGrpSpPr/>
          <p:nvPr/>
        </p:nvGrpSpPr>
        <p:grpSpPr>
          <a:xfrm>
            <a:off x="316169" y="3115452"/>
            <a:ext cx="6507209" cy="2968593"/>
            <a:chOff x="4460995" y="2962774"/>
            <a:chExt cx="9098950" cy="2674144"/>
          </a:xfrm>
        </p:grpSpPr>
        <p:pic>
          <p:nvPicPr>
            <p:cNvPr id="159" name="Google Shape;159;p4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879794" y="2962774"/>
              <a:ext cx="680151" cy="56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4"/>
            <p:cNvSpPr txBox="1"/>
            <p:nvPr/>
          </p:nvSpPr>
          <p:spPr>
            <a:xfrm>
              <a:off x="4460995" y="4444748"/>
              <a:ext cx="3733308" cy="1192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1" u="none" strike="noStrike" cap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A: 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wireless WiFi interfaces connected by WiFi base station (</a:t>
              </a:r>
              <a:r>
                <a:rPr lang="en-US" sz="20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AP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– </a:t>
              </a:r>
              <a:r>
                <a:rPr lang="en-US" sz="20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access point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</p:txBody>
        </p:sp>
        <p:cxnSp>
          <p:nvCxnSpPr>
            <p:cNvPr id="161" name="Google Shape;161;p4"/>
            <p:cNvCxnSpPr>
              <a:endCxn id="160" idx="3"/>
            </p:cNvCxnSpPr>
            <p:nvPr/>
          </p:nvCxnSpPr>
          <p:spPr>
            <a:xfrm flipH="1">
              <a:off x="8194303" y="3413333"/>
              <a:ext cx="4613100" cy="16275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2" name="Google Shape;162;p4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Addresses</a:t>
            </a:r>
            <a:endParaRPr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DF61DAF-EC4B-A14D-AC9E-C31A25A79555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5609" y="637525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>
            <a:spLocks noGrp="1"/>
          </p:cNvSpPr>
          <p:nvPr>
            <p:ph type="ctrTitle"/>
          </p:nvPr>
        </p:nvSpPr>
        <p:spPr>
          <a:xfrm>
            <a:off x="403761" y="2130425"/>
            <a:ext cx="859736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IPv4 Addressing – </a:t>
            </a:r>
            <a:r>
              <a:rPr lang="en-US" sz="36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Subnet/</a:t>
            </a:r>
            <a:r>
              <a:rPr lang="en-US" sz="36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Subnetting</a:t>
            </a:r>
            <a:endParaRPr dirty="0"/>
          </a:p>
        </p:txBody>
      </p:sp>
      <p:sp>
        <p:nvSpPr>
          <p:cNvPr id="171" name="Google Shape;171;p5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</a:t>
            </a: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392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 descr="Screen Shot 2016-04-08 at 12.03.1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222" y="1183076"/>
            <a:ext cx="5178778" cy="352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Subnets</a:t>
            </a:r>
            <a:endParaRPr/>
          </a:p>
        </p:txBody>
      </p:sp>
      <p:pic>
        <p:nvPicPr>
          <p:cNvPr id="182" name="Google Shape;182;p6" descr="Screen Shot 2016-04-08 at 12.00.11 PM.png"/>
          <p:cNvPicPr preferRelativeResize="0"/>
          <p:nvPr/>
        </p:nvPicPr>
        <p:blipFill rotWithShape="1">
          <a:blip r:embed="rId4">
            <a:alphaModFix/>
          </a:blip>
          <a:srcRect l="33754" t="59059" r="35014" b="30829"/>
          <a:stretch/>
        </p:blipFill>
        <p:spPr>
          <a:xfrm>
            <a:off x="5715001" y="3316113"/>
            <a:ext cx="1608667" cy="366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6"/>
          <p:cNvGrpSpPr/>
          <p:nvPr/>
        </p:nvGrpSpPr>
        <p:grpSpPr>
          <a:xfrm>
            <a:off x="92495" y="1091609"/>
            <a:ext cx="2825193" cy="2582085"/>
            <a:chOff x="92495" y="1091609"/>
            <a:chExt cx="2825193" cy="2582085"/>
          </a:xfrm>
        </p:grpSpPr>
        <p:sp>
          <p:nvSpPr>
            <p:cNvPr id="184" name="Google Shape;184;p6"/>
            <p:cNvSpPr/>
            <p:nvPr/>
          </p:nvSpPr>
          <p:spPr>
            <a:xfrm>
              <a:off x="178424" y="1091609"/>
              <a:ext cx="2739264" cy="2582085"/>
            </a:xfrm>
            <a:prstGeom prst="wedgeEllipseCallout">
              <a:avLst>
                <a:gd name="adj1" fmla="val 79777"/>
                <a:gd name="adj2" fmla="val 5248"/>
              </a:avLst>
            </a:prstGeom>
            <a:solidFill>
              <a:srgbClr val="FFFF00">
                <a:alpha val="49803"/>
              </a:srgbClr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139700" dir="2700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92495" y="1383194"/>
              <a:ext cx="2646776" cy="2123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925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Interconnecting three host interfaces and one router interface forms  a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subnet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186" name="Google Shape;186;p6"/>
          <p:cNvSpPr/>
          <p:nvPr/>
        </p:nvSpPr>
        <p:spPr>
          <a:xfrm>
            <a:off x="3788792" y="1165086"/>
            <a:ext cx="1792202" cy="294945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522877" y="5012187"/>
            <a:ext cx="8251165" cy="1726418"/>
          </a:xfrm>
          <a:prstGeom prst="rect">
            <a:avLst/>
          </a:prstGeom>
          <a:noFill/>
          <a:ln w="12700" cap="flat" cmpd="sng">
            <a:solidFill>
              <a:srgbClr val="53A9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65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 or subnetwork is a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visible subdivision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an </a:t>
            </a: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 network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practice of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dividing a network into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two or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networks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called </a:t>
            </a: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subnetting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209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1936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99"/>
              </a:buClr>
              <a:buSzPts val="650"/>
              <a:buFont typeface="Noto Sans Symbols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6"/>
          <p:cNvGrpSpPr/>
          <p:nvPr/>
        </p:nvGrpSpPr>
        <p:grpSpPr>
          <a:xfrm>
            <a:off x="671697" y="4754816"/>
            <a:ext cx="2949172" cy="430344"/>
            <a:chOff x="818627" y="4754816"/>
            <a:chExt cx="2949172" cy="430344"/>
          </a:xfrm>
        </p:grpSpPr>
        <p:sp>
          <p:nvSpPr>
            <p:cNvPr id="189" name="Google Shape;189;p6"/>
            <p:cNvSpPr/>
            <p:nvPr/>
          </p:nvSpPr>
          <p:spPr>
            <a:xfrm>
              <a:off x="818627" y="4859769"/>
              <a:ext cx="2949172" cy="2309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997046" y="4754816"/>
              <a:ext cx="2613322" cy="430344"/>
            </a:xfrm>
            <a:prstGeom prst="rect">
              <a:avLst/>
            </a:prstGeom>
            <a:solidFill>
              <a:srgbClr val="53A9D6">
                <a:alpha val="49803"/>
              </a:srgbClr>
            </a:solidFill>
            <a:ln w="9525" cap="flat" cmpd="sng">
              <a:solidFill>
                <a:srgbClr val="53A9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430"/>
                <a:buFont typeface="Noto Sans Symbol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What’s a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subnet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?</a:t>
              </a:r>
              <a:endParaRPr/>
            </a:p>
            <a:p>
              <a:pPr marL="234950" marR="0" lvl="0" indent="-193675" algn="ctr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99"/>
                </a:buClr>
                <a:buSzPts val="650"/>
                <a:buFont typeface="Noto Sans Symbols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6"/>
          <p:cNvSpPr/>
          <p:nvPr/>
        </p:nvSpPr>
        <p:spPr>
          <a:xfrm>
            <a:off x="5602014" y="1397876"/>
            <a:ext cx="1755227" cy="6621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7019A76B-3476-2844-8B73-4E2C061679C5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6146" y="6439068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0" y="1206555"/>
            <a:ext cx="4183117" cy="4580095"/>
          </a:xfrm>
          <a:prstGeom prst="rect">
            <a:avLst/>
          </a:prstGeom>
          <a:solidFill>
            <a:srgbClr val="53A9D6">
              <a:alpha val="49803"/>
            </a:srgbClr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7" descr="Screen Shot 2016-04-08 at 12.00.1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8728" y="1298481"/>
            <a:ext cx="4845272" cy="341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49263" y="1092200"/>
            <a:ext cx="369570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43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 sz="2400"/>
          </a:p>
          <a:p>
            <a:pPr marL="342900" lvl="0" indent="-24384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endParaRPr sz="2400"/>
          </a:p>
        </p:txBody>
      </p:sp>
      <p:sp>
        <p:nvSpPr>
          <p:cNvPr id="199" name="Google Shape;199;p7"/>
          <p:cNvSpPr txBox="1">
            <a:spLocks noGrp="1"/>
          </p:cNvSpPr>
          <p:nvPr>
            <p:ph type="body" idx="2"/>
          </p:nvPr>
        </p:nvSpPr>
        <p:spPr>
          <a:xfrm>
            <a:off x="0" y="969528"/>
            <a:ext cx="4151586" cy="495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endParaRPr sz="2000" i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subnet is a group of host identified with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having the same portion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of their IP address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❖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223.1.1.1, 223.1.1.2, 223.1.1.3, 223.1.1.4, …</a:t>
            </a:r>
            <a:endParaRPr/>
          </a:p>
          <a:p>
            <a:pPr marL="7175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</a:pPr>
            <a:r>
              <a:rPr lang="en-US" sz="1800" b="1" i="1">
                <a:solidFill>
                  <a:srgbClr val="FF0000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223.1.1</a:t>
            </a:r>
            <a:r>
              <a:rPr lang="en-US" sz="1800" i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.1, </a:t>
            </a:r>
            <a:r>
              <a:rPr lang="en-US" sz="1800" b="1" i="1">
                <a:solidFill>
                  <a:srgbClr val="FF0000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223.1.1</a:t>
            </a:r>
            <a:r>
              <a:rPr lang="en-US" sz="1800" i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.2, </a:t>
            </a:r>
            <a:r>
              <a:rPr lang="en-US" sz="1800" b="1" i="1">
                <a:solidFill>
                  <a:srgbClr val="FF0000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223.1.1</a:t>
            </a:r>
            <a:r>
              <a:rPr lang="en-US" sz="1800" i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.3,  </a:t>
            </a:r>
            <a:r>
              <a:rPr lang="en-US" sz="1800" b="1" i="1">
                <a:solidFill>
                  <a:srgbClr val="FF0000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223.1.1</a:t>
            </a:r>
            <a:r>
              <a:rPr lang="en-US" sz="1800" i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.4, …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portion is indicated by the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notation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/24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❖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defines the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address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➙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223.1.1.0/24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None/>
            </a:pP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Subnets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 rot="-5400000">
            <a:off x="4720632" y="2374032"/>
            <a:ext cx="1326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223.1.1.0/24</a:t>
            </a:r>
            <a:endParaRPr/>
          </a:p>
        </p:txBody>
      </p:sp>
      <p:grpSp>
        <p:nvGrpSpPr>
          <p:cNvPr id="206" name="Google Shape;206;p7"/>
          <p:cNvGrpSpPr/>
          <p:nvPr/>
        </p:nvGrpSpPr>
        <p:grpSpPr>
          <a:xfrm>
            <a:off x="6020219" y="1897608"/>
            <a:ext cx="2093161" cy="1871058"/>
            <a:chOff x="6020219" y="1897608"/>
            <a:chExt cx="2093161" cy="1871058"/>
          </a:xfrm>
        </p:grpSpPr>
        <p:sp>
          <p:nvSpPr>
            <p:cNvPr id="207" name="Google Shape;207;p7"/>
            <p:cNvSpPr txBox="1"/>
            <p:nvPr/>
          </p:nvSpPr>
          <p:spPr>
            <a:xfrm rot="5400000">
              <a:off x="7281101" y="2391333"/>
              <a:ext cx="13260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223.1.2.0/24</a:t>
              </a:r>
              <a:endParaRPr/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6020219" y="3430112"/>
              <a:ext cx="13260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223.1.3.0/24</a:t>
              </a:r>
              <a:endParaRPr/>
            </a:p>
          </p:txBody>
        </p:sp>
      </p:grpSp>
      <p:sp>
        <p:nvSpPr>
          <p:cNvPr id="209" name="Google Shape;209;p7"/>
          <p:cNvSpPr/>
          <p:nvPr/>
        </p:nvSpPr>
        <p:spPr>
          <a:xfrm>
            <a:off x="4246178" y="1282262"/>
            <a:ext cx="1460939" cy="292187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4306961" y="4916361"/>
            <a:ext cx="4837039" cy="448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lang="en-US"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consisting of 3 subnet addresses</a:t>
            </a:r>
            <a:endParaRPr/>
          </a:p>
          <a:p>
            <a:pPr marL="342900" marR="0" lvl="0" indent="-342900" algn="ctr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endParaRPr sz="18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C1D4C52-00BD-DC4E-969E-D48F71DC37BF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59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69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underline_base">
            <a:extLst>
              <a:ext uri="{FF2B5EF4-FFF2-40B4-BE49-F238E27FC236}">
                <a16:creationId xmlns:a16="http://schemas.microsoft.com/office/drawing/2014/main" id="{3BA69957-4385-4744-A908-2B05B18FE29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F9353BE9-2F46-834F-A37F-542EB2A91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Two key network-layer functions</a:t>
            </a:r>
          </a:p>
        </p:txBody>
      </p:sp>
      <p:sp>
        <p:nvSpPr>
          <p:cNvPr id="43015" name="Slide Number Placeholder 5">
            <a:extLst>
              <a:ext uri="{FF2B5EF4-FFF2-40B4-BE49-F238E27FC236}">
                <a16:creationId xmlns:a16="http://schemas.microsoft.com/office/drawing/2014/main" id="{F8BA12F0-51B0-7A4C-A052-07491C5A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D909865A-02BD-9240-B646-FFE54A54F8D9}" type="slidenum">
              <a:rPr lang="en-US" altLang="en-US">
                <a:latin typeface="Tahoma" panose="020B0604030504040204" pitchFamily="34" charset="0"/>
              </a:rPr>
              <a:pPr/>
              <a:t>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3016" name="Footer Placeholder 2">
            <a:extLst>
              <a:ext uri="{FF2B5EF4-FFF2-40B4-BE49-F238E27FC236}">
                <a16:creationId xmlns:a16="http://schemas.microsoft.com/office/drawing/2014/main" id="{5AC49938-5194-F84A-820B-49E57703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8839FFB-1E1B-E64A-B596-3FA5726F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168" y="3462441"/>
            <a:ext cx="3254327" cy="1586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en-US" sz="220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Determine route taken by packets from source to destination.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2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83D4C89-989E-6948-A102-4AE3827AA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87" y="3462442"/>
            <a:ext cx="3526410" cy="1586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endParaRPr lang="en-US" altLang="en-US" sz="2200" kern="0">
              <a:latin typeface="Arial"/>
              <a:ea typeface="ＭＳ Ｐゴシック" pitchFamily="34" charset="-128"/>
              <a:cs typeface="Arial"/>
            </a:endParaRPr>
          </a:p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200" kern="0">
                <a:latin typeface="Arial"/>
                <a:ea typeface="ＭＳ Ｐゴシック" pitchFamily="34" charset="-128"/>
                <a:cs typeface="Arial"/>
              </a:rPr>
              <a:t>Move packets from router’</a:t>
            </a:r>
            <a:r>
              <a:rPr lang="en-US" altLang="ja-JP" sz="2200" kern="0">
                <a:latin typeface="Arial"/>
                <a:ea typeface="ＭＳ Ｐゴシック" pitchFamily="34" charset="-128"/>
                <a:cs typeface="Arial"/>
              </a:rPr>
              <a:t>s input to appropriate router output.</a:t>
            </a:r>
          </a:p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endParaRPr lang="en-US" altLang="en-US" sz="2200" kern="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209272A-B09E-0045-9F7A-6833C210D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59" y="5237780"/>
            <a:ext cx="3494921" cy="13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indent="0">
              <a:spcBef>
                <a:spcPct val="70000"/>
              </a:spcBef>
              <a:buClr>
                <a:srgbClr val="000099"/>
              </a:buClr>
              <a:buSzPct val="65000"/>
            </a:pPr>
            <a:r>
              <a:rPr lang="en-US" altLang="en-US" sz="2200" i="1" u="sng" dirty="0">
                <a:solidFill>
                  <a:srgbClr val="CC0000"/>
                </a:solidFill>
                <a:latin typeface="Arial"/>
                <a:cs typeface="Arial"/>
              </a:rPr>
              <a:t>Analogy</a:t>
            </a:r>
            <a:r>
              <a:rPr lang="en-US" altLang="en-US" sz="2200" i="1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</a:p>
          <a:p>
            <a:pPr marL="0" indent="0">
              <a:spcBef>
                <a:spcPts val="0"/>
              </a:spcBef>
              <a:buClr>
                <a:srgbClr val="000099"/>
              </a:buClr>
              <a:buSzPct val="65000"/>
            </a:pPr>
            <a:r>
              <a:rPr lang="en-US" altLang="en-US" sz="2200" dirty="0">
                <a:latin typeface="Arial"/>
                <a:cs typeface="Arial"/>
              </a:rPr>
              <a:t>Process of planning trip from source to destination.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EB233A9-1591-D246-9356-7F8FA57FA754}"/>
              </a:ext>
            </a:extLst>
          </p:cNvPr>
          <p:cNvGraphicFramePr/>
          <p:nvPr/>
        </p:nvGraphicFramePr>
        <p:xfrm>
          <a:off x="1752717" y="1584933"/>
          <a:ext cx="5917486" cy="223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3CC0A85F-DF56-BF4D-88C8-F6CBA50D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85" y="5248275"/>
            <a:ext cx="3536902" cy="13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sz="2200" i="1" u="sng" dirty="0">
                <a:solidFill>
                  <a:srgbClr val="CC0000"/>
                </a:solidFill>
                <a:latin typeface="Arial"/>
                <a:cs typeface="Arial"/>
              </a:rPr>
              <a:t>Analogy</a:t>
            </a:r>
            <a:r>
              <a:rPr lang="en-US" altLang="en-US" sz="2200" i="1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</a:p>
          <a:p>
            <a:pPr marL="0" indent="0">
              <a:spcBef>
                <a:spcPts val="0"/>
              </a:spcBef>
              <a:buClr>
                <a:srgbClr val="000099"/>
              </a:buClr>
              <a:buSzPct val="65000"/>
            </a:pPr>
            <a:r>
              <a:rPr lang="en-US" altLang="en-US" sz="2200" dirty="0">
                <a:latin typeface="Arial"/>
                <a:cs typeface="Arial"/>
              </a:rPr>
              <a:t>Process of getting through  single interchange.</a:t>
            </a:r>
          </a:p>
          <a:p>
            <a:pPr>
              <a:spcBef>
                <a:spcPts val="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 sz="2200" dirty="0">
              <a:latin typeface="Arial"/>
              <a:cs typeface="Arial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A1FA1A7-CAD0-7F4F-B687-D41C929F2F48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371013-A5FC-6449-8EBD-FFD24F88C1EA}"/>
              </a:ext>
            </a:extLst>
          </p:cNvPr>
          <p:cNvGrpSpPr/>
          <p:nvPr/>
        </p:nvGrpSpPr>
        <p:grpSpPr>
          <a:xfrm>
            <a:off x="165831" y="1339664"/>
            <a:ext cx="2227101" cy="1745933"/>
            <a:chOff x="6519334" y="4075932"/>
            <a:chExt cx="2227101" cy="1745933"/>
          </a:xfrm>
        </p:grpSpPr>
        <p:pic>
          <p:nvPicPr>
            <p:cNvPr id="17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CD6CA999-26EA-C043-A05F-7FF647C23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3" y="4075932"/>
              <a:ext cx="2140222" cy="14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96BA12-D229-844C-A5E1-61D8CC428F53}"/>
                </a:ext>
              </a:extLst>
            </p:cNvPr>
            <p:cNvSpPr txBox="1"/>
            <p:nvPr/>
          </p:nvSpPr>
          <p:spPr>
            <a:xfrm>
              <a:off x="6519334" y="5452533"/>
              <a:ext cx="1209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DBC121-CDA2-B741-8F45-B80ACE3E69DE}"/>
              </a:ext>
            </a:extLst>
          </p:cNvPr>
          <p:cNvGrpSpPr/>
          <p:nvPr/>
        </p:nvGrpSpPr>
        <p:grpSpPr>
          <a:xfrm>
            <a:off x="5987015" y="1248989"/>
            <a:ext cx="2953118" cy="1640102"/>
            <a:chOff x="8314267" y="4706696"/>
            <a:chExt cx="2953118" cy="164010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84099A-DDCA-7547-BE60-5A9CFCE7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5131" y="4706696"/>
              <a:ext cx="2852254" cy="13233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1A4B5F-43BE-FB43-AF10-E92F839A199B}"/>
                </a:ext>
              </a:extLst>
            </p:cNvPr>
            <p:cNvSpPr txBox="1"/>
            <p:nvPr/>
          </p:nvSpPr>
          <p:spPr>
            <a:xfrm>
              <a:off x="8314267" y="5977466"/>
              <a:ext cx="865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888750" y="3411932"/>
            <a:ext cx="7897897" cy="2323714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>
            <a:spLocks noGrp="1"/>
          </p:cNvSpPr>
          <p:nvPr>
            <p:ph type="body" idx="1"/>
          </p:nvPr>
        </p:nvSpPr>
        <p:spPr>
          <a:xfrm>
            <a:off x="565296" y="1669891"/>
            <a:ext cx="8055124" cy="406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 computer OR a router must be able to identify whether a host with a given IP address is on its subnet or not.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Font typeface="Noto Sans Symbols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is:</a:t>
            </a:r>
            <a:endParaRPr/>
          </a:p>
          <a:p>
            <a:pPr marL="342900" lvl="0" indent="-25209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 separate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the network portion of an IP address from the host portion.</a:t>
            </a:r>
            <a:endParaRPr/>
          </a:p>
          <a:p>
            <a:pPr marL="742950" lvl="1" indent="-1460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 set of 32 bits IP address which the bits in the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portion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of the address are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to </a:t>
            </a: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lang="en-US" sz="2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host portion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set to </a:t>
            </a:r>
            <a:r>
              <a:rPr lang="en-US" sz="22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17" name="Google Shape;217;p8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60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B8150B6-4C2A-8046-8095-0D2B5401C03C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6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>
            <a:spLocks noGrp="1"/>
          </p:cNvSpPr>
          <p:nvPr>
            <p:ph type="body" idx="1"/>
          </p:nvPr>
        </p:nvSpPr>
        <p:spPr>
          <a:xfrm>
            <a:off x="966787" y="4539282"/>
            <a:ext cx="7696200" cy="6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Thus, subnet mask =  </a:t>
            </a:r>
            <a:r>
              <a:rPr lang="en-US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</a:t>
            </a:r>
            <a:r>
              <a:rPr lang="en-US" sz="2200" b="1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2200" b="1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61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endParaRPr/>
          </a:p>
        </p:txBody>
      </p:sp>
      <p:grpSp>
        <p:nvGrpSpPr>
          <p:cNvPr id="234" name="Google Shape;234;p9"/>
          <p:cNvGrpSpPr/>
          <p:nvPr/>
        </p:nvGrpSpPr>
        <p:grpSpPr>
          <a:xfrm>
            <a:off x="1053902" y="3269414"/>
            <a:ext cx="4593958" cy="741615"/>
            <a:chOff x="1053902" y="3269414"/>
            <a:chExt cx="4593958" cy="741615"/>
          </a:xfrm>
        </p:grpSpPr>
        <p:sp>
          <p:nvSpPr>
            <p:cNvPr id="235" name="Google Shape;235;p9"/>
            <p:cNvSpPr txBox="1"/>
            <p:nvPr/>
          </p:nvSpPr>
          <p:spPr>
            <a:xfrm>
              <a:off x="2202392" y="3580142"/>
              <a:ext cx="2160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Network portion</a:t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 rot="5400000">
              <a:off x="3198871" y="1124444"/>
              <a:ext cx="304019" cy="4593958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9"/>
          <p:cNvGrpSpPr/>
          <p:nvPr/>
        </p:nvGrpSpPr>
        <p:grpSpPr>
          <a:xfrm>
            <a:off x="5597588" y="3300225"/>
            <a:ext cx="1705791" cy="728106"/>
            <a:chOff x="5597588" y="3300225"/>
            <a:chExt cx="1705791" cy="728106"/>
          </a:xfrm>
        </p:grpSpPr>
        <p:sp>
          <p:nvSpPr>
            <p:cNvPr id="238" name="Google Shape;238;p9"/>
            <p:cNvSpPr txBox="1"/>
            <p:nvPr/>
          </p:nvSpPr>
          <p:spPr>
            <a:xfrm>
              <a:off x="5597588" y="3597443"/>
              <a:ext cx="170579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Host portion</a:t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 rot="5400000">
              <a:off x="6286704" y="2661381"/>
              <a:ext cx="266410" cy="1544097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1030653" y="2310205"/>
            <a:ext cx="6184561" cy="857277"/>
            <a:chOff x="1030653" y="2310205"/>
            <a:chExt cx="6184561" cy="857277"/>
          </a:xfrm>
        </p:grpSpPr>
        <p:grpSp>
          <p:nvGrpSpPr>
            <p:cNvPr id="241" name="Google Shape;241;p9"/>
            <p:cNvGrpSpPr/>
            <p:nvPr/>
          </p:nvGrpSpPr>
          <p:grpSpPr>
            <a:xfrm>
              <a:off x="1030653" y="2732805"/>
              <a:ext cx="6163875" cy="434677"/>
              <a:chOff x="1030653" y="2732805"/>
              <a:chExt cx="6163875" cy="434677"/>
            </a:xfrm>
          </p:grpSpPr>
          <p:sp>
            <p:nvSpPr>
              <p:cNvPr id="242" name="Google Shape;242;p9"/>
              <p:cNvSpPr txBox="1"/>
              <p:nvPr/>
            </p:nvSpPr>
            <p:spPr>
              <a:xfrm>
                <a:off x="1030653" y="2732805"/>
                <a:ext cx="1539103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11111111</a:t>
                </a:r>
                <a:endParaRPr/>
              </a:p>
            </p:txBody>
          </p:sp>
          <p:sp>
            <p:nvSpPr>
              <p:cNvPr id="243" name="Google Shape;243;p9"/>
              <p:cNvSpPr txBox="1"/>
              <p:nvPr/>
            </p:nvSpPr>
            <p:spPr>
              <a:xfrm>
                <a:off x="2574758" y="2736595"/>
                <a:ext cx="1539103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11111111</a:t>
                </a:r>
                <a:endParaRPr/>
              </a:p>
            </p:txBody>
          </p:sp>
          <p:sp>
            <p:nvSpPr>
              <p:cNvPr id="244" name="Google Shape;244;p9"/>
              <p:cNvSpPr txBox="1"/>
              <p:nvPr/>
            </p:nvSpPr>
            <p:spPr>
              <a:xfrm>
                <a:off x="4115091" y="2736595"/>
                <a:ext cx="1539103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11111111</a:t>
                </a:r>
                <a:endParaRPr/>
              </a:p>
            </p:txBody>
          </p:sp>
          <p:sp>
            <p:nvSpPr>
              <p:cNvPr id="245" name="Google Shape;245;p9"/>
              <p:cNvSpPr txBox="1"/>
              <p:nvPr/>
            </p:nvSpPr>
            <p:spPr>
              <a:xfrm>
                <a:off x="5655425" y="2736595"/>
                <a:ext cx="1539103" cy="430887"/>
              </a:xfrm>
              <a:prstGeom prst="rect">
                <a:avLst/>
              </a:prstGeom>
              <a:solidFill>
                <a:srgbClr val="60C89B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00000000</a:t>
                </a:r>
                <a:endParaRPr/>
              </a:p>
            </p:txBody>
          </p:sp>
        </p:grpSp>
        <p:sp>
          <p:nvSpPr>
            <p:cNvPr id="246" name="Google Shape;246;p9"/>
            <p:cNvSpPr txBox="1"/>
            <p:nvPr/>
          </p:nvSpPr>
          <p:spPr>
            <a:xfrm>
              <a:off x="1459256" y="2310205"/>
              <a:ext cx="5755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 bits	           8 bits	     8 bits		8 bits</a:t>
              </a:r>
              <a:endParaRPr/>
            </a:p>
          </p:txBody>
        </p:sp>
      </p:grpSp>
      <p:sp>
        <p:nvSpPr>
          <p:cNvPr id="247" name="Google Shape;247;p9"/>
          <p:cNvSpPr txBox="1"/>
          <p:nvPr/>
        </p:nvSpPr>
        <p:spPr>
          <a:xfrm>
            <a:off x="829033" y="1239069"/>
            <a:ext cx="7696200" cy="57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30"/>
              <a:buFont typeface="Noto Sans Symbols"/>
              <a:buChar char="❖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 address with </a:t>
            </a:r>
            <a:r>
              <a:rPr lang="en-US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w.x.y.z /24</a:t>
            </a:r>
            <a:r>
              <a:rPr lang="en-US" sz="22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B33C748-1C80-5C48-9EEF-B1ADAFBF162B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4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>
            <a:spLocks noGrp="1"/>
          </p:cNvSpPr>
          <p:nvPr>
            <p:ph type="body" idx="1"/>
          </p:nvPr>
        </p:nvSpPr>
        <p:spPr>
          <a:xfrm>
            <a:off x="319341" y="1516975"/>
            <a:ext cx="8505317" cy="386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Each IP address can be divided into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portion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 portion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 dirty="0"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latin typeface="Arial"/>
                <a:ea typeface="Arial"/>
                <a:cs typeface="Arial"/>
                <a:sym typeface="Arial"/>
              </a:rPr>
              <a:t>portion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(indicated by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) </a:t>
            </a:r>
            <a:endParaRPr dirty="0"/>
          </a:p>
          <a:p>
            <a:pPr marL="11430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all host with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same network portion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are in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same subnet</a:t>
            </a:r>
            <a:endParaRPr dirty="0"/>
          </a:p>
          <a:p>
            <a:pPr marL="11430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these host can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physically reach each other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without intervening router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 dirty="0"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latin typeface="Arial"/>
                <a:ea typeface="Arial"/>
                <a:cs typeface="Arial"/>
                <a:sym typeface="Arial"/>
              </a:rPr>
              <a:t>portion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(the remaining bits </a:t>
            </a:r>
            <a:r>
              <a:rPr lang="en-US" sz="2200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{32 bit – subnet mask</a:t>
            </a:r>
            <a:r>
              <a:rPr lang="en-US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11430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individual (unique) address for a host</a:t>
            </a:r>
            <a:endParaRPr dirty="0"/>
          </a:p>
          <a:p>
            <a:pPr marL="1143000" lvl="2" indent="-16192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mic Sans MS"/>
              <a:buNone/>
            </a:pPr>
            <a:endParaRPr sz="105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Example: 192.64.22.31/24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1143000" lvl="2" indent="-114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2438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56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0"/>
          <p:cNvGrpSpPr/>
          <p:nvPr/>
        </p:nvGrpSpPr>
        <p:grpSpPr>
          <a:xfrm>
            <a:off x="1924472" y="5108221"/>
            <a:ext cx="5328592" cy="688142"/>
            <a:chOff x="2123728" y="2204864"/>
            <a:chExt cx="5328592" cy="688142"/>
          </a:xfrm>
        </p:grpSpPr>
        <p:sp>
          <p:nvSpPr>
            <p:cNvPr id="255" name="Google Shape;255;p10"/>
            <p:cNvSpPr txBox="1"/>
            <p:nvPr/>
          </p:nvSpPr>
          <p:spPr>
            <a:xfrm>
              <a:off x="2123728" y="2492896"/>
              <a:ext cx="5328592" cy="40011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11000000 . 01000000 . 00010110 . 00011111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"/>
            <p:cNvSpPr txBox="1"/>
            <p:nvPr/>
          </p:nvSpPr>
          <p:spPr>
            <a:xfrm>
              <a:off x="2483768" y="2204864"/>
              <a:ext cx="576064" cy="3693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 txBox="1"/>
            <p:nvPr/>
          </p:nvSpPr>
          <p:spPr>
            <a:xfrm>
              <a:off x="3851920" y="2204864"/>
              <a:ext cx="576064" cy="3693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64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 txBox="1"/>
            <p:nvPr/>
          </p:nvSpPr>
          <p:spPr>
            <a:xfrm>
              <a:off x="5292080" y="2204864"/>
              <a:ext cx="576064" cy="3693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 txBox="1"/>
            <p:nvPr/>
          </p:nvSpPr>
          <p:spPr>
            <a:xfrm>
              <a:off x="6516216" y="2204864"/>
              <a:ext cx="576064" cy="3693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31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0"/>
          <p:cNvGrpSpPr/>
          <p:nvPr/>
        </p:nvGrpSpPr>
        <p:grpSpPr>
          <a:xfrm>
            <a:off x="1420416" y="5468261"/>
            <a:ext cx="4464496" cy="936104"/>
            <a:chOff x="1420416" y="5110457"/>
            <a:chExt cx="4464496" cy="936104"/>
          </a:xfrm>
        </p:grpSpPr>
        <p:sp>
          <p:nvSpPr>
            <p:cNvPr id="261" name="Google Shape;261;p10"/>
            <p:cNvSpPr/>
            <p:nvPr/>
          </p:nvSpPr>
          <p:spPr>
            <a:xfrm>
              <a:off x="1996480" y="5110457"/>
              <a:ext cx="3888432" cy="36004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420416" y="5686521"/>
              <a:ext cx="2088232" cy="360040"/>
            </a:xfrm>
            <a:prstGeom prst="wedgeRoundRectCallout">
              <a:avLst>
                <a:gd name="adj1" fmla="val 7270"/>
                <a:gd name="adj2" fmla="val -108078"/>
                <a:gd name="adj3" fmla="val 16667"/>
              </a:avLst>
            </a:prstGeom>
            <a:solidFill>
              <a:srgbClr val="00B050"/>
            </a:solidFill>
            <a:ln w="25400" cap="flat" cmpd="sng">
              <a:solidFill>
                <a:srgbClr val="0094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 portion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0"/>
          <p:cNvGrpSpPr/>
          <p:nvPr/>
        </p:nvGrpSpPr>
        <p:grpSpPr>
          <a:xfrm>
            <a:off x="5380856" y="5468261"/>
            <a:ext cx="1745158" cy="864096"/>
            <a:chOff x="5380856" y="5110457"/>
            <a:chExt cx="1745158" cy="864096"/>
          </a:xfrm>
        </p:grpSpPr>
        <p:sp>
          <p:nvSpPr>
            <p:cNvPr id="264" name="Google Shape;264;p10"/>
            <p:cNvSpPr/>
            <p:nvPr/>
          </p:nvSpPr>
          <p:spPr>
            <a:xfrm>
              <a:off x="5948855" y="5110457"/>
              <a:ext cx="1177159" cy="36004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380856" y="5614513"/>
              <a:ext cx="1656184" cy="360040"/>
            </a:xfrm>
            <a:prstGeom prst="wedgeRoundRectCallout">
              <a:avLst>
                <a:gd name="adj1" fmla="val 21279"/>
                <a:gd name="adj2" fmla="val -108078"/>
                <a:gd name="adj3" fmla="val 16667"/>
              </a:avLst>
            </a:prstGeom>
            <a:solidFill>
              <a:srgbClr val="00B050"/>
            </a:solidFill>
            <a:ln w="25400" cap="flat" cmpd="sng">
              <a:solidFill>
                <a:srgbClr val="0094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Host portion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0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4076699" y="4633844"/>
            <a:ext cx="433719" cy="36004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endParaRPr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37F4E03A-C38B-CA4B-A620-534569E7ED0F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186138" y="2624837"/>
            <a:ext cx="8503920" cy="370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65000"/>
              <a:buChar char="❖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Given the information we find that: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host has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 bits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this subnet can have up to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256 hosts</a:t>
            </a:r>
            <a:endParaRPr sz="22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With IP addresses ranging from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192.64.22.0 – 192.64.22.255</a:t>
            </a:r>
            <a:endParaRPr dirty="0"/>
          </a:p>
          <a:p>
            <a:pPr marL="742950" lvl="1" indent="-2857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But the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last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IP address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cannot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be assigned to host</a:t>
            </a:r>
            <a:endParaRPr dirty="0"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so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254 hosts available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(or usable)</a:t>
            </a:r>
            <a:endParaRPr dirty="0"/>
          </a:p>
          <a:p>
            <a:pPr marL="11430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…thus useable IP addresses </a:t>
            </a:r>
            <a:r>
              <a:rPr lang="en-US" sz="2200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192.64.22.1 – 192.64.22.254</a:t>
            </a:r>
            <a:endParaRPr sz="22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first IP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–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address </a:t>
            </a:r>
            <a:r>
              <a:rPr lang="en-US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to address the subnet</a:t>
            </a:r>
            <a:endParaRPr dirty="0"/>
          </a:p>
          <a:p>
            <a:pPr marL="742950" lvl="1" indent="-285750" algn="l" rtl="0">
              <a:lnSpc>
                <a:spcPct val="134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last IP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–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broadcast address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used to broadcast info throughout the subnet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1"/>
          <p:cNvGrpSpPr/>
          <p:nvPr/>
        </p:nvGrpSpPr>
        <p:grpSpPr>
          <a:xfrm>
            <a:off x="2518869" y="1069063"/>
            <a:ext cx="5832648" cy="1296144"/>
            <a:chOff x="1115616" y="5013176"/>
            <a:chExt cx="5832648" cy="1296144"/>
          </a:xfrm>
        </p:grpSpPr>
        <p:grpSp>
          <p:nvGrpSpPr>
            <p:cNvPr id="279" name="Google Shape;279;p11"/>
            <p:cNvGrpSpPr/>
            <p:nvPr/>
          </p:nvGrpSpPr>
          <p:grpSpPr>
            <a:xfrm>
              <a:off x="1619672" y="5013176"/>
              <a:ext cx="5328592" cy="688142"/>
              <a:chOff x="2123728" y="2204864"/>
              <a:chExt cx="5328592" cy="688142"/>
            </a:xfrm>
          </p:grpSpPr>
          <p:sp>
            <p:nvSpPr>
              <p:cNvPr id="280" name="Google Shape;280;p11"/>
              <p:cNvSpPr txBox="1"/>
              <p:nvPr/>
            </p:nvSpPr>
            <p:spPr>
              <a:xfrm>
                <a:off x="2123728" y="2492896"/>
                <a:ext cx="5328592" cy="4001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11000000 . 01000000 . 00010110 . 00011111 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1"/>
              <p:cNvSpPr txBox="1"/>
              <p:nvPr/>
            </p:nvSpPr>
            <p:spPr>
              <a:xfrm>
                <a:off x="2483768" y="2204864"/>
                <a:ext cx="576064" cy="36933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192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1"/>
              <p:cNvSpPr txBox="1"/>
              <p:nvPr/>
            </p:nvSpPr>
            <p:spPr>
              <a:xfrm>
                <a:off x="3851920" y="2204864"/>
                <a:ext cx="576064" cy="36933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64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1"/>
              <p:cNvSpPr txBox="1"/>
              <p:nvPr/>
            </p:nvSpPr>
            <p:spPr>
              <a:xfrm>
                <a:off x="5292080" y="2204864"/>
                <a:ext cx="576064" cy="36933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22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1"/>
              <p:cNvSpPr txBox="1"/>
              <p:nvPr/>
            </p:nvSpPr>
            <p:spPr>
              <a:xfrm>
                <a:off x="6516216" y="2204864"/>
                <a:ext cx="576064" cy="36933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31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5" name="Google Shape;285;p11"/>
            <p:cNvSpPr/>
            <p:nvPr/>
          </p:nvSpPr>
          <p:spPr>
            <a:xfrm>
              <a:off x="1691680" y="5373216"/>
              <a:ext cx="3888432" cy="36004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115616" y="5949280"/>
              <a:ext cx="2088232" cy="360040"/>
            </a:xfrm>
            <a:prstGeom prst="wedgeRoundRectCallout">
              <a:avLst>
                <a:gd name="adj1" fmla="val 7270"/>
                <a:gd name="adj2" fmla="val -108078"/>
                <a:gd name="adj3" fmla="val 16667"/>
              </a:avLst>
            </a:prstGeom>
            <a:solidFill>
              <a:srgbClr val="00B050"/>
            </a:solidFill>
            <a:ln w="25400" cap="flat" cmpd="sng">
              <a:solidFill>
                <a:srgbClr val="0094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 portion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59699" y="5373216"/>
              <a:ext cx="1288565" cy="36004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076056" y="5877272"/>
              <a:ext cx="1656184" cy="360040"/>
            </a:xfrm>
            <a:prstGeom prst="wedgeRoundRectCallout">
              <a:avLst>
                <a:gd name="adj1" fmla="val 21279"/>
                <a:gd name="adj2" fmla="val -108078"/>
                <a:gd name="adj3" fmla="val 16667"/>
              </a:avLst>
            </a:prstGeom>
            <a:solidFill>
              <a:srgbClr val="00B050"/>
            </a:solidFill>
            <a:ln w="25400" cap="flat" cmpd="sng">
              <a:solidFill>
                <a:srgbClr val="0094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Host portion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11"/>
          <p:cNvSpPr/>
          <p:nvPr/>
        </p:nvSpPr>
        <p:spPr>
          <a:xfrm>
            <a:off x="323528" y="1052736"/>
            <a:ext cx="183896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192.64.22.31/24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926E3FF6-DC02-1E4A-A2DE-810738069910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5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 txBox="1">
            <a:spLocks noGrp="1"/>
          </p:cNvSpPr>
          <p:nvPr>
            <p:ph type="body" idx="4294967295"/>
          </p:nvPr>
        </p:nvSpPr>
        <p:spPr>
          <a:xfrm>
            <a:off x="256819" y="1045496"/>
            <a:ext cx="8504238" cy="251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Given an </a:t>
            </a:r>
            <a:r>
              <a:rPr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IP address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we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find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address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broadcast address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…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Example: IP address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= 192.168.1.10/24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Set the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 portion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zero(0)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to get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address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Set the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 portion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 one(1)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to get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broadcast address</a:t>
            </a:r>
            <a:endParaRPr/>
          </a:p>
        </p:txBody>
      </p:sp>
      <p:sp>
        <p:nvSpPr>
          <p:cNvPr id="301" name="Google Shape;301;p12"/>
          <p:cNvSpPr txBox="1"/>
          <p:nvPr/>
        </p:nvSpPr>
        <p:spPr>
          <a:xfrm>
            <a:off x="597704" y="3640330"/>
            <a:ext cx="3282124" cy="46166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grpSp>
        <p:nvGrpSpPr>
          <p:cNvPr id="302" name="Google Shape;302;p12"/>
          <p:cNvGrpSpPr/>
          <p:nvPr/>
        </p:nvGrpSpPr>
        <p:grpSpPr>
          <a:xfrm>
            <a:off x="1291385" y="3979481"/>
            <a:ext cx="7633067" cy="798512"/>
            <a:chOff x="1322916" y="3842847"/>
            <a:chExt cx="7633067" cy="798512"/>
          </a:xfrm>
        </p:grpSpPr>
        <p:sp>
          <p:nvSpPr>
            <p:cNvPr id="303" name="Google Shape;303;p12"/>
            <p:cNvSpPr txBox="1"/>
            <p:nvPr/>
          </p:nvSpPr>
          <p:spPr>
            <a:xfrm>
              <a:off x="1322916" y="4179694"/>
              <a:ext cx="4258075" cy="46166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192.168.1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en-US" sz="24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[00000000]</a:t>
              </a: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5014281" y="3842847"/>
              <a:ext cx="3941702" cy="576064"/>
            </a:xfrm>
            <a:prstGeom prst="wedgeRoundRectCallout">
              <a:avLst>
                <a:gd name="adj1" fmla="val -64342"/>
                <a:gd name="adj2" fmla="val 45164"/>
                <a:gd name="adj3" fmla="val 16667"/>
              </a:avLst>
            </a:prstGeom>
            <a:solidFill>
              <a:srgbClr val="FFFF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Network address: </a:t>
              </a:r>
              <a:r>
                <a:rPr lang="en-US" sz="1800" b="1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192.168.1.0</a:t>
              </a:r>
              <a:endParaRPr/>
            </a:p>
          </p:txBody>
        </p:sp>
      </p:grpSp>
      <p:grpSp>
        <p:nvGrpSpPr>
          <p:cNvPr id="305" name="Google Shape;305;p12"/>
          <p:cNvGrpSpPr/>
          <p:nvPr/>
        </p:nvGrpSpPr>
        <p:grpSpPr>
          <a:xfrm>
            <a:off x="1301896" y="5086919"/>
            <a:ext cx="7622556" cy="691843"/>
            <a:chOff x="1333427" y="4950285"/>
            <a:chExt cx="7622556" cy="691843"/>
          </a:xfrm>
        </p:grpSpPr>
        <p:sp>
          <p:nvSpPr>
            <p:cNvPr id="306" name="Google Shape;306;p12"/>
            <p:cNvSpPr txBox="1"/>
            <p:nvPr/>
          </p:nvSpPr>
          <p:spPr>
            <a:xfrm>
              <a:off x="1333427" y="4950285"/>
              <a:ext cx="4258075" cy="46166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192.168.1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en-US" sz="24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[11111111]</a:t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014281" y="5066064"/>
              <a:ext cx="3941702" cy="576064"/>
            </a:xfrm>
            <a:prstGeom prst="wedgeRoundRectCallout">
              <a:avLst>
                <a:gd name="adj1" fmla="val -66993"/>
                <a:gd name="adj2" fmla="val -27446"/>
                <a:gd name="adj3" fmla="val 16667"/>
              </a:avLst>
            </a:prstGeom>
            <a:solidFill>
              <a:srgbClr val="FFFF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Broadcast address: </a:t>
              </a:r>
              <a:r>
                <a:rPr lang="en-US" sz="1800" b="1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192.168.1.255</a:t>
              </a:r>
              <a:endParaRPr/>
            </a:p>
          </p:txBody>
        </p:sp>
      </p:grpSp>
      <p:sp>
        <p:nvSpPr>
          <p:cNvPr id="311" name="Google Shape;311;p12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BA801DB-442B-F948-AD6B-9A02700A2864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3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body" idx="1"/>
          </p:nvPr>
        </p:nvSpPr>
        <p:spPr>
          <a:xfrm>
            <a:off x="659874" y="2111116"/>
            <a:ext cx="7696200" cy="473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Convert these </a:t>
            </a:r>
            <a:r>
              <a:rPr lang="en-US" sz="22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mask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into decimal values.</a:t>
            </a:r>
            <a:endParaRPr/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/8</a:t>
            </a:r>
            <a:endParaRPr/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(b)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/16</a:t>
            </a:r>
            <a:endParaRPr/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(c)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/24</a:t>
            </a:r>
            <a:endParaRPr/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(d)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/25</a:t>
            </a:r>
            <a:endParaRPr/>
          </a:p>
          <a:p>
            <a:pPr marL="5715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3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4-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65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2661807" y="2913551"/>
            <a:ext cx="557163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.00000000.00000000.00000000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255.0.0.0</a:t>
            </a:r>
            <a:endParaRPr/>
          </a:p>
        </p:txBody>
      </p:sp>
      <p:sp>
        <p:nvSpPr>
          <p:cNvPr id="322" name="Google Shape;322;p13"/>
          <p:cNvSpPr txBox="1"/>
          <p:nvPr/>
        </p:nvSpPr>
        <p:spPr>
          <a:xfrm>
            <a:off x="2665576" y="3687411"/>
            <a:ext cx="5570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.00000000.00000000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255.255.0.0</a:t>
            </a:r>
            <a:endParaRPr/>
          </a:p>
        </p:txBody>
      </p:sp>
      <p:sp>
        <p:nvSpPr>
          <p:cNvPr id="323" name="Google Shape;323;p13"/>
          <p:cNvSpPr txBox="1"/>
          <p:nvPr/>
        </p:nvSpPr>
        <p:spPr>
          <a:xfrm>
            <a:off x="2679092" y="4525028"/>
            <a:ext cx="5570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.00000000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255.255.255.0</a:t>
            </a:r>
            <a:endParaRPr/>
          </a:p>
        </p:txBody>
      </p:sp>
      <p:sp>
        <p:nvSpPr>
          <p:cNvPr id="324" name="Google Shape;324;p13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Subnets Mask</a:t>
            </a:r>
            <a:endParaRPr/>
          </a:p>
        </p:txBody>
      </p:sp>
      <p:grpSp>
        <p:nvGrpSpPr>
          <p:cNvPr id="326" name="Google Shape;326;p13"/>
          <p:cNvGrpSpPr/>
          <p:nvPr/>
        </p:nvGrpSpPr>
        <p:grpSpPr>
          <a:xfrm>
            <a:off x="-120415" y="-151788"/>
            <a:ext cx="2631381" cy="1707319"/>
            <a:chOff x="6668445" y="-249764"/>
            <a:chExt cx="2631381" cy="1707319"/>
          </a:xfrm>
        </p:grpSpPr>
        <p:sp>
          <p:nvSpPr>
            <p:cNvPr id="327" name="Google Shape;327;p13"/>
            <p:cNvSpPr/>
            <p:nvPr/>
          </p:nvSpPr>
          <p:spPr>
            <a:xfrm rot="859133">
              <a:off x="6772182" y="32215"/>
              <a:ext cx="2423907" cy="1143362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139700" dir="2700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8" name="Google Shape;328;p13"/>
            <p:cNvSpPr txBox="1"/>
            <p:nvPr/>
          </p:nvSpPr>
          <p:spPr>
            <a:xfrm>
              <a:off x="7260307" y="405356"/>
              <a:ext cx="13837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Example</a:t>
              </a:r>
              <a:endParaRPr/>
            </a:p>
          </p:txBody>
        </p:sp>
      </p:grpSp>
      <p:sp>
        <p:nvSpPr>
          <p:cNvPr id="329" name="Google Shape;329;p13"/>
          <p:cNvSpPr txBox="1"/>
          <p:nvPr/>
        </p:nvSpPr>
        <p:spPr>
          <a:xfrm>
            <a:off x="2754094" y="5331048"/>
            <a:ext cx="57246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255.255.255.128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57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4" descr="Screen Shot 2016-04-08 at 12.06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87" y="1057022"/>
            <a:ext cx="4904216" cy="5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Subnets Mask</a:t>
            </a:r>
            <a:endParaRPr/>
          </a:p>
        </p:txBody>
      </p:sp>
      <p:sp>
        <p:nvSpPr>
          <p:cNvPr id="340" name="Google Shape;340;p14"/>
          <p:cNvSpPr txBox="1"/>
          <p:nvPr/>
        </p:nvSpPr>
        <p:spPr>
          <a:xfrm>
            <a:off x="5381297" y="1475706"/>
            <a:ext cx="3653227" cy="1015663"/>
          </a:xfrm>
          <a:prstGeom prst="rect">
            <a:avLst/>
          </a:prstGeom>
          <a:solidFill>
            <a:srgbClr val="66CC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 determine </a:t>
            </a:r>
            <a:r>
              <a:rPr lang="en-US" sz="2000" i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subnet address</a:t>
            </a:r>
            <a:r>
              <a:rPr lang="en-US" sz="20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IP address </a:t>
            </a:r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2000">
                <a:solidFill>
                  <a:srgbClr val="008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subnet mask</a:t>
            </a:r>
            <a:endParaRPr/>
          </a:p>
        </p:txBody>
      </p:sp>
      <p:sp>
        <p:nvSpPr>
          <p:cNvPr id="341" name="Google Shape;341;p14"/>
          <p:cNvSpPr/>
          <p:nvPr/>
        </p:nvSpPr>
        <p:spPr>
          <a:xfrm>
            <a:off x="1288756" y="983320"/>
            <a:ext cx="2761863" cy="175385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14"/>
          <p:cNvCxnSpPr>
            <a:endCxn id="343" idx="1"/>
          </p:cNvCxnSpPr>
          <p:nvPr/>
        </p:nvCxnSpPr>
        <p:spPr>
          <a:xfrm>
            <a:off x="4061549" y="2138237"/>
            <a:ext cx="1467000" cy="12747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4" name="Google Shape;344;p14"/>
          <p:cNvSpPr/>
          <p:nvPr/>
        </p:nvSpPr>
        <p:spPr>
          <a:xfrm>
            <a:off x="-42040" y="3283725"/>
            <a:ext cx="9144000" cy="35952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8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/>
        </p:nvSpPr>
        <p:spPr>
          <a:xfrm>
            <a:off x="5528549" y="2689662"/>
            <a:ext cx="3476514" cy="144655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subnet mask is </a:t>
            </a:r>
            <a:r>
              <a:rPr lang="en-US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255.255.255.0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define the </a:t>
            </a:r>
            <a:r>
              <a:rPr lang="en-US" sz="2200" i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 address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45" name="Google Shape;345;p14"/>
          <p:cNvSpPr txBox="1"/>
          <p:nvPr/>
        </p:nvSpPr>
        <p:spPr>
          <a:xfrm>
            <a:off x="1919486" y="2045748"/>
            <a:ext cx="1467068" cy="400110"/>
          </a:xfrm>
          <a:prstGeom prst="rect">
            <a:avLst/>
          </a:prstGeom>
          <a:solidFill>
            <a:srgbClr val="FFFF00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223.1.1.0/24</a:t>
            </a:r>
            <a:endParaRPr sz="2000" b="1">
              <a:solidFill>
                <a:srgbClr val="00B0F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880164" y="3662024"/>
            <a:ext cx="3623661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US" sz="2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223. 1 . 1 .4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2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255.255.255.0</a:t>
            </a:r>
            <a:endParaRPr dirty="0"/>
          </a:p>
        </p:txBody>
      </p:sp>
      <p:sp>
        <p:nvSpPr>
          <p:cNvPr id="347" name="Google Shape;347;p14"/>
          <p:cNvSpPr txBox="1"/>
          <p:nvPr/>
        </p:nvSpPr>
        <p:spPr>
          <a:xfrm>
            <a:off x="728615" y="4630127"/>
            <a:ext cx="689700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11011111.00000001.00000001.00000100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11111111.11111111.11111111</a:t>
            </a:r>
            <a:r>
              <a:rPr lang="en-US" sz="22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.00000000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11011111.00000001.00000001.00000000</a:t>
            </a:r>
            <a:endParaRPr/>
          </a:p>
        </p:txBody>
      </p:sp>
      <p:sp>
        <p:nvSpPr>
          <p:cNvPr id="348" name="Google Shape;348;p14"/>
          <p:cNvSpPr txBox="1"/>
          <p:nvPr/>
        </p:nvSpPr>
        <p:spPr>
          <a:xfrm>
            <a:off x="1800615" y="6237529"/>
            <a:ext cx="2376500" cy="430887"/>
          </a:xfrm>
          <a:prstGeom prst="rect">
            <a:avLst/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223.1.1.0/24</a:t>
            </a:r>
            <a:endParaRPr/>
          </a:p>
        </p:txBody>
      </p:sp>
      <p:sp>
        <p:nvSpPr>
          <p:cNvPr id="349" name="Google Shape;349;p14"/>
          <p:cNvSpPr/>
          <p:nvPr/>
        </p:nvSpPr>
        <p:spPr>
          <a:xfrm>
            <a:off x="2827283" y="1051034"/>
            <a:ext cx="945931" cy="283779"/>
          </a:xfrm>
          <a:prstGeom prst="ellipse">
            <a:avLst/>
          </a:prstGeom>
          <a:solidFill>
            <a:srgbClr val="92D050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5255172"/>
            <a:ext cx="788276" cy="430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C6C87036-8B98-B64E-8B59-2C873BBBEC24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8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5" descr="Screen Shot 2016-04-08 at 12.06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87" y="1057022"/>
            <a:ext cx="4904216" cy="5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5"/>
          <p:cNvGrpSpPr/>
          <p:nvPr/>
        </p:nvGrpSpPr>
        <p:grpSpPr>
          <a:xfrm>
            <a:off x="5620322" y="428950"/>
            <a:ext cx="2460203" cy="1558188"/>
            <a:chOff x="6697235" y="-249764"/>
            <a:chExt cx="2460203" cy="1558188"/>
          </a:xfrm>
        </p:grpSpPr>
        <p:sp>
          <p:nvSpPr>
            <p:cNvPr id="361" name="Google Shape;361;p15"/>
            <p:cNvSpPr/>
            <p:nvPr/>
          </p:nvSpPr>
          <p:spPr>
            <a:xfrm rot="859133">
              <a:off x="6788860" y="15850"/>
              <a:ext cx="2276952" cy="1026959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139700" dir="2700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" name="Google Shape;362;p15"/>
            <p:cNvSpPr txBox="1"/>
            <p:nvPr/>
          </p:nvSpPr>
          <p:spPr>
            <a:xfrm>
              <a:off x="7375921" y="342294"/>
              <a:ext cx="1082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Self-Test</a:t>
              </a:r>
              <a:endParaRPr/>
            </a:p>
          </p:txBody>
        </p:sp>
      </p:grpSp>
      <p:sp>
        <p:nvSpPr>
          <p:cNvPr id="363" name="Google Shape;363;p15"/>
          <p:cNvSpPr txBox="1"/>
          <p:nvPr/>
        </p:nvSpPr>
        <p:spPr>
          <a:xfrm>
            <a:off x="5539496" y="1843388"/>
            <a:ext cx="3476514" cy="1446550"/>
          </a:xfrm>
          <a:prstGeom prst="rect">
            <a:avLst/>
          </a:prstGeom>
          <a:solidFill>
            <a:srgbClr val="66CC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subnet mask is </a:t>
            </a: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255.255.255.0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define all the subnet addresses with the subnet mask.</a:t>
            </a:r>
            <a:endParaRPr/>
          </a:p>
        </p:txBody>
      </p:sp>
      <p:grpSp>
        <p:nvGrpSpPr>
          <p:cNvPr id="364" name="Google Shape;364;p15"/>
          <p:cNvGrpSpPr/>
          <p:nvPr/>
        </p:nvGrpSpPr>
        <p:grpSpPr>
          <a:xfrm>
            <a:off x="758822" y="2120824"/>
            <a:ext cx="8464148" cy="3101818"/>
            <a:chOff x="758822" y="2120824"/>
            <a:chExt cx="8464148" cy="3101818"/>
          </a:xfrm>
        </p:grpSpPr>
        <p:grpSp>
          <p:nvGrpSpPr>
            <p:cNvPr id="365" name="Google Shape;365;p15"/>
            <p:cNvGrpSpPr/>
            <p:nvPr/>
          </p:nvGrpSpPr>
          <p:grpSpPr>
            <a:xfrm>
              <a:off x="758822" y="4904428"/>
              <a:ext cx="3792573" cy="318214"/>
              <a:chOff x="4656175" y="5265736"/>
              <a:chExt cx="3792573" cy="318214"/>
            </a:xfrm>
          </p:grpSpPr>
          <p:sp>
            <p:nvSpPr>
              <p:cNvPr id="366" name="Google Shape;366;p15"/>
              <p:cNvSpPr txBox="1"/>
              <p:nvPr/>
            </p:nvSpPr>
            <p:spPr>
              <a:xfrm>
                <a:off x="4656175" y="5275975"/>
                <a:ext cx="1179513" cy="307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223.1.2.0/24</a:t>
                </a:r>
                <a:endParaRPr sz="1600" b="1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67" name="Google Shape;367;p15"/>
              <p:cNvSpPr txBox="1"/>
              <p:nvPr/>
            </p:nvSpPr>
            <p:spPr>
              <a:xfrm>
                <a:off x="7269236" y="5265736"/>
                <a:ext cx="1179512" cy="307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223.1.3.0/24</a:t>
                </a:r>
                <a:endParaRPr sz="1600" b="1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368" name="Google Shape;368;p15"/>
            <p:cNvSpPr txBox="1"/>
            <p:nvPr/>
          </p:nvSpPr>
          <p:spPr>
            <a:xfrm>
              <a:off x="2058168" y="2120824"/>
              <a:ext cx="11829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223.1.1.0/24</a:t>
              </a:r>
              <a:endParaRPr sz="16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9" name="Google Shape;369;p15"/>
            <p:cNvSpPr txBox="1"/>
            <p:nvPr/>
          </p:nvSpPr>
          <p:spPr>
            <a:xfrm>
              <a:off x="5539497" y="3624025"/>
              <a:ext cx="14236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u="sng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Solutions:</a:t>
              </a:r>
              <a:endParaRPr/>
            </a:p>
          </p:txBody>
        </p:sp>
        <p:sp>
          <p:nvSpPr>
            <p:cNvPr id="370" name="Google Shape;370;p15"/>
            <p:cNvSpPr txBox="1"/>
            <p:nvPr/>
          </p:nvSpPr>
          <p:spPr>
            <a:xfrm>
              <a:off x="5599309" y="4313665"/>
              <a:ext cx="3623661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en-US" sz="22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223. 1 .x  .y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AND</a:t>
              </a:r>
              <a:r>
                <a:rPr lang="en-US" sz="22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lang="en-US" sz="22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255.255.255.0</a:t>
              </a:r>
              <a:endParaRPr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/>
          <p:nvPr/>
        </p:nvSpPr>
        <p:spPr>
          <a:xfrm>
            <a:off x="203200" y="1280456"/>
            <a:ext cx="2925763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182.126.103.215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/30</a:t>
            </a:r>
            <a:endParaRPr/>
          </a:p>
        </p:txBody>
      </p:sp>
      <p:pic>
        <p:nvPicPr>
          <p:cNvPr id="376" name="Google Shape;3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326" y="2063806"/>
            <a:ext cx="7688262" cy="3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6"/>
          <p:cNvSpPr txBox="1"/>
          <p:nvPr/>
        </p:nvSpPr>
        <p:spPr>
          <a:xfrm>
            <a:off x="220718" y="5807075"/>
            <a:ext cx="2764221" cy="480131"/>
          </a:xfrm>
          <a:prstGeom prst="rect">
            <a:avLst/>
          </a:prstGeom>
          <a:solidFill>
            <a:srgbClr val="84FFE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portion of the address DOES NOT CHANGE.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16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379" name="Google Shape;379;p16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6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16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16"/>
          <p:cNvGrpSpPr/>
          <p:nvPr/>
        </p:nvGrpSpPr>
        <p:grpSpPr>
          <a:xfrm>
            <a:off x="-117702" y="-133199"/>
            <a:ext cx="2845135" cy="1594768"/>
            <a:chOff x="6668445" y="-249764"/>
            <a:chExt cx="2631381" cy="1707319"/>
          </a:xfrm>
        </p:grpSpPr>
        <p:sp>
          <p:nvSpPr>
            <p:cNvPr id="383" name="Google Shape;383;p16"/>
            <p:cNvSpPr/>
            <p:nvPr/>
          </p:nvSpPr>
          <p:spPr>
            <a:xfrm rot="859133">
              <a:off x="6772182" y="32215"/>
              <a:ext cx="2423907" cy="1143362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139700" dir="2700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4" name="Google Shape;384;p16"/>
            <p:cNvSpPr txBox="1"/>
            <p:nvPr/>
          </p:nvSpPr>
          <p:spPr>
            <a:xfrm>
              <a:off x="7260307" y="405356"/>
              <a:ext cx="13837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Example</a:t>
              </a:r>
              <a:endParaRPr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2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/>
          <p:nvPr/>
        </p:nvSpPr>
        <p:spPr>
          <a:xfrm>
            <a:off x="213710" y="1259435"/>
            <a:ext cx="2754313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178.120.188.96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/16</a:t>
            </a:r>
            <a:endParaRPr/>
          </a:p>
        </p:txBody>
      </p:sp>
      <p:pic>
        <p:nvPicPr>
          <p:cNvPr id="390" name="Google Shape;3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7" y="1922025"/>
            <a:ext cx="7859713" cy="34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7"/>
          <p:cNvSpPr txBox="1"/>
          <p:nvPr/>
        </p:nvSpPr>
        <p:spPr>
          <a:xfrm>
            <a:off x="3663950" y="1861700"/>
            <a:ext cx="2403475" cy="7381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bits for the network portion and 16 bits for host portion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7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393" name="Google Shape;393;p17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7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17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IPv4 Addressing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7"/>
          <p:cNvGrpSpPr/>
          <p:nvPr/>
        </p:nvGrpSpPr>
        <p:grpSpPr>
          <a:xfrm>
            <a:off x="-117701" y="-133199"/>
            <a:ext cx="2813604" cy="1594768"/>
            <a:chOff x="6668445" y="-249764"/>
            <a:chExt cx="2631381" cy="1707319"/>
          </a:xfrm>
        </p:grpSpPr>
        <p:sp>
          <p:nvSpPr>
            <p:cNvPr id="397" name="Google Shape;397;p17"/>
            <p:cNvSpPr/>
            <p:nvPr/>
          </p:nvSpPr>
          <p:spPr>
            <a:xfrm rot="859133">
              <a:off x="6772182" y="32215"/>
              <a:ext cx="2423907" cy="1143362"/>
            </a:xfrm>
            <a:prstGeom prst="irregularSeal2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139700" dir="2700000" algn="tl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8" name="Google Shape;398;p17"/>
            <p:cNvSpPr txBox="1"/>
            <p:nvPr/>
          </p:nvSpPr>
          <p:spPr>
            <a:xfrm>
              <a:off x="7260307" y="405356"/>
              <a:ext cx="13837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Example</a:t>
              </a:r>
              <a:endParaRPr/>
            </a:p>
          </p:txBody>
        </p:sp>
      </p:grpSp>
      <p:sp>
        <p:nvSpPr>
          <p:cNvPr id="399" name="Google Shape;399;p17"/>
          <p:cNvSpPr txBox="1"/>
          <p:nvPr/>
        </p:nvSpPr>
        <p:spPr>
          <a:xfrm>
            <a:off x="1" y="5481254"/>
            <a:ext cx="2438400" cy="674031"/>
          </a:xfrm>
          <a:prstGeom prst="rect">
            <a:avLst/>
          </a:prstGeom>
          <a:solidFill>
            <a:srgbClr val="84FFE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portion of the address DOES NOT CHANGE.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69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1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underline_base">
            <a:extLst>
              <a:ext uri="{FF2B5EF4-FFF2-40B4-BE49-F238E27FC236}">
                <a16:creationId xmlns:a16="http://schemas.microsoft.com/office/drawing/2014/main" id="{3BA69957-4385-4744-A908-2B05B18FE29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F9353BE9-2F46-834F-A37F-542EB2A91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Two key network-layer functions</a:t>
            </a:r>
          </a:p>
        </p:txBody>
      </p:sp>
      <p:sp>
        <p:nvSpPr>
          <p:cNvPr id="43015" name="Slide Number Placeholder 5">
            <a:extLst>
              <a:ext uri="{FF2B5EF4-FFF2-40B4-BE49-F238E27FC236}">
                <a16:creationId xmlns:a16="http://schemas.microsoft.com/office/drawing/2014/main" id="{F8BA12F0-51B0-7A4C-A052-07491C5A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D909865A-02BD-9240-B646-FFE54A54F8D9}" type="slidenum">
              <a:rPr lang="en-US" altLang="en-US">
                <a:latin typeface="Tahoma" panose="020B0604030504040204" pitchFamily="34" charset="0"/>
              </a:rPr>
              <a:pPr/>
              <a:t>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17" name="Title 41">
            <a:extLst>
              <a:ext uri="{FF2B5EF4-FFF2-40B4-BE49-F238E27FC236}">
                <a16:creationId xmlns:a16="http://schemas.microsoft.com/office/drawing/2014/main" id="{1E5EA147-E7CB-B04D-8456-C3E23694DEBA}"/>
              </a:ext>
            </a:extLst>
          </p:cNvPr>
          <p:cNvSpPr txBox="1">
            <a:spLocks/>
          </p:cNvSpPr>
          <p:nvPr/>
        </p:nvSpPr>
        <p:spPr bwMode="auto">
          <a:xfrm>
            <a:off x="1361105" y="1080650"/>
            <a:ext cx="7772400" cy="4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sz="2400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Interplay between forwarding and routing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192A1B7-A1F1-4F45-9C93-DD5F8D429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401" y="6400989"/>
            <a:ext cx="6875103" cy="45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sz="1800" b="1" dirty="0">
                <a:solidFill>
                  <a:srgbClr val="00B9FA"/>
                </a:solidFill>
                <a:latin typeface="Arial"/>
                <a:ea typeface="ＭＳ Ｐゴシック" pitchFamily="34" charset="-128"/>
                <a:cs typeface="Arial"/>
              </a:rPr>
              <a:t>Figure</a:t>
            </a:r>
            <a:r>
              <a:rPr lang="en-US" sz="1800" dirty="0">
                <a:latin typeface="Arial"/>
                <a:ea typeface="ＭＳ Ｐゴシック" pitchFamily="34" charset="-128"/>
                <a:cs typeface="Arial"/>
              </a:rPr>
              <a:t>: Routing algorithm determine values in forwarding tables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8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9DCA577B-63BA-9E48-8ECA-B75B1ECBE3C3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" name="Picture 27" descr="Screen Shot 2016-04-08 at 11.19.41 AM.png">
            <a:extLst>
              <a:ext uri="{FF2B5EF4-FFF2-40B4-BE49-F238E27FC236}">
                <a16:creationId xmlns:a16="http://schemas.microsoft.com/office/drawing/2014/main" id="{A2D31B06-0C44-D14C-9034-5A26FABB5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08" y="1683181"/>
            <a:ext cx="5023556" cy="475627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665B652-040A-EC45-AD79-F0F142AF0014}"/>
              </a:ext>
            </a:extLst>
          </p:cNvPr>
          <p:cNvGrpSpPr/>
          <p:nvPr/>
        </p:nvGrpSpPr>
        <p:grpSpPr>
          <a:xfrm>
            <a:off x="529363" y="2441563"/>
            <a:ext cx="4451244" cy="1689718"/>
            <a:chOff x="256233" y="2441563"/>
            <a:chExt cx="4451244" cy="1689718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3101227A-8A89-4349-B9AA-0B503EB01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233" y="2455504"/>
              <a:ext cx="2487180" cy="1675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Comic Sans MS" pitchFamily="66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r>
                <a:rPr lang="en-US" sz="2200" i="1" dirty="0">
                  <a:solidFill>
                    <a:srgbClr val="C00000"/>
                  </a:solidFill>
                  <a:latin typeface="Arial"/>
                  <a:ea typeface="ＭＳ Ｐゴシック" pitchFamily="34" charset="-128"/>
                  <a:cs typeface="Arial"/>
                </a:rPr>
                <a:t>Forwarding:</a:t>
              </a:r>
              <a:r>
                <a:rPr lang="en-US" sz="2200" dirty="0">
                  <a:solidFill>
                    <a:srgbClr val="C00000"/>
                  </a:solidFill>
                  <a:latin typeface="Arial"/>
                  <a:ea typeface="ＭＳ Ｐゴシック" pitchFamily="34" charset="-128"/>
                  <a:cs typeface="Arial"/>
                </a:rPr>
                <a:t> </a:t>
              </a:r>
            </a:p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r>
                <a:rPr lang="en-US" sz="2200" dirty="0">
                  <a:latin typeface="Arial"/>
                  <a:ea typeface="ＭＳ Ｐゴシック" pitchFamily="34" charset="-128"/>
                  <a:cs typeface="Arial"/>
                </a:rPr>
                <a:t>Determines local forwarding for this router. </a:t>
              </a:r>
              <a:endParaRPr lang="en-US" altLang="ja-JP" sz="2200" dirty="0">
                <a:latin typeface="Arial"/>
                <a:ea typeface="ＭＳ Ｐゴシック" pitchFamily="34" charset="-128"/>
                <a:cs typeface="Arial"/>
              </a:endParaRPr>
            </a:p>
            <a:p>
              <a:pPr marL="0" indent="0">
                <a:lnSpc>
                  <a:spcPct val="100000"/>
                </a:lnSpc>
                <a:buFont typeface="Wingdings" pitchFamily="2" charset="2"/>
                <a:buNone/>
              </a:pPr>
              <a:endParaRPr lang="en-US" sz="2200" dirty="0">
                <a:latin typeface="Arial"/>
                <a:ea typeface="ＭＳ Ｐゴシック" pitchFamily="34" charset="-128"/>
                <a:cs typeface="Arial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9B38696-A548-974B-A12C-86B66C10C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1167" y="2689014"/>
              <a:ext cx="118753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2B1AD-8FC9-2B46-A442-792177362FB7}"/>
                </a:ext>
              </a:extLst>
            </p:cNvPr>
            <p:cNvSpPr/>
            <p:nvPr/>
          </p:nvSpPr>
          <p:spPr bwMode="auto">
            <a:xfrm>
              <a:off x="2988700" y="2441563"/>
              <a:ext cx="1718777" cy="12700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B1550-73B5-0948-840D-2A0CD4334CF9}"/>
              </a:ext>
            </a:extLst>
          </p:cNvPr>
          <p:cNvGrpSpPr/>
          <p:nvPr/>
        </p:nvGrpSpPr>
        <p:grpSpPr>
          <a:xfrm>
            <a:off x="3316568" y="1639717"/>
            <a:ext cx="5281167" cy="1861094"/>
            <a:chOff x="3043438" y="1639717"/>
            <a:chExt cx="5281167" cy="1861094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818B391F-D5FA-7B40-9D83-4CB67C6D5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6355" y="1639717"/>
              <a:ext cx="2128250" cy="186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70000"/>
                </a:spcBef>
                <a:buClr>
                  <a:srgbClr val="000099"/>
                </a:buClr>
                <a:buSzPct val="65000"/>
                <a:buFont typeface="Wingdings" pitchFamily="2" charset="2"/>
                <a:buNone/>
              </a:pPr>
              <a:r>
                <a:rPr lang="en-US" sz="2200" i="1" dirty="0">
                  <a:solidFill>
                    <a:srgbClr val="C00000"/>
                  </a:solidFill>
                  <a:latin typeface="Arial"/>
                  <a:cs typeface="Arial"/>
                </a:rPr>
                <a:t>Routing:</a:t>
              </a:r>
              <a:r>
                <a:rPr lang="en-US" sz="220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</a:p>
            <a:p>
              <a:pPr>
                <a:spcBef>
                  <a:spcPts val="600"/>
                </a:spcBef>
                <a:buClr>
                  <a:srgbClr val="000099"/>
                </a:buClr>
                <a:buSzPct val="65000"/>
                <a:buFont typeface="Wingdings" pitchFamily="2" charset="2"/>
                <a:buNone/>
              </a:pPr>
              <a:r>
                <a:rPr lang="en-US" sz="2200" dirty="0">
                  <a:latin typeface="Arial"/>
                  <a:cs typeface="Arial"/>
                </a:rPr>
                <a:t>Determines end-to-end path through network</a:t>
              </a:r>
            </a:p>
            <a:p>
              <a:pPr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None/>
              </a:pPr>
              <a:endParaRPr lang="en-US" sz="2200" dirty="0">
                <a:latin typeface="Arial"/>
                <a:cs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55747B-AA81-2647-9D15-6C019243F47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19896" y="2027515"/>
              <a:ext cx="1466275" cy="1441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74C53E-55EA-6344-8311-BA6F022125DF}"/>
                </a:ext>
              </a:extLst>
            </p:cNvPr>
            <p:cNvSpPr/>
            <p:nvPr/>
          </p:nvSpPr>
          <p:spPr bwMode="auto">
            <a:xfrm>
              <a:off x="3043438" y="1850332"/>
              <a:ext cx="1576458" cy="383205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9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5583621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Given these IP addresses, determine the network portion and the host portion</a:t>
            </a:r>
            <a:endParaRPr/>
          </a:p>
          <a:p>
            <a:pPr marL="731520" lvl="1" indent="-457200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192.168.12.0/24</a:t>
            </a:r>
            <a:endParaRPr/>
          </a:p>
          <a:p>
            <a:pPr marL="731520" lvl="1" indent="-457200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192.168.12.25/25</a:t>
            </a:r>
            <a:endParaRPr/>
          </a:p>
          <a:p>
            <a:pPr marL="731520" lvl="1" indent="-457200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172.16.32.0/16</a:t>
            </a:r>
            <a:endParaRPr/>
          </a:p>
          <a:p>
            <a:pPr marL="731520" lvl="1" indent="-457200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172.16.32.0/20</a:t>
            </a:r>
            <a:endParaRPr/>
          </a:p>
          <a:p>
            <a:pPr marL="731520" lvl="1" indent="-457200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10.10.10.0/8</a:t>
            </a:r>
            <a:endParaRPr/>
          </a:p>
          <a:p>
            <a:pPr marL="731520" lvl="1" indent="-330199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731520" lvl="1" indent="-330199" algn="l" rtl="0">
              <a:lnSpc>
                <a:spcPct val="85000"/>
              </a:lnSpc>
              <a:spcBef>
                <a:spcPts val="1176"/>
              </a:spcBef>
              <a:spcAft>
                <a:spcPts val="0"/>
              </a:spcAft>
              <a:buSzPts val="2000"/>
              <a:buFont typeface="Gill San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18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08" name="Google Shape;408;p18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8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18"/>
          <p:cNvSpPr txBox="1"/>
          <p:nvPr/>
        </p:nvSpPr>
        <p:spPr>
          <a:xfrm>
            <a:off x="3057800" y="193338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Exercise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18"/>
          <p:cNvGrpSpPr/>
          <p:nvPr/>
        </p:nvGrpSpPr>
        <p:grpSpPr>
          <a:xfrm>
            <a:off x="672664" y="3037478"/>
            <a:ext cx="2990193" cy="1697425"/>
            <a:chOff x="735724" y="2638098"/>
            <a:chExt cx="2990193" cy="1697425"/>
          </a:xfrm>
        </p:grpSpPr>
        <p:sp>
          <p:nvSpPr>
            <p:cNvPr id="412" name="Google Shape;412;p18"/>
            <p:cNvSpPr/>
            <p:nvPr/>
          </p:nvSpPr>
          <p:spPr>
            <a:xfrm>
              <a:off x="735724" y="2638098"/>
              <a:ext cx="2984938" cy="462455"/>
            </a:xfrm>
            <a:prstGeom prst="rect">
              <a:avLst/>
            </a:prstGeom>
            <a:solidFill>
              <a:srgbClr val="FFFF00">
                <a:alpha val="22745"/>
              </a:srgbClr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40979" y="3873068"/>
              <a:ext cx="2984938" cy="462455"/>
            </a:xfrm>
            <a:prstGeom prst="rect">
              <a:avLst/>
            </a:prstGeom>
            <a:solidFill>
              <a:srgbClr val="FFFF00">
                <a:alpha val="22745"/>
              </a:srgbClr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18"/>
          <p:cNvSpPr/>
          <p:nvPr/>
        </p:nvSpPr>
        <p:spPr>
          <a:xfrm>
            <a:off x="5644055" y="1996965"/>
            <a:ext cx="2827283" cy="1629104"/>
          </a:xfrm>
          <a:prstGeom prst="cloudCallout">
            <a:avLst>
              <a:gd name="adj1" fmla="val -102617"/>
              <a:gd name="adj2" fmla="val 56693"/>
            </a:avLst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In-class try out ...</a:t>
            </a:r>
            <a:endParaRPr sz="2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0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ctrTitle"/>
          </p:nvPr>
        </p:nvSpPr>
        <p:spPr>
          <a:xfrm>
            <a:off x="403761" y="2130425"/>
            <a:ext cx="859736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IPv4 Addressing – </a:t>
            </a:r>
            <a:r>
              <a:rPr lang="en-US"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Type of Addressing</a:t>
            </a:r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</a:t>
            </a: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702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0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29" name="Google Shape;429;p20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0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20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20"/>
          <p:cNvGrpSpPr/>
          <p:nvPr/>
        </p:nvGrpSpPr>
        <p:grpSpPr>
          <a:xfrm>
            <a:off x="1834279" y="1427711"/>
            <a:ext cx="5426625" cy="2307115"/>
            <a:chOff x="593853" y="747"/>
            <a:chExt cx="5426625" cy="2307115"/>
          </a:xfrm>
        </p:grpSpPr>
        <p:sp>
          <p:nvSpPr>
            <p:cNvPr id="433" name="Google Shape;433;p20"/>
            <p:cNvSpPr/>
            <p:nvPr/>
          </p:nvSpPr>
          <p:spPr>
            <a:xfrm>
              <a:off x="3239505" y="774115"/>
              <a:ext cx="1345363" cy="3542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1803894" y="774115"/>
              <a:ext cx="1435610" cy="3542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1895458" y="747"/>
              <a:ext cx="2688094" cy="773368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2030780" y="129303"/>
              <a:ext cx="2688094" cy="77336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00B9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 txBox="1"/>
            <p:nvPr/>
          </p:nvSpPr>
          <p:spPr>
            <a:xfrm>
              <a:off x="2053431" y="151954"/>
              <a:ext cx="2642792" cy="728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 of Addressing</a:t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93853" y="1128322"/>
              <a:ext cx="2420082" cy="943161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729176" y="1256878"/>
              <a:ext cx="2420082" cy="94316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00B9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 txBox="1"/>
            <p:nvPr/>
          </p:nvSpPr>
          <p:spPr>
            <a:xfrm>
              <a:off x="756800" y="1284502"/>
              <a:ext cx="2364834" cy="887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Classful</a:t>
              </a: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( old one)</a:t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3284581" y="1128322"/>
              <a:ext cx="2600575" cy="1050984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3419903" y="1256878"/>
              <a:ext cx="2600575" cy="105098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00B9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 txBox="1"/>
            <p:nvPr/>
          </p:nvSpPr>
          <p:spPr>
            <a:xfrm>
              <a:off x="3450685" y="1287660"/>
              <a:ext cx="2539011" cy="9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Classless</a:t>
              </a:r>
              <a:r>
                <a:rPr lang="en-US" sz="22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</a:t>
              </a: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current)</a:t>
              </a:r>
              <a:endParaRPr/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1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"/>
          <p:cNvSpPr txBox="1">
            <a:spLocks noGrp="1"/>
          </p:cNvSpPr>
          <p:nvPr>
            <p:ph type="body" idx="1"/>
          </p:nvPr>
        </p:nvSpPr>
        <p:spPr>
          <a:xfrm>
            <a:off x="354723" y="1232338"/>
            <a:ext cx="8316311" cy="517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beginning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addressing scheme known as </a:t>
            </a:r>
            <a:r>
              <a:rPr lang="en-US" sz="24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classful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addressing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IP blocks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were given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according to size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Class A – big size of organization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Class B – medium size of organization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Class C – small size of organization</a:t>
            </a:r>
            <a:endParaRPr dirty="0"/>
          </a:p>
          <a:p>
            <a:pPr marL="342900" lvl="0" indent="-26035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035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2603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15875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21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51" name="Google Shape;451;p21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21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21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73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2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60" name="Google Shape;460;p22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2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22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2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Classful addressing</a:t>
            </a:r>
            <a:endParaRPr/>
          </a:p>
        </p:txBody>
      </p:sp>
      <p:pic>
        <p:nvPicPr>
          <p:cNvPr id="464" name="Google Shape;46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0342" y="1630497"/>
            <a:ext cx="7042171" cy="48322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03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3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71" name="Google Shape;471;p23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3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23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688" y="1408964"/>
            <a:ext cx="8668575" cy="415100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3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Classful addressing</a:t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>
            <a:off x="368178" y="1793178"/>
            <a:ext cx="8405708" cy="2194399"/>
          </a:xfrm>
          <a:prstGeom prst="rect">
            <a:avLst/>
          </a:prstGeom>
          <a:solidFill>
            <a:srgbClr val="FFFF00">
              <a:alpha val="22745"/>
            </a:srgbClr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3"/>
          <p:cNvSpPr txBox="1"/>
          <p:nvPr/>
        </p:nvSpPr>
        <p:spPr>
          <a:xfrm>
            <a:off x="1482290" y="2065535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/8 255.0.0.0</a:t>
            </a:r>
            <a:endParaRPr/>
          </a:p>
        </p:txBody>
      </p:sp>
      <p:sp>
        <p:nvSpPr>
          <p:cNvPr id="478" name="Google Shape;478;p23"/>
          <p:cNvSpPr txBox="1"/>
          <p:nvPr/>
        </p:nvSpPr>
        <p:spPr>
          <a:xfrm>
            <a:off x="1361105" y="2799276"/>
            <a:ext cx="1787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/16 255.255.0.0</a:t>
            </a:r>
            <a:endParaRPr/>
          </a:p>
        </p:txBody>
      </p:sp>
      <p:sp>
        <p:nvSpPr>
          <p:cNvPr id="479" name="Google Shape;479;p23"/>
          <p:cNvSpPr txBox="1"/>
          <p:nvPr/>
        </p:nvSpPr>
        <p:spPr>
          <a:xfrm>
            <a:off x="1301012" y="3618246"/>
            <a:ext cx="2044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/24 255.255.255.0</a:t>
            </a:r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"/>
          <p:cNvSpPr txBox="1">
            <a:spLocks noGrp="1"/>
          </p:cNvSpPr>
          <p:nvPr>
            <p:ph type="sldNum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4-</a:t>
            </a:r>
            <a:fld id="{00000000-1234-1234-1234-123412341234}" type="slidenum">
              <a:rPr lang="en-US"/>
              <a:t>76</a:t>
            </a:fld>
            <a:endParaRPr dirty="0"/>
          </a:p>
        </p:txBody>
      </p:sp>
      <p:grpSp>
        <p:nvGrpSpPr>
          <p:cNvPr id="485" name="Google Shape;485;p24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486" name="Google Shape;486;p24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4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24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4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Classful addressing</a:t>
            </a: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488127" y="1384294"/>
            <a:ext cx="7367751" cy="3231654"/>
          </a:xfrm>
          <a:prstGeom prst="rect">
            <a:avLst/>
          </a:prstGeom>
          <a:solidFill>
            <a:srgbClr val="00FD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1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Noto Sans Symbols"/>
              <a:buChar char="❖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organization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needs </a:t>
            </a:r>
            <a:r>
              <a:rPr lang="en-US" sz="2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hosts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apply class B</a:t>
            </a:r>
            <a:endParaRPr/>
          </a:p>
          <a:p>
            <a:pPr marL="285750" marR="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Noto Sans Symbols"/>
              <a:buChar char="❖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B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65000 addresses, and leaving more than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63000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not used.</a:t>
            </a:r>
            <a:endParaRPr/>
          </a:p>
          <a:p>
            <a:pPr marL="285750" marR="0" lvl="1" indent="-19494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430"/>
              <a:buFont typeface="Noto Sans Symbols"/>
              <a:buChar char="❖"/>
            </a:pPr>
            <a:r>
              <a:rPr lang="en-US" sz="2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Wasted addresses and not optimized</a:t>
            </a:r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body" idx="1"/>
          </p:nvPr>
        </p:nvSpPr>
        <p:spPr>
          <a:xfrm>
            <a:off x="301642" y="4580208"/>
            <a:ext cx="8333244" cy="178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Large organizations do not fully utilize the IP address they have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 problem supporting the rapidly growing number of organizations with small and medium-sized subnets</a:t>
            </a:r>
            <a:endParaRPr/>
          </a:p>
          <a:p>
            <a:pPr marL="742950" lvl="1" indent="-15875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843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>
            <a:spLocks noGrp="1"/>
          </p:cNvSpPr>
          <p:nvPr>
            <p:ph type="body" idx="1"/>
          </p:nvPr>
        </p:nvSpPr>
        <p:spPr>
          <a:xfrm>
            <a:off x="139700" y="1612593"/>
            <a:ext cx="8007350" cy="31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more flexible than original system of internet address scheme ( i.e.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classful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addressing)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avoid situations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where large numbers of IP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addresses are </a:t>
            </a: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unused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address format: </a:t>
            </a:r>
            <a:r>
              <a:rPr lang="en-US" b="1" dirty="0" err="1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a.b.c.d</a:t>
            </a:r>
            <a:r>
              <a:rPr lang="en-US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/x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114300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2613325" y="3735116"/>
            <a:ext cx="27704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200.23.16.0/23</a:t>
            </a:r>
            <a:endParaRPr sz="1800" b="1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8" name="Google Shape;498;p25"/>
          <p:cNvGrpSpPr/>
          <p:nvPr/>
        </p:nvGrpSpPr>
        <p:grpSpPr>
          <a:xfrm>
            <a:off x="851017" y="4354241"/>
            <a:ext cx="6649026" cy="984315"/>
            <a:chOff x="851017" y="4354241"/>
            <a:chExt cx="6649026" cy="984315"/>
          </a:xfrm>
        </p:grpSpPr>
        <p:sp>
          <p:nvSpPr>
            <p:cNvPr id="499" name="Google Shape;499;p25"/>
            <p:cNvSpPr txBox="1"/>
            <p:nvPr/>
          </p:nvSpPr>
          <p:spPr>
            <a:xfrm>
              <a:off x="851017" y="4354241"/>
              <a:ext cx="66490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11001000</a:t>
              </a:r>
              <a:r>
                <a:rPr lang="en-US" sz="24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24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00010111</a:t>
              </a:r>
              <a:r>
                <a:rPr lang="en-US" sz="2400" b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24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0001000</a:t>
              </a:r>
              <a:r>
                <a:rPr lang="en-US" sz="24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24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00000000</a:t>
              </a:r>
              <a:endParaRPr/>
            </a:p>
          </p:txBody>
        </p:sp>
        <p:grpSp>
          <p:nvGrpSpPr>
            <p:cNvPr id="500" name="Google Shape;500;p25"/>
            <p:cNvGrpSpPr/>
            <p:nvPr/>
          </p:nvGrpSpPr>
          <p:grpSpPr>
            <a:xfrm>
              <a:off x="1039227" y="4697206"/>
              <a:ext cx="6322675" cy="641350"/>
              <a:chOff x="1458327" y="4481306"/>
              <a:chExt cx="6322675" cy="641350"/>
            </a:xfrm>
          </p:grpSpPr>
          <p:sp>
            <p:nvSpPr>
              <p:cNvPr id="501" name="Google Shape;501;p25"/>
              <p:cNvSpPr txBox="1"/>
              <p:nvPr/>
            </p:nvSpPr>
            <p:spPr>
              <a:xfrm>
                <a:off x="2780349" y="4613879"/>
                <a:ext cx="16348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Subnet part</a:t>
                </a:r>
                <a:endParaRPr/>
              </a:p>
            </p:txBody>
          </p:sp>
          <p:sp>
            <p:nvSpPr>
              <p:cNvPr id="502" name="Google Shape;502;p25"/>
              <p:cNvSpPr txBox="1"/>
              <p:nvPr/>
            </p:nvSpPr>
            <p:spPr>
              <a:xfrm>
                <a:off x="6641141" y="4481306"/>
                <a:ext cx="61595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host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part</a:t>
                </a:r>
                <a:endParaRPr/>
              </a:p>
            </p:txBody>
          </p:sp>
          <p:cxnSp>
            <p:nvCxnSpPr>
              <p:cNvPr id="503" name="Google Shape;503;p25"/>
              <p:cNvCxnSpPr/>
              <p:nvPr/>
            </p:nvCxnSpPr>
            <p:spPr>
              <a:xfrm>
                <a:off x="4367841" y="4855891"/>
                <a:ext cx="162083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04" name="Google Shape;504;p25"/>
              <p:cNvCxnSpPr/>
              <p:nvPr/>
            </p:nvCxnSpPr>
            <p:spPr>
              <a:xfrm>
                <a:off x="7185690" y="4844779"/>
                <a:ext cx="595312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05" name="Google Shape;505;p25"/>
              <p:cNvCxnSpPr/>
              <p:nvPr/>
            </p:nvCxnSpPr>
            <p:spPr>
              <a:xfrm rot="10800000">
                <a:off x="1458327" y="4846366"/>
                <a:ext cx="1438275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06" name="Google Shape;506;p25"/>
              <p:cNvCxnSpPr/>
              <p:nvPr/>
            </p:nvCxnSpPr>
            <p:spPr>
              <a:xfrm rot="10800000">
                <a:off x="6055390" y="4857479"/>
                <a:ext cx="64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507" name="Google Shape;507;p25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508" name="Google Shape;508;p25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5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25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Classless Inter Domain Routing (CIDR)</a:t>
            </a:r>
            <a:endParaRPr/>
          </a:p>
        </p:txBody>
      </p:sp>
      <p:grpSp>
        <p:nvGrpSpPr>
          <p:cNvPr id="512" name="Google Shape;512;p25"/>
          <p:cNvGrpSpPr/>
          <p:nvPr/>
        </p:nvGrpSpPr>
        <p:grpSpPr>
          <a:xfrm>
            <a:off x="4759059" y="2798944"/>
            <a:ext cx="4267300" cy="923330"/>
            <a:chOff x="4782143" y="3212466"/>
            <a:chExt cx="4267300" cy="923330"/>
          </a:xfrm>
        </p:grpSpPr>
        <p:sp>
          <p:nvSpPr>
            <p:cNvPr id="513" name="Google Shape;513;p25"/>
            <p:cNvSpPr/>
            <p:nvPr/>
          </p:nvSpPr>
          <p:spPr>
            <a:xfrm>
              <a:off x="5950643" y="3212466"/>
              <a:ext cx="3098800" cy="92333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here </a:t>
              </a:r>
              <a:r>
                <a:rPr lang="en-US" b="1" dirty="0">
                  <a:solidFill>
                    <a:srgbClr val="CC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x 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no. of bits in </a:t>
              </a:r>
              <a:r>
                <a:rPr lang="en-US" sz="18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subnet portion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of address often referred to as </a:t>
              </a:r>
              <a:r>
                <a:rPr lang="en-US" sz="1800" b="1" dirty="0">
                  <a:solidFill>
                    <a:srgbClr val="CC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prefix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" name="Google Shape;514;p25"/>
            <p:cNvCxnSpPr>
              <a:stCxn id="513" idx="1"/>
            </p:cNvCxnSpPr>
            <p:nvPr/>
          </p:nvCxnSpPr>
          <p:spPr>
            <a:xfrm flipH="1">
              <a:off x="4782143" y="3674131"/>
              <a:ext cx="1168500" cy="39300"/>
            </a:xfrm>
            <a:prstGeom prst="straightConnector1">
              <a:avLst/>
            </a:prstGeom>
            <a:solidFill>
              <a:schemeClr val="accent1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15" name="Google Shape;515;p25"/>
          <p:cNvSpPr txBox="1"/>
          <p:nvPr/>
        </p:nvSpPr>
        <p:spPr>
          <a:xfrm>
            <a:off x="215900" y="5701993"/>
            <a:ext cx="8007350" cy="53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subnet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portion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address is </a:t>
            </a: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arbitrary length</a:t>
            </a:r>
            <a:endParaRPr sz="22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Google Shape;516;p25"/>
          <p:cNvSpPr txBox="1"/>
          <p:nvPr/>
        </p:nvSpPr>
        <p:spPr>
          <a:xfrm>
            <a:off x="2520959" y="5147855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part</a:t>
            </a:r>
            <a:endParaRPr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 txBox="1">
            <a:spLocks noGrp="1"/>
          </p:cNvSpPr>
          <p:nvPr>
            <p:ph type="body" idx="1"/>
          </p:nvPr>
        </p:nvSpPr>
        <p:spPr>
          <a:xfrm>
            <a:off x="547736" y="1513549"/>
            <a:ext cx="8287623" cy="3126535"/>
          </a:xfrm>
          <a:prstGeom prst="rect">
            <a:avLst/>
          </a:prstGeom>
          <a:solidFill>
            <a:srgbClr val="00FD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30"/>
              <a:buNone/>
            </a:pPr>
            <a:r>
              <a:rPr lang="en-US" sz="2200" b="1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342900" lvl="0" indent="-285115" algn="l" rtl="0">
              <a:lnSpc>
                <a:spcPct val="85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An organization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needs </a:t>
            </a: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hosts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and apply for IP address</a:t>
            </a:r>
            <a:endParaRPr dirty="0"/>
          </a:p>
          <a:p>
            <a:pPr marL="74295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Host needed is 2000 </a:t>
            </a:r>
            <a:r>
              <a:rPr lang="en-US" sz="2200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 b="1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2048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 (i.e. only extra 48)</a:t>
            </a:r>
            <a:endParaRPr dirty="0"/>
          </a:p>
          <a:p>
            <a:pPr marL="74295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▪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Thus an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IP address</a:t>
            </a:r>
            <a:r>
              <a:rPr lang="en-US" sz="2200" dirty="0">
                <a:solidFill>
                  <a:srgbClr val="FF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163.44.224.0/21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is given</a:t>
            </a:r>
            <a:endParaRPr sz="22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How we get …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?  </a:t>
            </a:r>
            <a:r>
              <a:rPr lang="en-US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 – 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21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600"/>
              <a:buNone/>
            </a:pPr>
            <a:endParaRPr sz="16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13335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6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524" name="Google Shape;524;p26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6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26"/>
          <p:cNvSpPr txBox="1"/>
          <p:nvPr/>
        </p:nvSpPr>
        <p:spPr>
          <a:xfrm>
            <a:off x="4497718" y="140786"/>
            <a:ext cx="464628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to get an IP address?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6"/>
          <p:cNvSpPr txBox="1"/>
          <p:nvPr/>
        </p:nvSpPr>
        <p:spPr>
          <a:xfrm>
            <a:off x="1361105" y="937404"/>
            <a:ext cx="7772400" cy="4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9FA"/>
                </a:solidFill>
                <a:latin typeface="Arial"/>
                <a:ea typeface="Arial"/>
                <a:cs typeface="Arial"/>
                <a:sym typeface="Arial"/>
              </a:rPr>
              <a:t>Classless Inter Domain Routing (CIDR)</a:t>
            </a: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1186424" y="5780817"/>
            <a:ext cx="4140950" cy="741614"/>
            <a:chOff x="1053902" y="3269415"/>
            <a:chExt cx="4140950" cy="741615"/>
          </a:xfrm>
        </p:grpSpPr>
        <p:sp>
          <p:nvSpPr>
            <p:cNvPr id="529" name="Google Shape;529;p26"/>
            <p:cNvSpPr txBox="1"/>
            <p:nvPr/>
          </p:nvSpPr>
          <p:spPr>
            <a:xfrm>
              <a:off x="2069872" y="3580142"/>
              <a:ext cx="2160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 portion</a:t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 rot="5400000">
              <a:off x="2991170" y="1332146"/>
              <a:ext cx="266413" cy="414095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26"/>
          <p:cNvGrpSpPr/>
          <p:nvPr/>
        </p:nvGrpSpPr>
        <p:grpSpPr>
          <a:xfrm>
            <a:off x="5327374" y="5811627"/>
            <a:ext cx="2176190" cy="728105"/>
            <a:chOff x="5194852" y="3300225"/>
            <a:chExt cx="2176190" cy="728105"/>
          </a:xfrm>
        </p:grpSpPr>
        <p:sp>
          <p:nvSpPr>
            <p:cNvPr id="532" name="Google Shape;532;p26"/>
            <p:cNvSpPr txBox="1"/>
            <p:nvPr/>
          </p:nvSpPr>
          <p:spPr>
            <a:xfrm>
              <a:off x="5504824" y="3597443"/>
              <a:ext cx="186621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Host portion</a:t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 rot="5400000">
              <a:off x="6115907" y="2379170"/>
              <a:ext cx="266415" cy="210852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26"/>
          <p:cNvGrpSpPr/>
          <p:nvPr/>
        </p:nvGrpSpPr>
        <p:grpSpPr>
          <a:xfrm>
            <a:off x="1163175" y="4821607"/>
            <a:ext cx="6272726" cy="857277"/>
            <a:chOff x="1030653" y="2310205"/>
            <a:chExt cx="6272726" cy="857277"/>
          </a:xfrm>
        </p:grpSpPr>
        <p:grpSp>
          <p:nvGrpSpPr>
            <p:cNvPr id="535" name="Google Shape;535;p26"/>
            <p:cNvGrpSpPr/>
            <p:nvPr/>
          </p:nvGrpSpPr>
          <p:grpSpPr>
            <a:xfrm>
              <a:off x="1030653" y="2732805"/>
              <a:ext cx="6272726" cy="434677"/>
              <a:chOff x="1030653" y="2732805"/>
              <a:chExt cx="6272726" cy="434677"/>
            </a:xfrm>
          </p:grpSpPr>
          <p:sp>
            <p:nvSpPr>
              <p:cNvPr id="536" name="Google Shape;536;p26"/>
              <p:cNvSpPr txBox="1"/>
              <p:nvPr/>
            </p:nvSpPr>
            <p:spPr>
              <a:xfrm>
                <a:off x="1030653" y="2732805"/>
                <a:ext cx="1539103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11111111</a:t>
                </a:r>
                <a:endParaRPr/>
              </a:p>
            </p:txBody>
          </p:sp>
          <p:sp>
            <p:nvSpPr>
              <p:cNvPr id="537" name="Google Shape;537;p26"/>
              <p:cNvSpPr txBox="1"/>
              <p:nvPr/>
            </p:nvSpPr>
            <p:spPr>
              <a:xfrm>
                <a:off x="2574758" y="2736595"/>
                <a:ext cx="1539103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11111111</a:t>
                </a:r>
                <a:endParaRPr/>
              </a:p>
            </p:txBody>
          </p:sp>
          <p:sp>
            <p:nvSpPr>
              <p:cNvPr id="538" name="Google Shape;538;p26"/>
              <p:cNvSpPr txBox="1"/>
              <p:nvPr/>
            </p:nvSpPr>
            <p:spPr>
              <a:xfrm>
                <a:off x="4115091" y="2736595"/>
                <a:ext cx="1079761" cy="430887"/>
              </a:xfrm>
              <a:prstGeom prst="rect">
                <a:avLst/>
              </a:prstGeom>
              <a:solidFill>
                <a:srgbClr val="FF6600">
                  <a:alpha val="4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11111</a:t>
                </a:r>
                <a:endParaRPr/>
              </a:p>
            </p:txBody>
          </p:sp>
          <p:sp>
            <p:nvSpPr>
              <p:cNvPr id="539" name="Google Shape;539;p26"/>
              <p:cNvSpPr txBox="1"/>
              <p:nvPr/>
            </p:nvSpPr>
            <p:spPr>
              <a:xfrm>
                <a:off x="5194853" y="2736595"/>
                <a:ext cx="2108526" cy="430887"/>
              </a:xfrm>
              <a:prstGeom prst="rect">
                <a:avLst/>
              </a:prstGeom>
              <a:solidFill>
                <a:srgbClr val="CBEDD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00000000000</a:t>
                </a:r>
                <a:endParaRPr/>
              </a:p>
            </p:txBody>
          </p:sp>
        </p:grpSp>
        <p:sp>
          <p:nvSpPr>
            <p:cNvPr id="540" name="Google Shape;540;p26"/>
            <p:cNvSpPr txBox="1"/>
            <p:nvPr/>
          </p:nvSpPr>
          <p:spPr>
            <a:xfrm>
              <a:off x="1459256" y="2310205"/>
              <a:ext cx="5755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	           21 bits	     	            </a:t>
              </a:r>
              <a:r>
                <a:rPr lang="en-US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11 bits</a:t>
              </a:r>
              <a:endParaRPr/>
            </a:p>
          </p:txBody>
        </p:sp>
      </p:grp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7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135113" y="3228884"/>
            <a:ext cx="8887279" cy="864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18045" y="1118918"/>
            <a:ext cx="8077200" cy="89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200" i="1" dirty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Q: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How does </a:t>
            </a:r>
            <a:r>
              <a:rPr lang="en-US" altLang="en-US" sz="2200" i="1" dirty="0">
                <a:latin typeface="Arial"/>
                <a:ea typeface="ＭＳ Ｐゴシック" pitchFamily="34" charset="-128"/>
                <a:cs typeface="Arial"/>
              </a:rPr>
              <a:t>a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altLang="en-US" sz="2200" i="1" dirty="0">
                <a:latin typeface="Arial"/>
                <a:ea typeface="ＭＳ Ｐゴシック" pitchFamily="34" charset="-128"/>
                <a:cs typeface="Arial"/>
              </a:rPr>
              <a:t>network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get subnets part of an IP address?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endParaRPr lang="en-US" altLang="en-US" sz="800" i="1" dirty="0">
              <a:solidFill>
                <a:srgbClr val="CC0000"/>
              </a:solidFill>
              <a:latin typeface="Arial"/>
              <a:ea typeface="ＭＳ Ｐゴシック" pitchFamily="34" charset="-128"/>
              <a:cs typeface="Arial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200" i="1" dirty="0">
                <a:solidFill>
                  <a:srgbClr val="CC0000"/>
                </a:solidFill>
                <a:latin typeface="Arial"/>
                <a:ea typeface="ＭＳ Ｐゴシック" pitchFamily="34" charset="-128"/>
                <a:cs typeface="Arial"/>
              </a:rPr>
              <a:t>A:</a:t>
            </a:r>
            <a:r>
              <a:rPr lang="en-US" altLang="en-US" sz="2200" dirty="0">
                <a:latin typeface="Arial"/>
                <a:ea typeface="ＭＳ Ｐゴシック" pitchFamily="34" charset="-128"/>
                <a:cs typeface="Arial"/>
              </a:rPr>
              <a:t> by subnetting the given IP</a:t>
            </a:r>
            <a:r>
              <a:rPr lang="en-US" altLang="ja-JP" sz="2200" dirty="0">
                <a:latin typeface="Arial"/>
                <a:ea typeface="ＭＳ Ｐゴシック" pitchFamily="34" charset="-128"/>
                <a:cs typeface="Arial"/>
              </a:rPr>
              <a:t> address</a:t>
            </a:r>
            <a:endParaRPr lang="en-US" altLang="en-US" sz="220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453" y="2291335"/>
            <a:ext cx="8005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Example</a:t>
            </a:r>
            <a:r>
              <a:rPr lang="en-US" sz="2200" dirty="0"/>
              <a:t>: </a:t>
            </a:r>
            <a:r>
              <a:rPr lang="en-US" sz="2200" dirty="0">
                <a:highlight>
                  <a:srgbClr val="00FFFF"/>
                </a:highlight>
                <a:latin typeface="Courier New"/>
                <a:cs typeface="Courier New"/>
              </a:rPr>
              <a:t>200.23.16.0/20</a:t>
            </a:r>
            <a:r>
              <a:rPr lang="en-US" sz="2200" dirty="0">
                <a:latin typeface="Arial"/>
                <a:cs typeface="Arial"/>
              </a:rPr>
              <a:t> to be divided into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8 subnets (2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79299" y="1099870"/>
            <a:ext cx="8130924" cy="540399"/>
          </a:xfrm>
          <a:prstGeom prst="rect">
            <a:avLst/>
          </a:prstGeom>
          <a:noFill/>
          <a:ln w="127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5355" y="3232674"/>
            <a:ext cx="9228960" cy="769441"/>
            <a:chOff x="246963" y="3354264"/>
            <a:chExt cx="9228960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46963" y="3354264"/>
              <a:ext cx="3000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ISP’s block: </a:t>
              </a:r>
            </a:p>
            <a:p>
              <a:r>
                <a:rPr lang="en-US" sz="2200" dirty="0">
                  <a:highlight>
                    <a:srgbClr val="00FFFF"/>
                  </a:highlight>
                  <a:latin typeface="Courier New"/>
                  <a:cs typeface="Courier New"/>
                </a:rPr>
                <a:t>200.23.16.0</a:t>
              </a:r>
              <a:r>
                <a:rPr lang="en-US" sz="2200" b="1" dirty="0">
                  <a:highlight>
                    <a:srgbClr val="00FFFF"/>
                  </a:highlight>
                  <a:latin typeface="Courier New"/>
                  <a:cs typeface="Courier New"/>
                </a:rPr>
                <a:t>/20</a:t>
              </a:r>
              <a:r>
                <a:rPr lang="en-US" sz="2200" dirty="0">
                  <a:latin typeface="Courier New"/>
                  <a:cs typeface="Courier New"/>
                </a:rPr>
                <a:t> </a:t>
              </a:r>
              <a:r>
                <a:rPr lang="en-US" sz="2200" dirty="0"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latin typeface="Courier New"/>
                <a:cs typeface="Courier New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96289" y="3682295"/>
              <a:ext cx="62796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  <a:latin typeface="Courier New"/>
                  <a:cs typeface="Courier New"/>
                </a:rPr>
                <a:t>11001000.00010111.0001</a:t>
              </a:r>
              <a:r>
                <a:rPr lang="en-US" sz="2200" dirty="0">
                  <a:latin typeface="Courier New"/>
                  <a:cs typeface="Courier New"/>
                </a:rPr>
                <a:t>0000.00000000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9123" y="4101104"/>
            <a:ext cx="9228960" cy="769441"/>
            <a:chOff x="246963" y="3354264"/>
            <a:chExt cx="92289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246963" y="3354264"/>
              <a:ext cx="3000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Subnet </a:t>
              </a:r>
              <a:r>
                <a:rPr lang="en-US" sz="2200" b="1" dirty="0"/>
                <a:t>0</a:t>
              </a:r>
              <a:r>
                <a:rPr lang="en-US" sz="2200" dirty="0"/>
                <a:t>: </a:t>
              </a:r>
            </a:p>
            <a:p>
              <a:r>
                <a:rPr lang="en-US" sz="2200" dirty="0">
                  <a:highlight>
                    <a:srgbClr val="00FF00"/>
                  </a:highlight>
                  <a:latin typeface="Courier New"/>
                  <a:cs typeface="Courier New"/>
                </a:rPr>
                <a:t>200.23.16.0</a:t>
              </a:r>
              <a:r>
                <a:rPr lang="en-US" sz="2200" b="1" dirty="0">
                  <a:highlight>
                    <a:srgbClr val="00FF00"/>
                  </a:highlight>
                  <a:latin typeface="Courier New"/>
                  <a:cs typeface="Courier New"/>
                </a:rPr>
                <a:t>/23</a:t>
              </a:r>
              <a:r>
                <a:rPr lang="en-US" sz="2200" dirty="0">
                  <a:latin typeface="Courier New"/>
                  <a:cs typeface="Courier New"/>
                </a:rPr>
                <a:t> </a:t>
              </a:r>
              <a:r>
                <a:rPr lang="en-US" sz="2200" dirty="0"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latin typeface="Courier New"/>
                <a:cs typeface="Courier New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96289" y="3682295"/>
              <a:ext cx="62796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0070C0"/>
                  </a:solidFill>
                  <a:latin typeface="Courier New"/>
                  <a:cs typeface="Courier New"/>
                </a:rPr>
                <a:t>11001000.00010111.0001</a:t>
              </a:r>
              <a:r>
                <a:rPr lang="en-US" sz="2200" b="1" u="sng" dirty="0">
                  <a:solidFill>
                    <a:srgbClr val="0070C0"/>
                  </a:solidFill>
                  <a:latin typeface="Courier New"/>
                  <a:cs typeface="Courier New"/>
                </a:rPr>
                <a:t>000</a:t>
              </a:r>
              <a:r>
                <a:rPr lang="en-US" sz="2200" dirty="0">
                  <a:latin typeface="Courier New"/>
                  <a:cs typeface="Courier New"/>
                </a:rPr>
                <a:t>0.00000000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8530" y="4901983"/>
            <a:ext cx="9228960" cy="769441"/>
            <a:chOff x="246963" y="3354264"/>
            <a:chExt cx="9228960" cy="769441"/>
          </a:xfrm>
        </p:grpSpPr>
        <p:sp>
          <p:nvSpPr>
            <p:cNvPr id="21" name="TextBox 20"/>
            <p:cNvSpPr txBox="1"/>
            <p:nvPr/>
          </p:nvSpPr>
          <p:spPr>
            <a:xfrm>
              <a:off x="246963" y="3354264"/>
              <a:ext cx="3000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Subnet </a:t>
              </a:r>
              <a:r>
                <a:rPr lang="en-US" sz="2200" b="1" dirty="0"/>
                <a:t>1</a:t>
              </a:r>
              <a:r>
                <a:rPr lang="en-US" sz="2200" dirty="0"/>
                <a:t>: </a:t>
              </a:r>
            </a:p>
            <a:p>
              <a:r>
                <a:rPr lang="en-US" sz="2200" dirty="0">
                  <a:highlight>
                    <a:srgbClr val="7FF21A"/>
                  </a:highlight>
                  <a:latin typeface="Courier New"/>
                  <a:cs typeface="Courier New"/>
                </a:rPr>
                <a:t>200.23.18.0</a:t>
              </a:r>
              <a:r>
                <a:rPr lang="en-US" sz="2200" b="1" dirty="0">
                  <a:highlight>
                    <a:srgbClr val="7FF21A"/>
                  </a:highlight>
                  <a:latin typeface="Courier New"/>
                  <a:cs typeface="Courier New"/>
                </a:rPr>
                <a:t>/23</a:t>
              </a:r>
              <a:r>
                <a:rPr lang="en-US" sz="2200" dirty="0">
                  <a:latin typeface="Courier New"/>
                  <a:cs typeface="Courier New"/>
                </a:rPr>
                <a:t> </a:t>
              </a:r>
              <a:r>
                <a:rPr lang="en-US" sz="2200" dirty="0"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latin typeface="Courier New"/>
                <a:cs typeface="Courier New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96289" y="3682295"/>
              <a:ext cx="62796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0070C0"/>
                  </a:solidFill>
                  <a:latin typeface="Courier New"/>
                  <a:cs typeface="Courier New"/>
                </a:rPr>
                <a:t>11001000.00010111.0001</a:t>
              </a:r>
              <a:r>
                <a:rPr lang="en-US" sz="2200" b="1" u="sng" dirty="0">
                  <a:solidFill>
                    <a:srgbClr val="0070C0"/>
                  </a:solidFill>
                  <a:latin typeface="Courier New"/>
                  <a:cs typeface="Courier New"/>
                </a:rPr>
                <a:t>001</a:t>
              </a:r>
              <a:r>
                <a:rPr lang="en-US" sz="2200" dirty="0">
                  <a:latin typeface="Courier New"/>
                  <a:cs typeface="Courier New"/>
                </a:rPr>
                <a:t>0.00000000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2042" y="5652613"/>
            <a:ext cx="9197177" cy="1117715"/>
            <a:chOff x="246963" y="3344545"/>
            <a:chExt cx="9197177" cy="1117715"/>
          </a:xfrm>
        </p:grpSpPr>
        <p:sp>
          <p:nvSpPr>
            <p:cNvPr id="24" name="TextBox 23"/>
            <p:cNvSpPr txBox="1"/>
            <p:nvPr/>
          </p:nvSpPr>
          <p:spPr>
            <a:xfrm>
              <a:off x="246963" y="3354264"/>
              <a:ext cx="30567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	…</a:t>
              </a:r>
            </a:p>
            <a:p>
              <a:r>
                <a:rPr lang="en-US" sz="2200" dirty="0"/>
                <a:t>Subnet </a:t>
              </a:r>
              <a:r>
                <a:rPr lang="en-US" sz="2200" b="1" dirty="0"/>
                <a:t>7</a:t>
              </a:r>
              <a:r>
                <a:rPr lang="en-US" sz="2200" dirty="0"/>
                <a:t>: </a:t>
              </a:r>
            </a:p>
            <a:p>
              <a:r>
                <a:rPr lang="en-US" sz="2200" dirty="0">
                  <a:latin typeface="Courier New"/>
                  <a:cs typeface="Courier New"/>
                </a:rPr>
                <a:t>200.23.30.0</a:t>
              </a:r>
              <a:r>
                <a:rPr lang="en-US" sz="2200" b="1" dirty="0">
                  <a:latin typeface="Courier New"/>
                  <a:cs typeface="Courier New"/>
                </a:rPr>
                <a:t>/23</a:t>
              </a:r>
              <a:r>
                <a:rPr lang="en-US" sz="2200" dirty="0">
                  <a:latin typeface="Courier New"/>
                  <a:cs typeface="Courier New"/>
                </a:rPr>
                <a:t> </a:t>
              </a:r>
              <a:r>
                <a:rPr lang="en-US" sz="2200" dirty="0"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latin typeface="Courier New"/>
                <a:cs typeface="Courier New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506" y="3344545"/>
              <a:ext cx="627963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Courier New"/>
                  <a:cs typeface="Courier New"/>
                </a:rPr>
                <a:t>...</a:t>
              </a:r>
            </a:p>
            <a:p>
              <a:pPr algn="ctr"/>
              <a:endParaRPr lang="en-US" sz="2200" dirty="0">
                <a:solidFill>
                  <a:srgbClr val="FF0000"/>
                </a:solidFill>
                <a:latin typeface="Courier New"/>
                <a:cs typeface="Courier New"/>
              </a:endParaRPr>
            </a:p>
            <a:p>
              <a:r>
                <a:rPr lang="en-US" sz="2200" b="1" dirty="0">
                  <a:solidFill>
                    <a:srgbClr val="0070C0"/>
                  </a:solidFill>
                  <a:latin typeface="Courier New"/>
                  <a:cs typeface="Courier New"/>
                </a:rPr>
                <a:t>11001000.00010111.0001</a:t>
              </a:r>
              <a:r>
                <a:rPr lang="en-US" sz="2200" b="1" u="sng" dirty="0">
                  <a:solidFill>
                    <a:srgbClr val="0070C0"/>
                  </a:solidFill>
                  <a:latin typeface="Courier New"/>
                  <a:cs typeface="Courier New"/>
                </a:rPr>
                <a:t>111</a:t>
              </a:r>
              <a:r>
                <a:rPr lang="en-US" sz="2200" dirty="0">
                  <a:latin typeface="Courier New"/>
                  <a:cs typeface="Courier New"/>
                </a:rPr>
                <a:t>0.00000000</a:t>
              </a:r>
            </a:p>
          </p:txBody>
        </p:sp>
      </p:grpSp>
      <p:cxnSp>
        <p:nvCxnSpPr>
          <p:cNvPr id="3" name="Straight Connector 2"/>
          <p:cNvCxnSpPr>
            <a:cxnSpLocks/>
          </p:cNvCxnSpPr>
          <p:nvPr/>
        </p:nvCxnSpPr>
        <p:spPr bwMode="auto">
          <a:xfrm>
            <a:off x="6864596" y="3215374"/>
            <a:ext cx="0" cy="3642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7356764" y="4128814"/>
            <a:ext cx="19860" cy="27291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">
            <a:extLst>
              <a:ext uri="{FF2B5EF4-FFF2-40B4-BE49-F238E27FC236}">
                <a16:creationId xmlns:a16="http://schemas.microsoft.com/office/drawing/2014/main" id="{982451B4-9707-2B43-A44B-B3F3BD52C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1" y="140786"/>
            <a:ext cx="6337300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Subnetting: To subnet a small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E861C-109D-F74C-B69D-03945CC4A6C4}"/>
              </a:ext>
            </a:extLst>
          </p:cNvPr>
          <p:cNvGrpSpPr/>
          <p:nvPr/>
        </p:nvGrpSpPr>
        <p:grpSpPr>
          <a:xfrm>
            <a:off x="4181664" y="3176959"/>
            <a:ext cx="4814978" cy="409756"/>
            <a:chOff x="4181664" y="3026486"/>
            <a:chExt cx="4814978" cy="4097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35AB49-9E8E-CE4E-AA12-297779106DCD}"/>
                </a:ext>
              </a:extLst>
            </p:cNvPr>
            <p:cNvSpPr txBox="1"/>
            <p:nvPr/>
          </p:nvSpPr>
          <p:spPr>
            <a:xfrm>
              <a:off x="7430188" y="3026486"/>
              <a:ext cx="1566454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Host portion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1CDED-5A3C-BB4D-9BE6-FC9B947BE584}"/>
                </a:ext>
              </a:extLst>
            </p:cNvPr>
            <p:cNvSpPr txBox="1"/>
            <p:nvPr/>
          </p:nvSpPr>
          <p:spPr>
            <a:xfrm>
              <a:off x="4181664" y="3036132"/>
              <a:ext cx="1980029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Network portion</a:t>
              </a:r>
            </a:p>
          </p:txBody>
        </p: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E1CFCE67-B1D0-254C-ACAE-DDD6A8BB7B48}"/>
              </a:ext>
            </a:extLst>
          </p:cNvPr>
          <p:cNvSpPr/>
          <p:nvPr/>
        </p:nvSpPr>
        <p:spPr bwMode="auto">
          <a:xfrm>
            <a:off x="6950098" y="2615878"/>
            <a:ext cx="2193902" cy="856527"/>
          </a:xfrm>
          <a:prstGeom prst="wedgeRoundRectCallout">
            <a:avLst>
              <a:gd name="adj1" fmla="val -44205"/>
              <a:gd name="adj2" fmla="val 147073"/>
              <a:gd name="adj3" fmla="val 16667"/>
            </a:avLst>
          </a:prstGeom>
          <a:solidFill>
            <a:srgbClr val="FFFF00">
              <a:alpha val="99000"/>
            </a:srgbClr>
          </a:solidFill>
          <a:ln w="28575" cap="flat" cmpd="sng" algn="ctr">
            <a:solidFill>
              <a:srgbClr val="53A9D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need to borrow </a:t>
            </a:r>
            <a:r>
              <a:rPr kumimoji="0" lang="ms-MY" sz="1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3 bits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ms-MY" sz="1600">
                <a:solidFill>
                  <a:srgbClr val="FF0000"/>
                </a:solidFill>
              </a:rPr>
              <a:t>from host portion</a:t>
            </a: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to define </a:t>
            </a:r>
            <a:r>
              <a:rPr kumimoji="0" lang="ms-MY" sz="1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8 subnets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705" y="5959668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79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2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118878-BC14-3C4A-9D1C-866524ACF968}"/>
              </a:ext>
            </a:extLst>
          </p:cNvPr>
          <p:cNvCxnSpPr>
            <a:cxnSpLocks/>
          </p:cNvCxnSpPr>
          <p:nvPr/>
        </p:nvCxnSpPr>
        <p:spPr bwMode="auto">
          <a:xfrm>
            <a:off x="3578579" y="1035050"/>
            <a:ext cx="0" cy="5822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034" name="Picture 6" descr="underline_base">
            <a:extLst>
              <a:ext uri="{FF2B5EF4-FFF2-40B4-BE49-F238E27FC236}">
                <a16:creationId xmlns:a16="http://schemas.microsoft.com/office/drawing/2014/main" id="{79E6B3AB-F5A9-164F-95EB-6083D64EC4B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>
            <a:extLst>
              <a:ext uri="{FF2B5EF4-FFF2-40B4-BE49-F238E27FC236}">
                <a16:creationId xmlns:a16="http://schemas.microsoft.com/office/drawing/2014/main" id="{D67132DD-BA0D-FB49-9F38-B5DC90F30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23225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cs typeface="+mj-cs"/>
              </a:rPr>
              <a:t>Network layer: data plane, control plane</a:t>
            </a:r>
          </a:p>
        </p:txBody>
      </p:sp>
      <p:sp>
        <p:nvSpPr>
          <p:cNvPr id="44039" name="Slide Number Placeholder 5">
            <a:extLst>
              <a:ext uri="{FF2B5EF4-FFF2-40B4-BE49-F238E27FC236}">
                <a16:creationId xmlns:a16="http://schemas.microsoft.com/office/drawing/2014/main" id="{38C4A661-CC85-0945-96F0-1DBB41E5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458787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ahoma" panose="020B0604030504040204" pitchFamily="34" charset="0"/>
              </a:rPr>
              <a:t>4-</a:t>
            </a:r>
            <a:fld id="{42C43880-5FDB-9141-B906-774ACD058BF6}" type="slidenum">
              <a:rPr lang="en-US" altLang="en-US">
                <a:latin typeface="Tahoma" panose="020B0604030504040204" pitchFamily="34" charset="0"/>
              </a:rPr>
              <a:pPr/>
              <a:t>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4040" name="Footer Placeholder 2">
            <a:extLst>
              <a:ext uri="{FF2B5EF4-FFF2-40B4-BE49-F238E27FC236}">
                <a16:creationId xmlns:a16="http://schemas.microsoft.com/office/drawing/2014/main" id="{0B81EC1E-13E7-E948-8F25-50A33B5E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E4CE89C4-BF5F-9A47-8B44-CB5D2AA9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241" y="1419400"/>
            <a:ext cx="32273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charset="2"/>
              <a:buNone/>
              <a:defRPr/>
            </a:pPr>
            <a:r>
              <a:rPr lang="en-US" sz="2200" kern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Data plane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buSzPct val="100000"/>
              <a:buFont typeface="Wingdings" charset="2"/>
              <a:buChar char="§"/>
              <a:defRPr/>
            </a:pPr>
            <a:r>
              <a:rPr lang="en-US" sz="2200" b="1" kern="0" dirty="0">
                <a:latin typeface="Arial" charset="0"/>
                <a:ea typeface="Arial" charset="0"/>
                <a:cs typeface="Arial" charset="0"/>
              </a:rPr>
              <a:t>Forwarding</a:t>
            </a:r>
            <a:r>
              <a:rPr lang="en-US" sz="2200" kern="0" dirty="0">
                <a:latin typeface="Arial" charset="0"/>
                <a:ea typeface="Arial" charset="0"/>
                <a:cs typeface="Arial" charset="0"/>
              </a:rPr>
              <a:t> function: Determines how datagram arriving on router input port is forwarded to router output port.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buSzPct val="100000"/>
              <a:buFont typeface="Wingdings" charset="2"/>
              <a:buChar char="§"/>
              <a:defRPr/>
            </a:pPr>
            <a:r>
              <a:rPr lang="en-US" sz="2200" kern="0" dirty="0">
                <a:latin typeface="Arial" charset="0"/>
                <a:ea typeface="Arial" charset="0"/>
                <a:cs typeface="Arial" charset="0"/>
              </a:rPr>
              <a:t>Local, per-router function.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buSzPct val="100000"/>
              <a:buFont typeface="Wingdings" charset="2"/>
              <a:buChar char="§"/>
              <a:defRPr/>
            </a:pPr>
            <a:endParaRPr lang="en-US" sz="2200" kern="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charset="0"/>
              <a:buNone/>
              <a:defRPr/>
            </a:pPr>
            <a:endParaRPr lang="en-US" sz="2200" kern="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charset="0"/>
              <a:buNone/>
              <a:defRPr/>
            </a:pPr>
            <a:endParaRPr lang="en-US" sz="2200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0DB80C07-4A32-6E4C-AF8F-7CB55EEA5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378" y="1461104"/>
            <a:ext cx="5156908" cy="24900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65000"/>
              <a:buNone/>
              <a:defRPr/>
            </a:pPr>
            <a:r>
              <a:rPr lang="en-US" sz="2200" kern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Control plane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defRPr/>
            </a:pPr>
            <a:r>
              <a:rPr lang="en-US" sz="2200" b="1" kern="0" dirty="0"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en-US" sz="2200" kern="0" dirty="0">
                <a:latin typeface="Arial" charset="0"/>
                <a:ea typeface="Arial" charset="0"/>
                <a:cs typeface="Arial" charset="0"/>
              </a:rPr>
              <a:t> function:            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Determines how datagram is routed among routers along end-end path from source host to destination host.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defRPr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Network-wide logic.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B0F0"/>
              </a:buClr>
              <a:defRPr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charset="0"/>
              <a:buNone/>
              <a:defRPr/>
            </a:pP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F465AEA5-4A5B-7544-AFF7-2A55AE52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793" y="5429701"/>
            <a:ext cx="2924493" cy="13097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endParaRPr lang="en-US" altLang="en-US" sz="1000" kern="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1200" kern="0" dirty="0">
                <a:latin typeface="Arial"/>
                <a:ea typeface="ＭＳ Ｐゴシック" pitchFamily="34" charset="-128"/>
                <a:cs typeface="Arial"/>
              </a:rPr>
              <a:t>(Software-Defined Networking SDN) </a:t>
            </a:r>
          </a:p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1800" kern="0" dirty="0">
                <a:latin typeface="Arial"/>
                <a:ea typeface="ＭＳ Ｐゴシック" pitchFamily="34" charset="-128"/>
                <a:cs typeface="Arial"/>
              </a:rPr>
              <a:t>Implemented in server (remote)</a:t>
            </a:r>
            <a:endParaRPr lang="en-US" altLang="ja-JP" sz="1800" kern="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endParaRPr lang="en-US" altLang="en-US" sz="2000" kern="0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C476E4B0-0CAD-964A-AFB1-EFD82525D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234" y="5429701"/>
            <a:ext cx="1580415" cy="13097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endParaRPr lang="en-US" altLang="en-US" sz="1000" kern="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endParaRPr lang="en-US" altLang="en-US" sz="1200" kern="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1800" kern="0" dirty="0">
                <a:latin typeface="Arial"/>
                <a:ea typeface="ＭＳ Ｐゴシック" pitchFamily="34" charset="-128"/>
                <a:cs typeface="Arial"/>
              </a:rPr>
              <a:t>Implemented in routers.</a:t>
            </a:r>
            <a:endParaRPr lang="en-US" altLang="ja-JP" sz="1800" kern="0" dirty="0">
              <a:latin typeface="Arial"/>
              <a:ea typeface="ＭＳ Ｐゴシック" pitchFamily="34" charset="-128"/>
              <a:cs typeface="Arial"/>
            </a:endParaRPr>
          </a:p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endParaRPr lang="en-US" altLang="en-US" sz="2000" kern="0" dirty="0">
              <a:latin typeface="Arial"/>
              <a:ea typeface="ＭＳ Ｐゴシック" pitchFamily="34" charset="-128"/>
              <a:cs typeface="Arial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93F3F021-71C8-0246-8216-133865C8B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670079"/>
              </p:ext>
            </p:extLst>
          </p:nvPr>
        </p:nvGraphicFramePr>
        <p:xfrm>
          <a:off x="3678683" y="3924355"/>
          <a:ext cx="3993966" cy="1645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E5937AC8-D542-4541-990A-4441355A7588}"/>
              </a:ext>
            </a:extLst>
          </p:cNvPr>
          <p:cNvSpPr/>
          <p:nvPr/>
        </p:nvSpPr>
        <p:spPr bwMode="auto">
          <a:xfrm rot="5400000">
            <a:off x="622" y="-622"/>
            <a:ext cx="821718" cy="822963"/>
          </a:xfrm>
          <a:prstGeom prst="rtTriangl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CC41D844-4BFF-004B-B364-1106DEFC8A1E}"/>
              </a:ext>
            </a:extLst>
          </p:cNvPr>
          <p:cNvSpPr txBox="1">
            <a:spLocks/>
          </p:cNvSpPr>
          <p:nvPr/>
        </p:nvSpPr>
        <p:spPr bwMode="auto">
          <a:xfrm>
            <a:off x="1878984" y="6475413"/>
            <a:ext cx="2057400" cy="28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 animBg="1"/>
      <p:bldGraphic spid="51" grpId="0">
        <p:bldAsOne/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 txBox="1">
            <a:spLocks noGrp="1"/>
          </p:cNvSpPr>
          <p:nvPr>
            <p:ph type="body" idx="1"/>
          </p:nvPr>
        </p:nvSpPr>
        <p:spPr>
          <a:xfrm>
            <a:off x="544974" y="1195086"/>
            <a:ext cx="8319625" cy="504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Say, Company A (CA) is given the IP address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192.168.1.0/24</a:t>
            </a:r>
            <a:endParaRPr/>
          </a:p>
          <a:p>
            <a:pPr marL="342900" lvl="0" indent="-34290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 has 4 departments under it: </a:t>
            </a:r>
            <a:endParaRPr/>
          </a:p>
          <a:p>
            <a:pPr marL="742950" lvl="1" indent="-28575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RND, </a:t>
            </a:r>
            <a:endParaRPr/>
          </a:p>
          <a:p>
            <a:pPr marL="742950" lvl="1" indent="-28575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Sales, </a:t>
            </a:r>
            <a:endParaRPr/>
          </a:p>
          <a:p>
            <a:pPr marL="742950" lvl="1" indent="-28575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Finance, </a:t>
            </a:r>
            <a:endParaRPr/>
          </a:p>
          <a:p>
            <a:pPr marL="742950" lvl="1" indent="-28575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Human Resource (HR)</a:t>
            </a:r>
            <a:endParaRPr/>
          </a:p>
          <a:p>
            <a:pPr marL="342900" lvl="0" indent="-34290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1560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 decided to divide the network according to purpose. So, the network needs to have 4 major subnets.</a:t>
            </a:r>
            <a:endParaRPr/>
          </a:p>
          <a:p>
            <a:pPr marL="342900" lvl="0" indent="-243840" algn="l" rtl="0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SzPts val="156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2603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4384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56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24384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56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28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578" name="Google Shape;578;p28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8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28"/>
          <p:cNvSpPr txBox="1"/>
          <p:nvPr/>
        </p:nvSpPr>
        <p:spPr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Example: To subnet a small network</a:t>
            </a: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96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D589A-87AA-FC4C-8160-0FC21588416F}"/>
              </a:ext>
            </a:extLst>
          </p:cNvPr>
          <p:cNvSpPr txBox="1"/>
          <p:nvPr/>
        </p:nvSpPr>
        <p:spPr>
          <a:xfrm>
            <a:off x="595291" y="1446383"/>
            <a:ext cx="6599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/>
                <a:cs typeface="Courier New"/>
              </a:rPr>
              <a:t>192.168.1.0/24</a:t>
            </a:r>
            <a:r>
              <a:rPr lang="en-US" sz="2400" dirty="0">
                <a:latin typeface="Arial"/>
                <a:cs typeface="Arial"/>
              </a:rPr>
              <a:t> to be divided into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4 subnets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2662176"/>
            <a:ext cx="9144000" cy="60954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FE820-A6E3-BE49-9823-2E9B4CCAB195}"/>
              </a:ext>
            </a:extLst>
          </p:cNvPr>
          <p:cNvSpPr txBox="1"/>
          <p:nvPr/>
        </p:nvSpPr>
        <p:spPr>
          <a:xfrm>
            <a:off x="90631" y="2445596"/>
            <a:ext cx="3009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/24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5998A-860F-BD42-988C-90A618582957}"/>
              </a:ext>
            </a:extLst>
          </p:cNvPr>
          <p:cNvSpPr txBox="1"/>
          <p:nvPr/>
        </p:nvSpPr>
        <p:spPr>
          <a:xfrm>
            <a:off x="3039957" y="27736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11000000.10101000.00000001.00000000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39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D589A-87AA-FC4C-8160-0FC21588416F}"/>
              </a:ext>
            </a:extLst>
          </p:cNvPr>
          <p:cNvSpPr txBox="1"/>
          <p:nvPr/>
        </p:nvSpPr>
        <p:spPr>
          <a:xfrm>
            <a:off x="595291" y="1446383"/>
            <a:ext cx="6599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/>
                <a:cs typeface="Courier New"/>
              </a:rPr>
              <a:t>192.168.1.0/24</a:t>
            </a:r>
            <a:r>
              <a:rPr lang="en-US" sz="2400" dirty="0">
                <a:latin typeface="Arial"/>
                <a:cs typeface="Arial"/>
              </a:rPr>
              <a:t> to be divided into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4 subnets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2662176"/>
            <a:ext cx="9144000" cy="60954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FE820-A6E3-BE49-9823-2E9B4CCAB195}"/>
              </a:ext>
            </a:extLst>
          </p:cNvPr>
          <p:cNvSpPr txBox="1"/>
          <p:nvPr/>
        </p:nvSpPr>
        <p:spPr>
          <a:xfrm>
            <a:off x="90631" y="2445596"/>
            <a:ext cx="3009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/24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5998A-860F-BD42-988C-90A618582957}"/>
              </a:ext>
            </a:extLst>
          </p:cNvPr>
          <p:cNvSpPr txBox="1"/>
          <p:nvPr/>
        </p:nvSpPr>
        <p:spPr>
          <a:xfrm>
            <a:off x="3039957" y="27736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11000000.10101000.00000001</a:t>
            </a:r>
            <a:r>
              <a:rPr lang="en-US" sz="2200" dirty="0">
                <a:latin typeface="Courier New"/>
                <a:cs typeface="Courier New"/>
              </a:rPr>
              <a:t>.00000000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70EB1C-219D-8544-A1FF-7860A1DF863D}"/>
              </a:ext>
            </a:extLst>
          </p:cNvPr>
          <p:cNvGrpSpPr/>
          <p:nvPr/>
        </p:nvGrpSpPr>
        <p:grpSpPr>
          <a:xfrm>
            <a:off x="7626596" y="2529574"/>
            <a:ext cx="410428" cy="1750326"/>
            <a:chOff x="7626596" y="2529574"/>
            <a:chExt cx="410428" cy="1750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E86F46-E638-0F46-B691-E1718AB200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6596" y="2529574"/>
              <a:ext cx="0" cy="169952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AE64CD-2E1D-1C41-B55B-E93D714876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37024" y="2604814"/>
              <a:ext cx="0" cy="16750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2C7A1E2-8E58-494E-940C-77A3512FB2E1}"/>
              </a:ext>
            </a:extLst>
          </p:cNvPr>
          <p:cNvSpPr/>
          <p:nvPr/>
        </p:nvSpPr>
        <p:spPr bwMode="auto">
          <a:xfrm>
            <a:off x="6048398" y="4736778"/>
            <a:ext cx="2193902" cy="1181422"/>
          </a:xfrm>
          <a:prstGeom prst="wedgeRoundRectCallout">
            <a:avLst>
              <a:gd name="adj1" fmla="val 32207"/>
              <a:gd name="adj2" fmla="val -113888"/>
              <a:gd name="adj3" fmla="val 16667"/>
            </a:avLst>
          </a:prstGeom>
          <a:solidFill>
            <a:srgbClr val="FFFF00">
              <a:alpha val="99000"/>
            </a:srgbClr>
          </a:solidFill>
          <a:ln w="28575" cap="flat" cmpd="sng" algn="ctr">
            <a:solidFill>
              <a:srgbClr val="53A9D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need to borrow </a:t>
            </a:r>
            <a:r>
              <a:rPr kumimoji="0" lang="ms-MY" sz="1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2 bits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ms-MY" sz="1600">
                <a:solidFill>
                  <a:srgbClr val="FF0000"/>
                </a:solidFill>
              </a:rPr>
              <a:t>from host portion</a:t>
            </a: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s-MY" sz="1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to define </a:t>
            </a:r>
            <a:r>
              <a:rPr kumimoji="0" lang="ms-MY" sz="1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4 subnets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s-MY" sz="160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(i.e. 2</a:t>
            </a:r>
            <a:r>
              <a:rPr kumimoji="0" lang="ms-MY" sz="1600" i="0" u="none" strike="noStrike" cap="none" normalizeH="0" baseline="3000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2</a:t>
            </a:r>
            <a:r>
              <a:rPr kumimoji="0" lang="ms-MY" sz="160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)</a:t>
            </a:r>
            <a:endParaRPr kumimoji="0" lang="ms-MY" sz="16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588E-3D60-254E-8685-A5A0232AF2D3}"/>
              </a:ext>
            </a:extLst>
          </p:cNvPr>
          <p:cNvGrpSpPr/>
          <p:nvPr/>
        </p:nvGrpSpPr>
        <p:grpSpPr>
          <a:xfrm>
            <a:off x="4168964" y="2249859"/>
            <a:ext cx="4967378" cy="409756"/>
            <a:chOff x="4181664" y="3026486"/>
            <a:chExt cx="4967378" cy="4097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8E3B9D-B3CF-6B4F-9644-F9CC4851F603}"/>
                </a:ext>
              </a:extLst>
            </p:cNvPr>
            <p:cNvSpPr txBox="1"/>
            <p:nvPr/>
          </p:nvSpPr>
          <p:spPr>
            <a:xfrm>
              <a:off x="7582588" y="3026486"/>
              <a:ext cx="1566454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Host portion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CA5BF3-0244-3049-8D29-FBD8989BDFE4}"/>
                </a:ext>
              </a:extLst>
            </p:cNvPr>
            <p:cNvSpPr txBox="1"/>
            <p:nvPr/>
          </p:nvSpPr>
          <p:spPr>
            <a:xfrm>
              <a:off x="4181664" y="3036132"/>
              <a:ext cx="1980029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Network portion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25E33C-85A8-BB41-BB3D-DEF87434BA30}"/>
              </a:ext>
            </a:extLst>
          </p:cNvPr>
          <p:cNvGrpSpPr/>
          <p:nvPr/>
        </p:nvGrpSpPr>
        <p:grpSpPr>
          <a:xfrm>
            <a:off x="192623" y="3700727"/>
            <a:ext cx="8991841" cy="450264"/>
            <a:chOff x="192623" y="3700727"/>
            <a:chExt cx="8991841" cy="4502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63EBF-872D-7D47-AC8A-953CCFEEF59F}"/>
                </a:ext>
              </a:extLst>
            </p:cNvPr>
            <p:cNvSpPr txBox="1"/>
            <p:nvPr/>
          </p:nvSpPr>
          <p:spPr>
            <a:xfrm>
              <a:off x="3052657" y="3700727"/>
              <a:ext cx="61318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F0"/>
                  </a:solidFill>
                  <a:latin typeface="Courier New"/>
                  <a:cs typeface="Courier New"/>
                </a:rPr>
                <a:t>11000000.10101000.00000001.</a:t>
              </a:r>
              <a:r>
                <a:rPr lang="en-US" sz="2200" b="1" dirty="0">
                  <a:solidFill>
                    <a:srgbClr val="00B0F0"/>
                  </a:solidFill>
                  <a:latin typeface="Courier New"/>
                  <a:cs typeface="Courier New"/>
                </a:rPr>
                <a:t>00</a:t>
              </a:r>
              <a:r>
                <a:rPr lang="en-US" sz="2200" dirty="0">
                  <a:latin typeface="Courier New"/>
                  <a:cs typeface="Courier New"/>
                </a:rPr>
                <a:t>000000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92FB7C-F1B9-4D4F-A1A0-F6465194BA45}"/>
                </a:ext>
              </a:extLst>
            </p:cNvPr>
            <p:cNvSpPr txBox="1"/>
            <p:nvPr/>
          </p:nvSpPr>
          <p:spPr>
            <a:xfrm>
              <a:off x="192623" y="3720104"/>
              <a:ext cx="28440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53A9D6"/>
                  </a:solidFill>
                </a:rPr>
                <a:t>Subnet </a:t>
              </a:r>
              <a:r>
                <a:rPr lang="en-US" sz="2200" b="1" dirty="0">
                  <a:solidFill>
                    <a:srgbClr val="53A9D6"/>
                  </a:solidFill>
                </a:rPr>
                <a:t>address</a:t>
              </a:r>
              <a:r>
                <a:rPr lang="en-US" sz="2200" dirty="0">
                  <a:solidFill>
                    <a:srgbClr val="53A9D6"/>
                  </a:solidFill>
                </a:rPr>
                <a:t>: </a:t>
              </a:r>
              <a:r>
                <a:rPr lang="en-US" sz="2200" dirty="0">
                  <a:solidFill>
                    <a:srgbClr val="53A9D6"/>
                  </a:solidFill>
                  <a:latin typeface="Courier New"/>
                  <a:cs typeface="Courier New"/>
                </a:rPr>
                <a:t> </a:t>
              </a:r>
              <a:r>
                <a:rPr lang="en-US" sz="2200" dirty="0">
                  <a:solidFill>
                    <a:srgbClr val="53A9D6"/>
                  </a:solidFill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solidFill>
                  <a:srgbClr val="53A9D6"/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D589A-87AA-FC4C-8160-0FC21588416F}"/>
              </a:ext>
            </a:extLst>
          </p:cNvPr>
          <p:cNvSpPr txBox="1"/>
          <p:nvPr/>
        </p:nvSpPr>
        <p:spPr>
          <a:xfrm>
            <a:off x="595291" y="1446383"/>
            <a:ext cx="6599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/>
                <a:cs typeface="Courier New"/>
              </a:rPr>
              <a:t>192.168.1.0/24</a:t>
            </a:r>
            <a:r>
              <a:rPr lang="en-US" sz="2400" dirty="0">
                <a:latin typeface="Arial"/>
                <a:cs typeface="Arial"/>
              </a:rPr>
              <a:t> to be divided into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4 subnets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2662176"/>
            <a:ext cx="9144000" cy="60954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FE820-A6E3-BE49-9823-2E9B4CCAB195}"/>
              </a:ext>
            </a:extLst>
          </p:cNvPr>
          <p:cNvSpPr txBox="1"/>
          <p:nvPr/>
        </p:nvSpPr>
        <p:spPr>
          <a:xfrm>
            <a:off x="90631" y="2445596"/>
            <a:ext cx="3009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solidFill>
                  <a:srgbClr val="0070C0"/>
                </a:solidFill>
                <a:highlight>
                  <a:srgbClr val="FFFF00"/>
                </a:highlight>
                <a:latin typeface="Courier New"/>
                <a:cs typeface="Courier New"/>
              </a:rPr>
              <a:t>/24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5998A-860F-BD42-988C-90A618582957}"/>
              </a:ext>
            </a:extLst>
          </p:cNvPr>
          <p:cNvSpPr txBox="1"/>
          <p:nvPr/>
        </p:nvSpPr>
        <p:spPr>
          <a:xfrm>
            <a:off x="3039957" y="27736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11000000.10101000.00000001</a:t>
            </a:r>
            <a:r>
              <a:rPr lang="en-US" sz="2200" dirty="0">
                <a:latin typeface="Courier New"/>
                <a:cs typeface="Courier New"/>
              </a:rPr>
              <a:t>.00000000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A63EBF-872D-7D47-AC8A-953CCFEEF59F}"/>
              </a:ext>
            </a:extLst>
          </p:cNvPr>
          <p:cNvSpPr txBox="1"/>
          <p:nvPr/>
        </p:nvSpPr>
        <p:spPr>
          <a:xfrm>
            <a:off x="3052657" y="37007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11000000.10101000.00000001.00</a:t>
            </a:r>
            <a:r>
              <a:rPr lang="en-US" sz="2200" dirty="0">
                <a:latin typeface="Courier New"/>
                <a:cs typeface="Courier New"/>
              </a:rPr>
              <a:t>000000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588E-3D60-254E-8685-A5A0232AF2D3}"/>
              </a:ext>
            </a:extLst>
          </p:cNvPr>
          <p:cNvGrpSpPr/>
          <p:nvPr/>
        </p:nvGrpSpPr>
        <p:grpSpPr>
          <a:xfrm>
            <a:off x="4168964" y="2249859"/>
            <a:ext cx="4954678" cy="409756"/>
            <a:chOff x="4181664" y="3026486"/>
            <a:chExt cx="4954678" cy="4097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8E3B9D-B3CF-6B4F-9644-F9CC4851F603}"/>
                </a:ext>
              </a:extLst>
            </p:cNvPr>
            <p:cNvSpPr txBox="1"/>
            <p:nvPr/>
          </p:nvSpPr>
          <p:spPr>
            <a:xfrm>
              <a:off x="7569888" y="3026486"/>
              <a:ext cx="1566454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Host portion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CA5BF3-0244-3049-8D29-FBD8989BDFE4}"/>
                </a:ext>
              </a:extLst>
            </p:cNvPr>
            <p:cNvSpPr txBox="1"/>
            <p:nvPr/>
          </p:nvSpPr>
          <p:spPr>
            <a:xfrm>
              <a:off x="4181664" y="3036132"/>
              <a:ext cx="1980029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Network portion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92FB7C-F1B9-4D4F-A1A0-F6465194BA45}"/>
              </a:ext>
            </a:extLst>
          </p:cNvPr>
          <p:cNvSpPr txBox="1"/>
          <p:nvPr/>
        </p:nvSpPr>
        <p:spPr>
          <a:xfrm>
            <a:off x="192623" y="3720104"/>
            <a:ext cx="2844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53A9D6"/>
                </a:solidFill>
              </a:rPr>
              <a:t>Subnet </a:t>
            </a:r>
            <a:r>
              <a:rPr lang="en-US" sz="2200" b="1" dirty="0">
                <a:solidFill>
                  <a:srgbClr val="53A9D6"/>
                </a:solidFill>
              </a:rPr>
              <a:t>address</a:t>
            </a:r>
            <a:r>
              <a:rPr lang="en-US" sz="2200" dirty="0">
                <a:solidFill>
                  <a:srgbClr val="53A9D6"/>
                </a:solidFill>
              </a:rPr>
              <a:t>: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solidFill>
                <a:srgbClr val="53A9D6"/>
              </a:solidFill>
              <a:latin typeface="Courier New"/>
              <a:cs typeface="Courier New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1B86B9-F604-A548-9D90-B7FDDFC83A19}"/>
              </a:ext>
            </a:extLst>
          </p:cNvPr>
          <p:cNvGrpSpPr/>
          <p:nvPr/>
        </p:nvGrpSpPr>
        <p:grpSpPr>
          <a:xfrm>
            <a:off x="177559" y="4367804"/>
            <a:ext cx="9004541" cy="769441"/>
            <a:chOff x="177559" y="4367804"/>
            <a:chExt cx="9004541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40D14-FB15-FF46-B95F-548C6BFCEEDE}"/>
                </a:ext>
              </a:extLst>
            </p:cNvPr>
            <p:cNvSpPr txBox="1"/>
            <p:nvPr/>
          </p:nvSpPr>
          <p:spPr>
            <a:xfrm>
              <a:off x="3050293" y="4399227"/>
              <a:ext cx="61318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002060"/>
                  </a:solidFill>
                  <a:latin typeface="Courier New"/>
                  <a:cs typeface="Courier New"/>
                </a:rPr>
                <a:t>11000000</a:t>
              </a:r>
              <a:r>
                <a:rPr lang="en-US" sz="2200" dirty="0">
                  <a:solidFill>
                    <a:srgbClr val="002060"/>
                  </a:solidFill>
                  <a:latin typeface="Courier New"/>
                  <a:cs typeface="Courier New"/>
                </a:rPr>
                <a:t>.</a:t>
              </a:r>
              <a:r>
                <a:rPr lang="en-US" sz="2200" b="1" dirty="0">
                  <a:solidFill>
                    <a:srgbClr val="002060"/>
                  </a:solidFill>
                  <a:latin typeface="Courier New"/>
                  <a:cs typeface="Courier New"/>
                </a:rPr>
                <a:t>10101000</a:t>
              </a:r>
              <a:r>
                <a:rPr lang="en-US" sz="2200" dirty="0">
                  <a:solidFill>
                    <a:srgbClr val="002060"/>
                  </a:solidFill>
                  <a:latin typeface="Courier New"/>
                  <a:cs typeface="Courier New"/>
                </a:rPr>
                <a:t>.</a:t>
              </a:r>
              <a:r>
                <a:rPr lang="en-US" sz="2200" b="1" dirty="0">
                  <a:solidFill>
                    <a:srgbClr val="002060"/>
                  </a:solidFill>
                  <a:latin typeface="Courier New"/>
                  <a:cs typeface="Courier New"/>
                </a:rPr>
                <a:t>00000001</a:t>
              </a:r>
              <a:r>
                <a:rPr lang="en-US" sz="2200" dirty="0">
                  <a:solidFill>
                    <a:srgbClr val="002060"/>
                  </a:solidFill>
                  <a:latin typeface="Courier New"/>
                  <a:cs typeface="Courier New"/>
                </a:rPr>
                <a:t>.</a:t>
              </a:r>
              <a:r>
                <a:rPr lang="en-US" sz="2200" b="1" dirty="0">
                  <a:solidFill>
                    <a:srgbClr val="002060"/>
                  </a:solidFill>
                  <a:latin typeface="Courier New"/>
                  <a:cs typeface="Courier New"/>
                </a:rPr>
                <a:t>00</a:t>
              </a:r>
              <a:r>
                <a:rPr lang="en-US" sz="2200" dirty="0">
                  <a:solidFill>
                    <a:srgbClr val="FF0000"/>
                  </a:solidFill>
                  <a:latin typeface="Courier New"/>
                  <a:cs typeface="Courier New"/>
                </a:rPr>
                <a:t>000000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D8D18-4BD4-BE44-BE0E-652C34A862FE}"/>
                </a:ext>
              </a:extLst>
            </p:cNvPr>
            <p:cNvSpPr txBox="1"/>
            <p:nvPr/>
          </p:nvSpPr>
          <p:spPr>
            <a:xfrm>
              <a:off x="177559" y="4367804"/>
              <a:ext cx="29258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53A9D6"/>
                  </a:solidFill>
                </a:rPr>
                <a:t>Subnet </a:t>
              </a:r>
              <a:r>
                <a:rPr lang="en-US" sz="2200" b="1" dirty="0">
                  <a:solidFill>
                    <a:srgbClr val="53A9D6"/>
                  </a:solidFill>
                </a:rPr>
                <a:t>0</a:t>
              </a:r>
              <a:r>
                <a:rPr lang="en-US" sz="2200" dirty="0">
                  <a:solidFill>
                    <a:srgbClr val="53A9D6"/>
                  </a:solidFill>
                </a:rPr>
                <a:t>:                </a:t>
              </a:r>
              <a:r>
                <a:rPr lang="en-US" sz="2200" dirty="0">
                  <a:solidFill>
                    <a:srgbClr val="53A9D6"/>
                  </a:solidFill>
                  <a:latin typeface="Courier New"/>
                  <a:cs typeface="Courier New"/>
                  <a:sym typeface="Wingdings"/>
                </a:rPr>
                <a:t></a:t>
              </a:r>
              <a:endParaRPr lang="en-US" sz="2200" dirty="0">
                <a:solidFill>
                  <a:srgbClr val="53A9D6"/>
                </a:solidFill>
              </a:endParaRPr>
            </a:p>
            <a:p>
              <a:r>
                <a:rPr lang="en-US" sz="2200" dirty="0">
                  <a:solidFill>
                    <a:srgbClr val="002060"/>
                  </a:solidFill>
                  <a:highlight>
                    <a:srgbClr val="00FF00"/>
                  </a:highlight>
                  <a:latin typeface="Courier New"/>
                  <a:cs typeface="Courier New"/>
                </a:rPr>
                <a:t>192.168.1.0</a:t>
              </a:r>
              <a:r>
                <a:rPr lang="en-US" sz="2200" b="1" dirty="0">
                  <a:solidFill>
                    <a:srgbClr val="002060"/>
                  </a:solidFill>
                  <a:highlight>
                    <a:srgbClr val="00FF00"/>
                  </a:highlight>
                  <a:latin typeface="Courier New"/>
                  <a:cs typeface="Courier New"/>
                </a:rPr>
                <a:t>/26</a:t>
              </a:r>
              <a:endParaRPr lang="en-US" sz="2200" dirty="0">
                <a:solidFill>
                  <a:srgbClr val="00206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1E6C0C-F8AB-7A4C-844C-FA71DF3E0037}"/>
              </a:ext>
            </a:extLst>
          </p:cNvPr>
          <p:cNvGrpSpPr/>
          <p:nvPr/>
        </p:nvGrpSpPr>
        <p:grpSpPr>
          <a:xfrm>
            <a:off x="622300" y="5130800"/>
            <a:ext cx="3672800" cy="1014631"/>
            <a:chOff x="711200" y="5118100"/>
            <a:chExt cx="3672800" cy="10146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831F8A-D785-5043-BFB6-39431F1A8574}"/>
                </a:ext>
              </a:extLst>
            </p:cNvPr>
            <p:cNvSpPr txBox="1"/>
            <p:nvPr/>
          </p:nvSpPr>
          <p:spPr>
            <a:xfrm>
              <a:off x="711200" y="5486400"/>
              <a:ext cx="3672800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ms-MY">
                  <a:solidFill>
                    <a:srgbClr val="FF0000"/>
                  </a:solidFill>
                </a:rPr>
                <a:t>The subnet mask for each subnet </a:t>
              </a:r>
            </a:p>
            <a:p>
              <a:r>
                <a:rPr lang="ms-MY">
                  <a:solidFill>
                    <a:srgbClr val="FF0000"/>
                  </a:solidFill>
                </a:rPr>
                <a:t>is </a:t>
              </a:r>
              <a:r>
                <a:rPr lang="ms-MY" b="1">
                  <a:solidFill>
                    <a:srgbClr val="FF0000"/>
                  </a:solidFill>
                </a:rPr>
                <a:t>/26</a:t>
              </a:r>
              <a:r>
                <a:rPr lang="ms-MY">
                  <a:solidFill>
                    <a:srgbClr val="FF0000"/>
                  </a:solidFill>
                </a:rPr>
                <a:t>  OR  </a:t>
              </a:r>
              <a:r>
                <a:rPr lang="ms-MY" b="1">
                  <a:solidFill>
                    <a:srgbClr val="FF0000"/>
                  </a:solidFill>
                </a:rPr>
                <a:t>255.255.255.192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2A49A3-9D9B-2440-AD8F-AAC3777C207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552700" y="5118100"/>
              <a:ext cx="165100" cy="3048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B8CC1C-665F-5145-B116-3BB1F50F6EFB}"/>
              </a:ext>
            </a:extLst>
          </p:cNvPr>
          <p:cNvGrpSpPr/>
          <p:nvPr/>
        </p:nvGrpSpPr>
        <p:grpSpPr>
          <a:xfrm>
            <a:off x="6972300" y="4762500"/>
            <a:ext cx="1826141" cy="788432"/>
            <a:chOff x="711200" y="5067300"/>
            <a:chExt cx="1826141" cy="7884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123443-F198-CF49-9126-C2543B28E28D}"/>
                </a:ext>
              </a:extLst>
            </p:cNvPr>
            <p:cNvSpPr txBox="1"/>
            <p:nvPr/>
          </p:nvSpPr>
          <p:spPr>
            <a:xfrm>
              <a:off x="711200" y="5486400"/>
              <a:ext cx="182614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ms-MY">
                  <a:solidFill>
                    <a:srgbClr val="FF0000"/>
                  </a:solidFill>
                </a:rPr>
                <a:t>6 bit left for host</a:t>
              </a:r>
              <a:endParaRPr lang="ms-MY" b="1"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A956C8C-D096-8444-B37B-2FE49B168890}"/>
                </a:ext>
              </a:extLst>
            </p:cNvPr>
            <p:cNvCxnSpPr>
              <a:cxnSpLocks/>
              <a:stCxn id="36" idx="0"/>
            </p:cNvCxnSpPr>
            <p:nvPr/>
          </p:nvCxnSpPr>
          <p:spPr bwMode="auto">
            <a:xfrm flipV="1">
              <a:off x="1624271" y="5067300"/>
              <a:ext cx="598229" cy="4191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1176276"/>
            <a:ext cx="9144000" cy="85572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A63EBF-872D-7D47-AC8A-953CCFEEF59F}"/>
              </a:ext>
            </a:extLst>
          </p:cNvPr>
          <p:cNvSpPr txBox="1"/>
          <p:nvPr/>
        </p:nvSpPr>
        <p:spPr>
          <a:xfrm>
            <a:off x="2874857" y="12242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10101000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00000001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</a:t>
            </a:r>
            <a:r>
              <a:rPr lang="en-US" sz="2200" dirty="0">
                <a:latin typeface="Courier New"/>
                <a:cs typeface="Courier New"/>
              </a:rPr>
              <a:t>000000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D8D18-4BD4-BE44-BE0E-652C34A862FE}"/>
              </a:ext>
            </a:extLst>
          </p:cNvPr>
          <p:cNvSpPr txBox="1"/>
          <p:nvPr/>
        </p:nvSpPr>
        <p:spPr>
          <a:xfrm>
            <a:off x="0" y="1218204"/>
            <a:ext cx="2925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53A9D6"/>
                </a:solidFill>
              </a:rPr>
              <a:t>Subnet </a:t>
            </a:r>
            <a:r>
              <a:rPr lang="en-US" sz="2200" b="1" dirty="0">
                <a:solidFill>
                  <a:srgbClr val="53A9D6"/>
                </a:solidFill>
              </a:rPr>
              <a:t>0</a:t>
            </a:r>
            <a:r>
              <a:rPr lang="en-US" sz="2200" dirty="0">
                <a:solidFill>
                  <a:srgbClr val="53A9D6"/>
                </a:solidFill>
              </a:rPr>
              <a:t>:               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solidFill>
                <a:srgbClr val="53A9D6"/>
              </a:solidFill>
            </a:endParaRPr>
          </a:p>
          <a:p>
            <a:r>
              <a:rPr lang="en-US" sz="2200" dirty="0">
                <a:highlight>
                  <a:srgbClr val="00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highlight>
                  <a:srgbClr val="00FF00"/>
                </a:highlight>
                <a:latin typeface="Courier New"/>
                <a:cs typeface="Courier New"/>
              </a:rPr>
              <a:t>/26</a:t>
            </a:r>
            <a:endParaRPr lang="en-US" sz="2200" dirty="0">
              <a:solidFill>
                <a:srgbClr val="53A9D6"/>
              </a:solidFill>
              <a:latin typeface="Courier New"/>
              <a:cs typeface="Courier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45AF7-1F98-024B-A09B-9BEE7569CA7A}"/>
              </a:ext>
            </a:extLst>
          </p:cNvPr>
          <p:cNvSpPr txBox="1"/>
          <p:nvPr/>
        </p:nvSpPr>
        <p:spPr>
          <a:xfrm>
            <a:off x="180093" y="2519627"/>
            <a:ext cx="409278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192.168.1.[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 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01 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 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 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111111 ]</a:t>
            </a:r>
            <a:endParaRPr lang="en-US" sz="2200" dirty="0">
              <a:latin typeface="Courier New"/>
              <a:cs typeface="Courier New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BC7EC-EC26-2E41-9D49-CE683F25CF4E}"/>
              </a:ext>
            </a:extLst>
          </p:cNvPr>
          <p:cNvCxnSpPr>
            <a:cxnSpLocks/>
          </p:cNvCxnSpPr>
          <p:nvPr/>
        </p:nvCxnSpPr>
        <p:spPr bwMode="auto">
          <a:xfrm>
            <a:off x="2728424" y="2414314"/>
            <a:ext cx="0" cy="30085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7A059F-C53E-8745-A4C5-A910EF24F6D2}"/>
              </a:ext>
            </a:extLst>
          </p:cNvPr>
          <p:cNvGrpSpPr/>
          <p:nvPr/>
        </p:nvGrpSpPr>
        <p:grpSpPr>
          <a:xfrm>
            <a:off x="1661624" y="2540000"/>
            <a:ext cx="3878920" cy="2369880"/>
            <a:chOff x="3655524" y="2540000"/>
            <a:chExt cx="3878920" cy="23698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075DE28-423D-BB47-A26C-A70504162EDA}"/>
                </a:ext>
              </a:extLst>
            </p:cNvPr>
            <p:cNvGrpSpPr/>
            <p:nvPr/>
          </p:nvGrpSpPr>
          <p:grpSpPr>
            <a:xfrm>
              <a:off x="3655524" y="3251200"/>
              <a:ext cx="2580176" cy="1346200"/>
              <a:chOff x="3655524" y="3251200"/>
              <a:chExt cx="2580176" cy="13462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4F1E1F-B5F8-FB4C-8670-95066E5985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55524" y="32512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86E957-A057-4D4D-8D5C-AC48F65682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06324" y="39370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C060C79-3858-9349-9D22-9FE435A9D88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80924" y="45974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20759-28AB-3C41-99BB-0F8C701A0C81}"/>
                </a:ext>
              </a:extLst>
            </p:cNvPr>
            <p:cNvSpPr txBox="1"/>
            <p:nvPr/>
          </p:nvSpPr>
          <p:spPr>
            <a:xfrm>
              <a:off x="6400800" y="2540000"/>
              <a:ext cx="1133644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s-MY" b="1">
                  <a:solidFill>
                    <a:srgbClr val="0070C0"/>
                  </a:solidFill>
                </a:rPr>
                <a:t>subnet 0</a:t>
              </a:r>
            </a:p>
            <a:p>
              <a:endParaRPr lang="ms-MY" sz="1400">
                <a:solidFill>
                  <a:srgbClr val="0070C0"/>
                </a:solidFill>
              </a:endParaRPr>
            </a:p>
            <a:p>
              <a:endParaRPr lang="ms-MY" sz="12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1</a:t>
              </a:r>
            </a:p>
            <a:p>
              <a:endParaRPr lang="ms-MY" sz="1400">
                <a:solidFill>
                  <a:srgbClr val="0070C0"/>
                </a:solidFill>
              </a:endParaRPr>
            </a:p>
            <a:p>
              <a:endParaRPr lang="ms-MY" sz="11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2</a:t>
              </a:r>
            </a:p>
            <a:p>
              <a:endParaRPr lang="ms-MY">
                <a:solidFill>
                  <a:srgbClr val="0070C0"/>
                </a:solidFill>
              </a:endParaRPr>
            </a:p>
            <a:p>
              <a:endParaRPr lang="ms-MY" sz="7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3</a:t>
              </a:r>
              <a:endParaRPr lang="ms-MY">
                <a:solidFill>
                  <a:srgbClr val="0070C0"/>
                </a:solidFill>
              </a:endParaRPr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1176276"/>
            <a:ext cx="9144000" cy="85572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D8D18-4BD4-BE44-BE0E-652C34A862FE}"/>
              </a:ext>
            </a:extLst>
          </p:cNvPr>
          <p:cNvSpPr txBox="1"/>
          <p:nvPr/>
        </p:nvSpPr>
        <p:spPr>
          <a:xfrm>
            <a:off x="0" y="1218204"/>
            <a:ext cx="2925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53A9D6"/>
                </a:solidFill>
              </a:rPr>
              <a:t>Subnet </a:t>
            </a:r>
            <a:r>
              <a:rPr lang="en-US" sz="2200" b="1" dirty="0">
                <a:solidFill>
                  <a:srgbClr val="53A9D6"/>
                </a:solidFill>
              </a:rPr>
              <a:t>0</a:t>
            </a:r>
            <a:r>
              <a:rPr lang="en-US" sz="2200" dirty="0">
                <a:solidFill>
                  <a:srgbClr val="53A9D6"/>
                </a:solidFill>
              </a:rPr>
              <a:t>:               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solidFill>
                <a:srgbClr val="53A9D6"/>
              </a:solidFill>
            </a:endParaRPr>
          </a:p>
          <a:p>
            <a:r>
              <a:rPr lang="en-US" sz="2200" dirty="0">
                <a:highlight>
                  <a:srgbClr val="00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highlight>
                  <a:srgbClr val="00FF00"/>
                </a:highlight>
                <a:latin typeface="Courier New"/>
                <a:cs typeface="Courier New"/>
              </a:rPr>
              <a:t>/26</a:t>
            </a:r>
            <a:endParaRPr lang="en-US" sz="2200" dirty="0">
              <a:solidFill>
                <a:srgbClr val="53A9D6"/>
              </a:solidFill>
              <a:latin typeface="Courier New"/>
              <a:cs typeface="Courier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45AF7-1F98-024B-A09B-9BEE7569CA7A}"/>
              </a:ext>
            </a:extLst>
          </p:cNvPr>
          <p:cNvSpPr txBox="1"/>
          <p:nvPr/>
        </p:nvSpPr>
        <p:spPr>
          <a:xfrm>
            <a:off x="180093" y="2519627"/>
            <a:ext cx="409278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192.168.1.[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00 000000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.[ 00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01 000000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.[ 01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10 000000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.[ 10 111111 ]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11 000000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.[ 11 111111 ]</a:t>
            </a:r>
            <a:endParaRPr lang="en-US" sz="2200" dirty="0">
              <a:latin typeface="Courier New"/>
              <a:cs typeface="Courier New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BC7EC-EC26-2E41-9D49-CE683F25CF4E}"/>
              </a:ext>
            </a:extLst>
          </p:cNvPr>
          <p:cNvCxnSpPr>
            <a:cxnSpLocks/>
          </p:cNvCxnSpPr>
          <p:nvPr/>
        </p:nvCxnSpPr>
        <p:spPr bwMode="auto">
          <a:xfrm>
            <a:off x="2728424" y="2414314"/>
            <a:ext cx="0" cy="30085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7A059F-C53E-8745-A4C5-A910EF24F6D2}"/>
              </a:ext>
            </a:extLst>
          </p:cNvPr>
          <p:cNvGrpSpPr/>
          <p:nvPr/>
        </p:nvGrpSpPr>
        <p:grpSpPr>
          <a:xfrm>
            <a:off x="1661624" y="2540000"/>
            <a:ext cx="7501706" cy="2369880"/>
            <a:chOff x="3655524" y="2540000"/>
            <a:chExt cx="7501706" cy="23698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075DE28-423D-BB47-A26C-A70504162EDA}"/>
                </a:ext>
              </a:extLst>
            </p:cNvPr>
            <p:cNvGrpSpPr/>
            <p:nvPr/>
          </p:nvGrpSpPr>
          <p:grpSpPr>
            <a:xfrm>
              <a:off x="3655524" y="3251200"/>
              <a:ext cx="2580176" cy="1346200"/>
              <a:chOff x="3655524" y="3251200"/>
              <a:chExt cx="2580176" cy="13462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4F1E1F-B5F8-FB4C-8670-95066E5985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55524" y="32512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86E957-A057-4D4D-8D5C-AC48F65682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06324" y="39370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C060C79-3858-9349-9D22-9FE435A9D88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80924" y="45974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20759-28AB-3C41-99BB-0F8C701A0C81}"/>
                </a:ext>
              </a:extLst>
            </p:cNvPr>
            <p:cNvSpPr txBox="1"/>
            <p:nvPr/>
          </p:nvSpPr>
          <p:spPr>
            <a:xfrm>
              <a:off x="6400800" y="2540000"/>
              <a:ext cx="4756430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s-MY" b="1">
                  <a:solidFill>
                    <a:srgbClr val="0070C0"/>
                  </a:solidFill>
                </a:rPr>
                <a:t>subnet 0</a:t>
              </a:r>
              <a:r>
                <a:rPr lang="ms-MY">
                  <a:solidFill>
                    <a:srgbClr val="0070C0"/>
                  </a:solidFill>
                </a:rPr>
                <a:t>; network address = 192.168.1.</a:t>
              </a:r>
              <a:r>
                <a:rPr lang="ms-MY" b="1">
                  <a:solidFill>
                    <a:srgbClr val="0070C0"/>
                  </a:solidFill>
                </a:rPr>
                <a:t>0</a:t>
              </a:r>
            </a:p>
            <a:p>
              <a:endParaRPr lang="ms-MY" sz="1400">
                <a:solidFill>
                  <a:srgbClr val="0070C0"/>
                </a:solidFill>
              </a:endParaRPr>
            </a:p>
            <a:p>
              <a:endParaRPr lang="ms-MY" sz="12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1</a:t>
              </a:r>
              <a:r>
                <a:rPr lang="ms-MY">
                  <a:solidFill>
                    <a:srgbClr val="0070C0"/>
                  </a:solidFill>
                </a:rPr>
                <a:t>; network address = 192.168.1.</a:t>
              </a:r>
              <a:r>
                <a:rPr lang="ms-MY" b="1">
                  <a:solidFill>
                    <a:srgbClr val="0070C0"/>
                  </a:solidFill>
                </a:rPr>
                <a:t>64</a:t>
              </a:r>
            </a:p>
            <a:p>
              <a:endParaRPr lang="ms-MY" sz="1400">
                <a:solidFill>
                  <a:srgbClr val="0070C0"/>
                </a:solidFill>
              </a:endParaRPr>
            </a:p>
            <a:p>
              <a:endParaRPr lang="ms-MY" sz="11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2</a:t>
              </a:r>
              <a:r>
                <a:rPr lang="ms-MY">
                  <a:solidFill>
                    <a:srgbClr val="0070C0"/>
                  </a:solidFill>
                </a:rPr>
                <a:t>; network address = 192.168.1.</a:t>
              </a:r>
              <a:r>
                <a:rPr lang="ms-MY" b="1">
                  <a:solidFill>
                    <a:srgbClr val="0070C0"/>
                  </a:solidFill>
                </a:rPr>
                <a:t>128</a:t>
              </a:r>
            </a:p>
            <a:p>
              <a:endParaRPr lang="ms-MY">
                <a:solidFill>
                  <a:srgbClr val="0070C0"/>
                </a:solidFill>
              </a:endParaRPr>
            </a:p>
            <a:p>
              <a:endParaRPr lang="ms-MY" sz="700">
                <a:solidFill>
                  <a:srgbClr val="0070C0"/>
                </a:solidFill>
              </a:endParaRPr>
            </a:p>
            <a:p>
              <a:r>
                <a:rPr lang="ms-MY" b="1">
                  <a:solidFill>
                    <a:srgbClr val="0070C0"/>
                  </a:solidFill>
                </a:rPr>
                <a:t>subnet 3</a:t>
              </a:r>
              <a:r>
                <a:rPr lang="ms-MY">
                  <a:solidFill>
                    <a:srgbClr val="0070C0"/>
                  </a:solidFill>
                </a:rPr>
                <a:t>; network address = 192.168.1.</a:t>
              </a:r>
              <a:r>
                <a:rPr lang="ms-MY" b="1">
                  <a:solidFill>
                    <a:srgbClr val="0070C0"/>
                  </a:solidFill>
                </a:rPr>
                <a:t>192</a:t>
              </a:r>
              <a:r>
                <a:rPr lang="ms-MY">
                  <a:solidFill>
                    <a:srgbClr val="0070C0"/>
                  </a:solidFill>
                </a:rPr>
                <a:t>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C163FB0-E7B2-5A49-85E2-B4855D178E1D}"/>
              </a:ext>
            </a:extLst>
          </p:cNvPr>
          <p:cNvSpPr txBox="1"/>
          <p:nvPr/>
        </p:nvSpPr>
        <p:spPr>
          <a:xfrm>
            <a:off x="2874857" y="12242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10101000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00000001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</a:t>
            </a:r>
            <a:r>
              <a:rPr lang="en-US" sz="2200" dirty="0">
                <a:latin typeface="Courier New"/>
                <a:cs typeface="Courier New"/>
              </a:rPr>
              <a:t>000000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44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1176276"/>
            <a:ext cx="9144000" cy="85572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D8D18-4BD4-BE44-BE0E-652C34A862FE}"/>
              </a:ext>
            </a:extLst>
          </p:cNvPr>
          <p:cNvSpPr txBox="1"/>
          <p:nvPr/>
        </p:nvSpPr>
        <p:spPr>
          <a:xfrm>
            <a:off x="0" y="1218204"/>
            <a:ext cx="2925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53A9D6"/>
                </a:solidFill>
              </a:rPr>
              <a:t>Subnet </a:t>
            </a:r>
            <a:r>
              <a:rPr lang="en-US" sz="2200" b="1" dirty="0">
                <a:solidFill>
                  <a:srgbClr val="53A9D6"/>
                </a:solidFill>
              </a:rPr>
              <a:t>0</a:t>
            </a:r>
            <a:r>
              <a:rPr lang="en-US" sz="2200" dirty="0">
                <a:solidFill>
                  <a:srgbClr val="53A9D6"/>
                </a:solidFill>
              </a:rPr>
              <a:t>:               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solidFill>
                <a:srgbClr val="53A9D6"/>
              </a:solidFill>
            </a:endParaRPr>
          </a:p>
          <a:p>
            <a:r>
              <a:rPr lang="en-US" sz="2200" dirty="0">
                <a:highlight>
                  <a:srgbClr val="00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highlight>
                  <a:srgbClr val="00FF00"/>
                </a:highlight>
                <a:latin typeface="Courier New"/>
                <a:cs typeface="Courier New"/>
              </a:rPr>
              <a:t>/26</a:t>
            </a:r>
            <a:endParaRPr lang="en-US" sz="2200" dirty="0">
              <a:solidFill>
                <a:srgbClr val="53A9D6"/>
              </a:solidFill>
              <a:latin typeface="Courier New"/>
              <a:cs typeface="Courier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45AF7-1F98-024B-A09B-9BEE7569CA7A}"/>
              </a:ext>
            </a:extLst>
          </p:cNvPr>
          <p:cNvSpPr txBox="1"/>
          <p:nvPr/>
        </p:nvSpPr>
        <p:spPr>
          <a:xfrm>
            <a:off x="180093" y="2519627"/>
            <a:ext cx="409278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192.168.1.[ 00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.[ 01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01 111111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.[ 10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.[ 11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  <a:endParaRPr lang="en-US" sz="2200" dirty="0">
              <a:latin typeface="Courier New"/>
              <a:cs typeface="Courier New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BC7EC-EC26-2E41-9D49-CE683F25CF4E}"/>
              </a:ext>
            </a:extLst>
          </p:cNvPr>
          <p:cNvCxnSpPr>
            <a:cxnSpLocks/>
          </p:cNvCxnSpPr>
          <p:nvPr/>
        </p:nvCxnSpPr>
        <p:spPr bwMode="auto">
          <a:xfrm>
            <a:off x="2728424" y="2414314"/>
            <a:ext cx="0" cy="30085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7A059F-C53E-8745-A4C5-A910EF24F6D2}"/>
              </a:ext>
            </a:extLst>
          </p:cNvPr>
          <p:cNvGrpSpPr/>
          <p:nvPr/>
        </p:nvGrpSpPr>
        <p:grpSpPr>
          <a:xfrm>
            <a:off x="1661624" y="2882900"/>
            <a:ext cx="7592591" cy="2369880"/>
            <a:chOff x="3655524" y="2882900"/>
            <a:chExt cx="7592591" cy="23698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075DE28-423D-BB47-A26C-A70504162EDA}"/>
                </a:ext>
              </a:extLst>
            </p:cNvPr>
            <p:cNvGrpSpPr/>
            <p:nvPr/>
          </p:nvGrpSpPr>
          <p:grpSpPr>
            <a:xfrm>
              <a:off x="3655524" y="3251200"/>
              <a:ext cx="2580176" cy="1346200"/>
              <a:chOff x="3655524" y="3251200"/>
              <a:chExt cx="2580176" cy="13462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4F1E1F-B5F8-FB4C-8670-95066E5985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55524" y="32512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86E957-A057-4D4D-8D5C-AC48F65682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06324" y="39370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C060C79-3858-9349-9D22-9FE435A9D88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80924" y="4597400"/>
                <a:ext cx="252937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20759-28AB-3C41-99BB-0F8C701A0C81}"/>
                </a:ext>
              </a:extLst>
            </p:cNvPr>
            <p:cNvSpPr txBox="1"/>
            <p:nvPr/>
          </p:nvSpPr>
          <p:spPr>
            <a:xfrm>
              <a:off x="6286500" y="2882900"/>
              <a:ext cx="4961615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s-MY" b="1" dirty="0">
                  <a:solidFill>
                    <a:srgbClr val="0070C0"/>
                  </a:solidFill>
                </a:rPr>
                <a:t>subnet 0</a:t>
              </a:r>
              <a:r>
                <a:rPr lang="ms-MY" dirty="0">
                  <a:solidFill>
                    <a:srgbClr val="0070C0"/>
                  </a:solidFill>
                </a:rPr>
                <a:t>; broadcast address = 192.168.1.</a:t>
              </a:r>
              <a:r>
                <a:rPr lang="ms-MY" b="1" dirty="0">
                  <a:solidFill>
                    <a:srgbClr val="0070C0"/>
                  </a:solidFill>
                </a:rPr>
                <a:t>63</a:t>
              </a:r>
            </a:p>
            <a:p>
              <a:endParaRPr lang="ms-MY" sz="1400" dirty="0">
                <a:solidFill>
                  <a:srgbClr val="0070C0"/>
                </a:solidFill>
              </a:endParaRPr>
            </a:p>
            <a:p>
              <a:endParaRPr lang="ms-MY" sz="1200" dirty="0">
                <a:solidFill>
                  <a:srgbClr val="0070C0"/>
                </a:solidFill>
              </a:endParaRPr>
            </a:p>
            <a:p>
              <a:r>
                <a:rPr lang="ms-MY" b="1" dirty="0">
                  <a:solidFill>
                    <a:srgbClr val="0070C0"/>
                  </a:solidFill>
                </a:rPr>
                <a:t>subnet 1</a:t>
              </a:r>
              <a:r>
                <a:rPr lang="ms-MY" dirty="0">
                  <a:solidFill>
                    <a:srgbClr val="0070C0"/>
                  </a:solidFill>
                </a:rPr>
                <a:t>; broadcast address = 192.168.1.</a:t>
              </a:r>
              <a:r>
                <a:rPr lang="ms-MY" b="1" dirty="0">
                  <a:solidFill>
                    <a:srgbClr val="0070C0"/>
                  </a:solidFill>
                </a:rPr>
                <a:t>127</a:t>
              </a:r>
            </a:p>
            <a:p>
              <a:endParaRPr lang="ms-MY" sz="1400" dirty="0">
                <a:solidFill>
                  <a:srgbClr val="0070C0"/>
                </a:solidFill>
              </a:endParaRPr>
            </a:p>
            <a:p>
              <a:endParaRPr lang="ms-MY" sz="1100" dirty="0">
                <a:solidFill>
                  <a:srgbClr val="0070C0"/>
                </a:solidFill>
              </a:endParaRPr>
            </a:p>
            <a:p>
              <a:r>
                <a:rPr lang="ms-MY" b="1" dirty="0">
                  <a:solidFill>
                    <a:srgbClr val="0070C0"/>
                  </a:solidFill>
                </a:rPr>
                <a:t>subnet 2</a:t>
              </a:r>
              <a:r>
                <a:rPr lang="ms-MY" dirty="0">
                  <a:solidFill>
                    <a:srgbClr val="0070C0"/>
                  </a:solidFill>
                </a:rPr>
                <a:t>; broadcast address = 192.168.1.</a:t>
              </a:r>
              <a:r>
                <a:rPr lang="ms-MY" b="1" dirty="0">
                  <a:solidFill>
                    <a:srgbClr val="0070C0"/>
                  </a:solidFill>
                </a:rPr>
                <a:t>191</a:t>
              </a:r>
            </a:p>
            <a:p>
              <a:endParaRPr lang="ms-MY" dirty="0">
                <a:solidFill>
                  <a:srgbClr val="0070C0"/>
                </a:solidFill>
              </a:endParaRPr>
            </a:p>
            <a:p>
              <a:endParaRPr lang="ms-MY" sz="700" dirty="0">
                <a:solidFill>
                  <a:srgbClr val="0070C0"/>
                </a:solidFill>
              </a:endParaRPr>
            </a:p>
            <a:p>
              <a:r>
                <a:rPr lang="ms-MY" b="1" dirty="0">
                  <a:solidFill>
                    <a:srgbClr val="0070C0"/>
                  </a:solidFill>
                </a:rPr>
                <a:t>subnet 3</a:t>
              </a:r>
              <a:r>
                <a:rPr lang="ms-MY" dirty="0">
                  <a:solidFill>
                    <a:srgbClr val="0070C0"/>
                  </a:solidFill>
                </a:rPr>
                <a:t>; broadcast address = 192.168.1.</a:t>
              </a:r>
              <a:r>
                <a:rPr lang="ms-MY" b="1" dirty="0">
                  <a:solidFill>
                    <a:srgbClr val="0070C0"/>
                  </a:solidFill>
                </a:rPr>
                <a:t>255</a:t>
              </a:r>
              <a:r>
                <a:rPr lang="ms-MY" dirty="0">
                  <a:solidFill>
                    <a:srgbClr val="0070C0"/>
                  </a:solidFill>
                </a:rPr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8BE143-C241-7945-9B56-057674D157F2}"/>
              </a:ext>
            </a:extLst>
          </p:cNvPr>
          <p:cNvSpPr txBox="1"/>
          <p:nvPr/>
        </p:nvSpPr>
        <p:spPr>
          <a:xfrm>
            <a:off x="2874857" y="12242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10101000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00000001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</a:t>
            </a:r>
            <a:r>
              <a:rPr lang="en-US" sz="2200" dirty="0">
                <a:latin typeface="Courier New"/>
                <a:cs typeface="Courier New"/>
              </a:rPr>
              <a:t>000000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531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65A1FC-E4BF-3641-81B8-47C8A663F085}"/>
              </a:ext>
            </a:extLst>
          </p:cNvPr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>
              <a:extLst>
                <a:ext uri="{FF2B5EF4-FFF2-40B4-BE49-F238E27FC236}">
                  <a16:creationId xmlns:a16="http://schemas.microsoft.com/office/drawing/2014/main" id="{A7E1DD4E-5DE5-6846-9CE4-AE73F96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>
              <a:extLst>
                <a:ext uri="{FF2B5EF4-FFF2-40B4-BE49-F238E27FC236}">
                  <a16:creationId xmlns:a16="http://schemas.microsoft.com/office/drawing/2014/main" id="{BB3C4288-323C-2A46-A5A1-09BB84C6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03549217-7FD9-FF4B-9F78-6645DC1C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ja-JP" sz="2800" dirty="0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rPr>
              <a:t>Example: To subnet a small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4553-3992-A346-B109-CDBCB1D6C4AB}"/>
              </a:ext>
            </a:extLst>
          </p:cNvPr>
          <p:cNvSpPr/>
          <p:nvPr/>
        </p:nvSpPr>
        <p:spPr bwMode="auto">
          <a:xfrm>
            <a:off x="0" y="1176276"/>
            <a:ext cx="9144000" cy="85572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D8D18-4BD4-BE44-BE0E-652C34A862FE}"/>
              </a:ext>
            </a:extLst>
          </p:cNvPr>
          <p:cNvSpPr txBox="1"/>
          <p:nvPr/>
        </p:nvSpPr>
        <p:spPr>
          <a:xfrm>
            <a:off x="0" y="1218204"/>
            <a:ext cx="2925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53A9D6"/>
                </a:solidFill>
              </a:rPr>
              <a:t>Subnet </a:t>
            </a:r>
            <a:r>
              <a:rPr lang="en-US" sz="2200" b="1" dirty="0">
                <a:solidFill>
                  <a:srgbClr val="53A9D6"/>
                </a:solidFill>
              </a:rPr>
              <a:t>0</a:t>
            </a:r>
            <a:r>
              <a:rPr lang="en-US" sz="2200" dirty="0">
                <a:solidFill>
                  <a:srgbClr val="53A9D6"/>
                </a:solidFill>
              </a:rPr>
              <a:t>:                </a:t>
            </a:r>
            <a:r>
              <a:rPr lang="en-US" sz="2200" dirty="0">
                <a:solidFill>
                  <a:srgbClr val="53A9D6"/>
                </a:solidFill>
                <a:latin typeface="Courier New"/>
                <a:cs typeface="Courier New"/>
                <a:sym typeface="Wingdings"/>
              </a:rPr>
              <a:t></a:t>
            </a:r>
            <a:endParaRPr lang="en-US" sz="2200" dirty="0">
              <a:solidFill>
                <a:srgbClr val="53A9D6"/>
              </a:solidFill>
            </a:endParaRPr>
          </a:p>
          <a:p>
            <a:r>
              <a:rPr lang="en-US" sz="2200" dirty="0">
                <a:highlight>
                  <a:srgbClr val="00FF00"/>
                </a:highlight>
                <a:latin typeface="Courier New"/>
                <a:cs typeface="Courier New"/>
              </a:rPr>
              <a:t>192.168.1.0</a:t>
            </a:r>
            <a:r>
              <a:rPr lang="en-US" sz="2200" b="1" dirty="0">
                <a:highlight>
                  <a:srgbClr val="00FF00"/>
                </a:highlight>
                <a:latin typeface="Courier New"/>
                <a:cs typeface="Courier New"/>
              </a:rPr>
              <a:t>/26</a:t>
            </a:r>
            <a:endParaRPr lang="en-US" sz="2200" dirty="0">
              <a:solidFill>
                <a:srgbClr val="53A9D6"/>
              </a:solidFill>
              <a:latin typeface="Courier New"/>
              <a:cs typeface="Courier New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45AF7-1F98-024B-A09B-9BEE7569CA7A}"/>
              </a:ext>
            </a:extLst>
          </p:cNvPr>
          <p:cNvSpPr txBox="1"/>
          <p:nvPr/>
        </p:nvSpPr>
        <p:spPr>
          <a:xfrm>
            <a:off x="180093" y="2519627"/>
            <a:ext cx="409278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192.168.1.[ 00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.[ 01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01 111111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.[ 10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.[ 11 000000 ]</a:t>
            </a:r>
          </a:p>
          <a:p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        .[ 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11 111111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 ]</a:t>
            </a:r>
            <a:endParaRPr lang="en-US" sz="2200" dirty="0">
              <a:latin typeface="Courier New"/>
              <a:cs typeface="Courier New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3BC7EC-EC26-2E41-9D49-CE683F25CF4E}"/>
              </a:ext>
            </a:extLst>
          </p:cNvPr>
          <p:cNvCxnSpPr>
            <a:cxnSpLocks/>
          </p:cNvCxnSpPr>
          <p:nvPr/>
        </p:nvCxnSpPr>
        <p:spPr bwMode="auto">
          <a:xfrm>
            <a:off x="2728424" y="2414314"/>
            <a:ext cx="0" cy="30085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5DE28-423D-BB47-A26C-A70504162EDA}"/>
              </a:ext>
            </a:extLst>
          </p:cNvPr>
          <p:cNvGrpSpPr/>
          <p:nvPr/>
        </p:nvGrpSpPr>
        <p:grpSpPr>
          <a:xfrm>
            <a:off x="1661624" y="3251200"/>
            <a:ext cx="2580176" cy="1346200"/>
            <a:chOff x="3655524" y="3251200"/>
            <a:chExt cx="2580176" cy="13462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4F1E1F-B5F8-FB4C-8670-95066E5985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55524" y="3251200"/>
              <a:ext cx="252937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86E957-A057-4D4D-8D5C-AC48F65682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06324" y="3937000"/>
              <a:ext cx="252937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060C79-3858-9349-9D22-9FE435A9D88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80924" y="4597400"/>
              <a:ext cx="252937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8BE143-C241-7945-9B56-057674D157F2}"/>
              </a:ext>
            </a:extLst>
          </p:cNvPr>
          <p:cNvSpPr txBox="1"/>
          <p:nvPr/>
        </p:nvSpPr>
        <p:spPr>
          <a:xfrm>
            <a:off x="2874857" y="1224227"/>
            <a:ext cx="6131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11000000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10101000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00000001</a:t>
            </a:r>
            <a:r>
              <a:rPr lang="en-US" sz="2200" dirty="0">
                <a:solidFill>
                  <a:srgbClr val="00B0F0"/>
                </a:solidFill>
                <a:latin typeface="Courier New"/>
                <a:cs typeface="Courier New"/>
              </a:rPr>
              <a:t>.</a:t>
            </a:r>
            <a:r>
              <a:rPr lang="en-US" sz="2200" b="1" dirty="0">
                <a:solidFill>
                  <a:srgbClr val="00B0F0"/>
                </a:solidFill>
                <a:latin typeface="Courier New"/>
                <a:cs typeface="Courier New"/>
              </a:rPr>
              <a:t>00</a:t>
            </a:r>
            <a:r>
              <a:rPr lang="en-US" sz="2200" dirty="0">
                <a:latin typeface="Courier New"/>
                <a:cs typeface="Courier New"/>
              </a:rPr>
              <a:t>000000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1918" y="2604869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 000001 - first host</a:t>
            </a:r>
          </a:p>
          <a:p>
            <a:r>
              <a:rPr lang="en-US" dirty="0"/>
              <a:t>00 111110 – last host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918" y="3878024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000001 – first host</a:t>
            </a:r>
          </a:p>
          <a:p>
            <a:r>
              <a:rPr lang="en-US" dirty="0"/>
              <a:t>10 111110 – last host</a:t>
            </a: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4043621" y="2827137"/>
            <a:ext cx="740229" cy="2027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4043621" y="4106631"/>
            <a:ext cx="735207" cy="26942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85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6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32" name="Google Shape;732;p36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36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4" name="Google Shape;734;p36"/>
          <p:cNvSpPr txBox="1"/>
          <p:nvPr/>
        </p:nvSpPr>
        <p:spPr>
          <a:xfrm>
            <a:off x="2986269" y="140786"/>
            <a:ext cx="6157732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Example: To subnet a small network</a:t>
            </a:r>
            <a:endParaRPr/>
          </a:p>
        </p:txBody>
      </p:sp>
      <p:sp>
        <p:nvSpPr>
          <p:cNvPr id="735" name="Google Shape;735;p36"/>
          <p:cNvSpPr txBox="1"/>
          <p:nvPr/>
        </p:nvSpPr>
        <p:spPr>
          <a:xfrm>
            <a:off x="226991" y="1141583"/>
            <a:ext cx="73356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192.168.1.0/24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divided into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 subnets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get:</a:t>
            </a:r>
            <a:endParaRPr/>
          </a:p>
        </p:txBody>
      </p:sp>
      <p:pic>
        <p:nvPicPr>
          <p:cNvPr id="736" name="Google Shape;73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150" y="1841500"/>
            <a:ext cx="8745124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606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7" descr="Screen Shot 2015-04-20 at 11.00.17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55" y="1043729"/>
            <a:ext cx="4820277" cy="5348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7"/>
          <p:cNvGrpSpPr/>
          <p:nvPr/>
        </p:nvGrpSpPr>
        <p:grpSpPr>
          <a:xfrm>
            <a:off x="474174" y="2094097"/>
            <a:ext cx="3630466" cy="3146816"/>
            <a:chOff x="4371527" y="2455405"/>
            <a:chExt cx="3630466" cy="3146816"/>
          </a:xfrm>
        </p:grpSpPr>
        <p:sp>
          <p:nvSpPr>
            <p:cNvPr id="743" name="Google Shape;743;p37"/>
            <p:cNvSpPr txBox="1"/>
            <p:nvPr/>
          </p:nvSpPr>
          <p:spPr>
            <a:xfrm>
              <a:off x="5840504" y="2455405"/>
              <a:ext cx="14775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200.1.0.0/16</a:t>
              </a:r>
              <a:endPara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4" name="Google Shape;744;p37"/>
            <p:cNvSpPr txBox="1"/>
            <p:nvPr/>
          </p:nvSpPr>
          <p:spPr>
            <a:xfrm>
              <a:off x="4371527" y="5210281"/>
              <a:ext cx="16930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161.139.2.0/24</a:t>
              </a:r>
              <a:endPara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5" name="Google Shape;745;p37"/>
            <p:cNvSpPr txBox="1"/>
            <p:nvPr/>
          </p:nvSpPr>
          <p:spPr>
            <a:xfrm>
              <a:off x="7663364" y="5232889"/>
              <a:ext cx="3386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37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47" name="Google Shape;747;p37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37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9" name="Google Shape;749;p37"/>
          <p:cNvSpPr txBox="1"/>
          <p:nvPr/>
        </p:nvSpPr>
        <p:spPr>
          <a:xfrm>
            <a:off x="5265810" y="1000329"/>
            <a:ext cx="3815891" cy="524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network with hosts and interconnecting routers.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subnet mask addresses for the network that consists of host A, B, D, and E? </a:t>
            </a:r>
            <a:endParaRPr/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subnet address of network X if the subnet mask address is 255.0.0.0?</a:t>
            </a:r>
            <a:endParaRPr/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valid IP address for each host A, B, D, E and G.</a:t>
            </a:r>
            <a:endParaRPr/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valid IP address for each router’s interface at C and F.</a:t>
            </a:r>
            <a:endParaRPr/>
          </a:p>
        </p:txBody>
      </p:sp>
      <p:sp>
        <p:nvSpPr>
          <p:cNvPr id="750" name="Google Shape;750;p37"/>
          <p:cNvSpPr txBox="1"/>
          <p:nvPr/>
        </p:nvSpPr>
        <p:spPr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 4.2 </a:t>
            </a: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1412243" y="1062025"/>
            <a:ext cx="2244262" cy="2080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360404" y="6174190"/>
            <a:ext cx="4817820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1630328" y="4345755"/>
            <a:ext cx="2015230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4037938" y="44981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3894750" y="38184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240856" y="4508221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7"/>
          <p:cNvSpPr/>
          <p:nvPr/>
        </p:nvSpPr>
        <p:spPr>
          <a:xfrm>
            <a:off x="350336" y="38184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1301913" y="286503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2910347" y="2853204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2680442" y="2448102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7"/>
          <p:cNvSpPr txBox="1"/>
          <p:nvPr/>
        </p:nvSpPr>
        <p:spPr>
          <a:xfrm>
            <a:off x="1740672" y="908743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62" name="Google Shape;762;p37"/>
          <p:cNvSpPr txBox="1"/>
          <p:nvPr/>
        </p:nvSpPr>
        <p:spPr>
          <a:xfrm>
            <a:off x="3130153" y="907860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502724" y="6119448"/>
            <a:ext cx="352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	        E 		G</a:t>
            </a:r>
            <a:endParaRPr/>
          </a:p>
        </p:txBody>
      </p:sp>
      <p:sp>
        <p:nvSpPr>
          <p:cNvPr id="764" name="Google Shape;764;p37"/>
          <p:cNvSpPr txBox="1"/>
          <p:nvPr/>
        </p:nvSpPr>
        <p:spPr>
          <a:xfrm>
            <a:off x="4107922" y="6107192"/>
            <a:ext cx="11543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10.90.2.1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5" name="Google Shape;765;p37"/>
          <p:cNvSpPr txBox="1"/>
          <p:nvPr/>
        </p:nvSpPr>
        <p:spPr>
          <a:xfrm>
            <a:off x="2681300" y="2440680"/>
            <a:ext cx="351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66" name="Google Shape;766;p37"/>
          <p:cNvSpPr txBox="1"/>
          <p:nvPr/>
        </p:nvSpPr>
        <p:spPr>
          <a:xfrm>
            <a:off x="907786" y="4389552"/>
            <a:ext cx="325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14731" y="14624"/>
            <a:ext cx="1968952" cy="860722"/>
          </a:xfrm>
          <a:prstGeom prst="wedgeEllipseCallout">
            <a:avLst>
              <a:gd name="adj1" fmla="val 34755"/>
              <a:gd name="adj2" fmla="val 995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study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89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5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243"/>
          <p:cNvGrpSpPr>
            <a:grpSpLocks/>
          </p:cNvGrpSpPr>
          <p:nvPr/>
        </p:nvGrpSpPr>
        <p:grpSpPr bwMode="auto">
          <a:xfrm>
            <a:off x="3851275" y="4275138"/>
            <a:ext cx="2847975" cy="1481137"/>
            <a:chOff x="291" y="3093"/>
            <a:chExt cx="1794" cy="933"/>
          </a:xfrm>
        </p:grpSpPr>
        <p:grpSp>
          <p:nvGrpSpPr>
            <p:cNvPr id="16465" name="Group 242"/>
            <p:cNvGrpSpPr>
              <a:grpSpLocks/>
            </p:cNvGrpSpPr>
            <p:nvPr/>
          </p:nvGrpSpPr>
          <p:grpSpPr bwMode="auto">
            <a:xfrm>
              <a:off x="291" y="3093"/>
              <a:ext cx="1794" cy="933"/>
              <a:chOff x="2124" y="2903"/>
              <a:chExt cx="1794" cy="933"/>
            </a:xfrm>
          </p:grpSpPr>
          <p:sp>
            <p:nvSpPr>
              <p:cNvPr id="16469" name="Freeform 179"/>
              <p:cNvSpPr>
                <a:spLocks/>
              </p:cNvSpPr>
              <p:nvPr/>
            </p:nvSpPr>
            <p:spPr bwMode="auto">
              <a:xfrm>
                <a:off x="2124" y="2903"/>
                <a:ext cx="1794" cy="933"/>
              </a:xfrm>
              <a:custGeom>
                <a:avLst/>
                <a:gdLst>
                  <a:gd name="T0" fmla="*/ 6 w 1794"/>
                  <a:gd name="T1" fmla="*/ 483 h 933"/>
                  <a:gd name="T2" fmla="*/ 108 w 1794"/>
                  <a:gd name="T3" fmla="*/ 125 h 933"/>
                  <a:gd name="T4" fmla="*/ 559 w 1794"/>
                  <a:gd name="T5" fmla="*/ 100 h 933"/>
                  <a:gd name="T6" fmla="*/ 1128 w 1794"/>
                  <a:gd name="T7" fmla="*/ 29 h 933"/>
                  <a:gd name="T8" fmla="*/ 1716 w 1794"/>
                  <a:gd name="T9" fmla="*/ 275 h 933"/>
                  <a:gd name="T10" fmla="*/ 1596 w 1794"/>
                  <a:gd name="T11" fmla="*/ 827 h 933"/>
                  <a:gd name="T12" fmla="*/ 1380 w 1794"/>
                  <a:gd name="T13" fmla="*/ 911 h 933"/>
                  <a:gd name="T14" fmla="*/ 840 w 1794"/>
                  <a:gd name="T15" fmla="*/ 929 h 933"/>
                  <a:gd name="T16" fmla="*/ 414 w 1794"/>
                  <a:gd name="T17" fmla="*/ 911 h 933"/>
                  <a:gd name="T18" fmla="*/ 143 w 1794"/>
                  <a:gd name="T19" fmla="*/ 832 h 933"/>
                  <a:gd name="T20" fmla="*/ 6 w 1794"/>
                  <a:gd name="T21" fmla="*/ 483 h 93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94"/>
                  <a:gd name="T34" fmla="*/ 0 h 933"/>
                  <a:gd name="T35" fmla="*/ 1794 w 1794"/>
                  <a:gd name="T36" fmla="*/ 933 h 93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94" h="933">
                    <a:moveTo>
                      <a:pt x="6" y="483"/>
                    </a:moveTo>
                    <a:cubicBezTo>
                      <a:pt x="0" y="365"/>
                      <a:pt x="16" y="189"/>
                      <a:pt x="108" y="125"/>
                    </a:cubicBezTo>
                    <a:cubicBezTo>
                      <a:pt x="200" y="61"/>
                      <a:pt x="389" y="116"/>
                      <a:pt x="559" y="100"/>
                    </a:cubicBezTo>
                    <a:cubicBezTo>
                      <a:pt x="729" y="84"/>
                      <a:pt x="935" y="0"/>
                      <a:pt x="1128" y="29"/>
                    </a:cubicBezTo>
                    <a:cubicBezTo>
                      <a:pt x="1321" y="58"/>
                      <a:pt x="1638" y="142"/>
                      <a:pt x="1716" y="275"/>
                    </a:cubicBezTo>
                    <a:cubicBezTo>
                      <a:pt x="1794" y="408"/>
                      <a:pt x="1652" y="721"/>
                      <a:pt x="1596" y="827"/>
                    </a:cubicBezTo>
                    <a:cubicBezTo>
                      <a:pt x="1540" y="933"/>
                      <a:pt x="1506" y="894"/>
                      <a:pt x="1380" y="911"/>
                    </a:cubicBezTo>
                    <a:cubicBezTo>
                      <a:pt x="1254" y="928"/>
                      <a:pt x="1001" y="929"/>
                      <a:pt x="840" y="929"/>
                    </a:cubicBezTo>
                    <a:cubicBezTo>
                      <a:pt x="679" y="929"/>
                      <a:pt x="530" y="927"/>
                      <a:pt x="414" y="911"/>
                    </a:cubicBezTo>
                    <a:cubicBezTo>
                      <a:pt x="298" y="895"/>
                      <a:pt x="211" y="903"/>
                      <a:pt x="143" y="832"/>
                    </a:cubicBezTo>
                    <a:cubicBezTo>
                      <a:pt x="75" y="761"/>
                      <a:pt x="4" y="624"/>
                      <a:pt x="6" y="483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6470" name="Group 180"/>
              <p:cNvGrpSpPr>
                <a:grpSpLocks/>
              </p:cNvGrpSpPr>
              <p:nvPr/>
            </p:nvGrpSpPr>
            <p:grpSpPr bwMode="auto">
              <a:xfrm>
                <a:off x="2196" y="3160"/>
                <a:ext cx="1642" cy="415"/>
                <a:chOff x="959" y="3814"/>
                <a:chExt cx="1642" cy="415"/>
              </a:xfrm>
            </p:grpSpPr>
            <p:grpSp>
              <p:nvGrpSpPr>
                <p:cNvPr id="16505" name="Group 181"/>
                <p:cNvGrpSpPr>
                  <a:grpSpLocks/>
                </p:cNvGrpSpPr>
                <p:nvPr/>
              </p:nvGrpSpPr>
              <p:grpSpPr bwMode="auto">
                <a:xfrm>
                  <a:off x="2223" y="3814"/>
                  <a:ext cx="378" cy="181"/>
                  <a:chOff x="4396" y="1245"/>
                  <a:chExt cx="672" cy="248"/>
                </a:xfrm>
              </p:grpSpPr>
              <p:sp>
                <p:nvSpPr>
                  <p:cNvPr id="16524" name="Oval 407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55"/>
                    <a:ext cx="666" cy="13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25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39"/>
                    <a:ext cx="669" cy="8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pPr algn="ctr"/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26" name="Oval 411"/>
                  <p:cNvSpPr>
                    <a:spLocks noChangeArrowheads="1"/>
                  </p:cNvSpPr>
                  <p:nvPr/>
                </p:nvSpPr>
                <p:spPr bwMode="auto">
                  <a:xfrm>
                    <a:off x="4396" y="1245"/>
                    <a:ext cx="667" cy="16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grpSp>
                <p:nvGrpSpPr>
                  <p:cNvPr id="16527" name="Group 185"/>
                  <p:cNvGrpSpPr>
                    <a:grpSpLocks/>
                  </p:cNvGrpSpPr>
                  <p:nvPr/>
                </p:nvGrpSpPr>
                <p:grpSpPr bwMode="auto">
                  <a:xfrm>
                    <a:off x="4530" y="1287"/>
                    <a:ext cx="377" cy="75"/>
                    <a:chOff x="2468" y="1332"/>
                    <a:chExt cx="310" cy="60"/>
                  </a:xfrm>
                </p:grpSpPr>
                <p:sp>
                  <p:nvSpPr>
                    <p:cNvPr id="16530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2468" y="1332"/>
                      <a:ext cx="310" cy="60"/>
                    </a:xfrm>
                    <a:custGeom>
                      <a:avLst/>
                      <a:gdLst>
                        <a:gd name="T0" fmla="*/ 0 w 310"/>
                        <a:gd name="T1" fmla="*/ 60 h 60"/>
                        <a:gd name="T2" fmla="*/ 96 w 310"/>
                        <a:gd name="T3" fmla="*/ 60 h 60"/>
                        <a:gd name="T4" fmla="*/ 192 w 310"/>
                        <a:gd name="T5" fmla="*/ 0 h 60"/>
                        <a:gd name="T6" fmla="*/ 310 w 310"/>
                        <a:gd name="T7" fmla="*/ 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310"/>
                        <a:gd name="T13" fmla="*/ 0 h 60"/>
                        <a:gd name="T14" fmla="*/ 310 w 310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310" h="60">
                          <a:moveTo>
                            <a:pt x="0" y="60"/>
                          </a:moveTo>
                          <a:lnTo>
                            <a:pt x="96" y="60"/>
                          </a:lnTo>
                          <a:lnTo>
                            <a:pt x="192" y="0"/>
                          </a:lnTo>
                          <a:lnTo>
                            <a:pt x="310" y="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6531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2482" y="1332"/>
                      <a:ext cx="282" cy="60"/>
                    </a:xfrm>
                    <a:custGeom>
                      <a:avLst/>
                      <a:gdLst>
                        <a:gd name="T0" fmla="*/ 0 w 282"/>
                        <a:gd name="T1" fmla="*/ 0 h 60"/>
                        <a:gd name="T2" fmla="*/ 96 w 282"/>
                        <a:gd name="T3" fmla="*/ 0 h 60"/>
                        <a:gd name="T4" fmla="*/ 192 w 282"/>
                        <a:gd name="T5" fmla="*/ 60 h 60"/>
                        <a:gd name="T6" fmla="*/ 282 w 282"/>
                        <a:gd name="T7" fmla="*/ 6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2"/>
                        <a:gd name="T13" fmla="*/ 0 h 60"/>
                        <a:gd name="T14" fmla="*/ 282 w 282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2" h="60">
                          <a:moveTo>
                            <a:pt x="0" y="0"/>
                          </a:moveTo>
                          <a:lnTo>
                            <a:pt x="96" y="0"/>
                          </a:lnTo>
                          <a:lnTo>
                            <a:pt x="192" y="60"/>
                          </a:lnTo>
                          <a:lnTo>
                            <a:pt x="282" y="60"/>
                          </a:lnTo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16528" name="Line 188"/>
                  <p:cNvSpPr>
                    <a:spLocks noChangeShapeType="1"/>
                  </p:cNvSpPr>
                  <p:nvPr/>
                </p:nvSpPr>
                <p:spPr bwMode="auto">
                  <a:xfrm>
                    <a:off x="4400" y="1320"/>
                    <a:ext cx="0" cy="11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29" name="Line 189"/>
                  <p:cNvSpPr>
                    <a:spLocks noChangeShapeType="1"/>
                  </p:cNvSpPr>
                  <p:nvPr/>
                </p:nvSpPr>
                <p:spPr bwMode="auto">
                  <a:xfrm>
                    <a:off x="5063" y="1326"/>
                    <a:ext cx="0" cy="10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506" name="Group 190"/>
                <p:cNvGrpSpPr>
                  <a:grpSpLocks/>
                </p:cNvGrpSpPr>
                <p:nvPr/>
              </p:nvGrpSpPr>
              <p:grpSpPr bwMode="auto">
                <a:xfrm>
                  <a:off x="1559" y="4048"/>
                  <a:ext cx="378" cy="181"/>
                  <a:chOff x="4396" y="1245"/>
                  <a:chExt cx="672" cy="248"/>
                </a:xfrm>
              </p:grpSpPr>
              <p:sp>
                <p:nvSpPr>
                  <p:cNvPr id="16516" name="Oval 407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55"/>
                    <a:ext cx="666" cy="13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17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39"/>
                    <a:ext cx="669" cy="8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pPr algn="ctr"/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18" name="Oval 411"/>
                  <p:cNvSpPr>
                    <a:spLocks noChangeArrowheads="1"/>
                  </p:cNvSpPr>
                  <p:nvPr/>
                </p:nvSpPr>
                <p:spPr bwMode="auto">
                  <a:xfrm>
                    <a:off x="4396" y="1245"/>
                    <a:ext cx="667" cy="16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grpSp>
                <p:nvGrpSpPr>
                  <p:cNvPr id="16519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4530" y="1287"/>
                    <a:ext cx="377" cy="75"/>
                    <a:chOff x="2468" y="1332"/>
                    <a:chExt cx="310" cy="60"/>
                  </a:xfrm>
                </p:grpSpPr>
                <p:sp>
                  <p:nvSpPr>
                    <p:cNvPr id="16522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2468" y="1332"/>
                      <a:ext cx="310" cy="60"/>
                    </a:xfrm>
                    <a:custGeom>
                      <a:avLst/>
                      <a:gdLst>
                        <a:gd name="T0" fmla="*/ 0 w 310"/>
                        <a:gd name="T1" fmla="*/ 60 h 60"/>
                        <a:gd name="T2" fmla="*/ 96 w 310"/>
                        <a:gd name="T3" fmla="*/ 60 h 60"/>
                        <a:gd name="T4" fmla="*/ 192 w 310"/>
                        <a:gd name="T5" fmla="*/ 0 h 60"/>
                        <a:gd name="T6" fmla="*/ 310 w 310"/>
                        <a:gd name="T7" fmla="*/ 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310"/>
                        <a:gd name="T13" fmla="*/ 0 h 60"/>
                        <a:gd name="T14" fmla="*/ 310 w 310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310" h="60">
                          <a:moveTo>
                            <a:pt x="0" y="60"/>
                          </a:moveTo>
                          <a:lnTo>
                            <a:pt x="96" y="60"/>
                          </a:lnTo>
                          <a:lnTo>
                            <a:pt x="192" y="0"/>
                          </a:lnTo>
                          <a:lnTo>
                            <a:pt x="310" y="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6523" name="Freeform 196"/>
                    <p:cNvSpPr>
                      <a:spLocks/>
                    </p:cNvSpPr>
                    <p:nvPr/>
                  </p:nvSpPr>
                  <p:spPr bwMode="auto">
                    <a:xfrm>
                      <a:off x="2482" y="1332"/>
                      <a:ext cx="282" cy="60"/>
                    </a:xfrm>
                    <a:custGeom>
                      <a:avLst/>
                      <a:gdLst>
                        <a:gd name="T0" fmla="*/ 0 w 282"/>
                        <a:gd name="T1" fmla="*/ 0 h 60"/>
                        <a:gd name="T2" fmla="*/ 96 w 282"/>
                        <a:gd name="T3" fmla="*/ 0 h 60"/>
                        <a:gd name="T4" fmla="*/ 192 w 282"/>
                        <a:gd name="T5" fmla="*/ 60 h 60"/>
                        <a:gd name="T6" fmla="*/ 282 w 282"/>
                        <a:gd name="T7" fmla="*/ 6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2"/>
                        <a:gd name="T13" fmla="*/ 0 h 60"/>
                        <a:gd name="T14" fmla="*/ 282 w 282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2" h="60">
                          <a:moveTo>
                            <a:pt x="0" y="0"/>
                          </a:moveTo>
                          <a:lnTo>
                            <a:pt x="96" y="0"/>
                          </a:lnTo>
                          <a:lnTo>
                            <a:pt x="192" y="60"/>
                          </a:lnTo>
                          <a:lnTo>
                            <a:pt x="282" y="60"/>
                          </a:lnTo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16520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4400" y="1320"/>
                    <a:ext cx="0" cy="11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21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5063" y="1326"/>
                    <a:ext cx="0" cy="10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507" name="Group 199"/>
                <p:cNvGrpSpPr>
                  <a:grpSpLocks/>
                </p:cNvGrpSpPr>
                <p:nvPr/>
              </p:nvGrpSpPr>
              <p:grpSpPr bwMode="auto">
                <a:xfrm>
                  <a:off x="959" y="3816"/>
                  <a:ext cx="378" cy="181"/>
                  <a:chOff x="4396" y="1245"/>
                  <a:chExt cx="672" cy="248"/>
                </a:xfrm>
              </p:grpSpPr>
              <p:sp>
                <p:nvSpPr>
                  <p:cNvPr id="16508" name="Oval 407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55"/>
                    <a:ext cx="666" cy="13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09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1339"/>
                    <a:ext cx="669" cy="8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pPr algn="ctr"/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sp>
                <p:nvSpPr>
                  <p:cNvPr id="16510" name="Oval 411"/>
                  <p:cNvSpPr>
                    <a:spLocks noChangeArrowheads="1"/>
                  </p:cNvSpPr>
                  <p:nvPr/>
                </p:nvSpPr>
                <p:spPr bwMode="auto">
                  <a:xfrm>
                    <a:off x="4396" y="1245"/>
                    <a:ext cx="667" cy="16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CCFF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 sz="2400">
                      <a:latin typeface="Times New Roman" pitchFamily="18" charset="0"/>
                      <a:cs typeface="Arial" charset="0"/>
                    </a:endParaRPr>
                  </a:p>
                </p:txBody>
              </p:sp>
              <p:grpSp>
                <p:nvGrpSpPr>
                  <p:cNvPr id="16511" name="Group 203"/>
                  <p:cNvGrpSpPr>
                    <a:grpSpLocks/>
                  </p:cNvGrpSpPr>
                  <p:nvPr/>
                </p:nvGrpSpPr>
                <p:grpSpPr bwMode="auto">
                  <a:xfrm>
                    <a:off x="4530" y="1287"/>
                    <a:ext cx="377" cy="75"/>
                    <a:chOff x="2468" y="1332"/>
                    <a:chExt cx="310" cy="60"/>
                  </a:xfrm>
                </p:grpSpPr>
                <p:sp>
                  <p:nvSpPr>
                    <p:cNvPr id="16514" name="Freeform 204"/>
                    <p:cNvSpPr>
                      <a:spLocks/>
                    </p:cNvSpPr>
                    <p:nvPr/>
                  </p:nvSpPr>
                  <p:spPr bwMode="auto">
                    <a:xfrm>
                      <a:off x="2468" y="1332"/>
                      <a:ext cx="310" cy="60"/>
                    </a:xfrm>
                    <a:custGeom>
                      <a:avLst/>
                      <a:gdLst>
                        <a:gd name="T0" fmla="*/ 0 w 310"/>
                        <a:gd name="T1" fmla="*/ 60 h 60"/>
                        <a:gd name="T2" fmla="*/ 96 w 310"/>
                        <a:gd name="T3" fmla="*/ 60 h 60"/>
                        <a:gd name="T4" fmla="*/ 192 w 310"/>
                        <a:gd name="T5" fmla="*/ 0 h 60"/>
                        <a:gd name="T6" fmla="*/ 310 w 310"/>
                        <a:gd name="T7" fmla="*/ 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310"/>
                        <a:gd name="T13" fmla="*/ 0 h 60"/>
                        <a:gd name="T14" fmla="*/ 310 w 310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310" h="60">
                          <a:moveTo>
                            <a:pt x="0" y="60"/>
                          </a:moveTo>
                          <a:lnTo>
                            <a:pt x="96" y="60"/>
                          </a:lnTo>
                          <a:lnTo>
                            <a:pt x="192" y="0"/>
                          </a:lnTo>
                          <a:lnTo>
                            <a:pt x="310" y="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6515" name="Freeform 205"/>
                    <p:cNvSpPr>
                      <a:spLocks/>
                    </p:cNvSpPr>
                    <p:nvPr/>
                  </p:nvSpPr>
                  <p:spPr bwMode="auto">
                    <a:xfrm>
                      <a:off x="2482" y="1332"/>
                      <a:ext cx="282" cy="60"/>
                    </a:xfrm>
                    <a:custGeom>
                      <a:avLst/>
                      <a:gdLst>
                        <a:gd name="T0" fmla="*/ 0 w 282"/>
                        <a:gd name="T1" fmla="*/ 0 h 60"/>
                        <a:gd name="T2" fmla="*/ 96 w 282"/>
                        <a:gd name="T3" fmla="*/ 0 h 60"/>
                        <a:gd name="T4" fmla="*/ 192 w 282"/>
                        <a:gd name="T5" fmla="*/ 60 h 60"/>
                        <a:gd name="T6" fmla="*/ 282 w 282"/>
                        <a:gd name="T7" fmla="*/ 60 h 6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2"/>
                        <a:gd name="T13" fmla="*/ 0 h 60"/>
                        <a:gd name="T14" fmla="*/ 282 w 282"/>
                        <a:gd name="T15" fmla="*/ 60 h 6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2" h="60">
                          <a:moveTo>
                            <a:pt x="0" y="0"/>
                          </a:moveTo>
                          <a:lnTo>
                            <a:pt x="96" y="0"/>
                          </a:lnTo>
                          <a:lnTo>
                            <a:pt x="192" y="60"/>
                          </a:lnTo>
                          <a:lnTo>
                            <a:pt x="282" y="60"/>
                          </a:lnTo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pitchFamily="34" charset="-128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16512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4400" y="1320"/>
                    <a:ext cx="0" cy="11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13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5063" y="1326"/>
                    <a:ext cx="0" cy="10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471" name="Freeform 208"/>
              <p:cNvSpPr>
                <a:spLocks/>
              </p:cNvSpPr>
              <p:nvPr/>
            </p:nvSpPr>
            <p:spPr bwMode="auto">
              <a:xfrm>
                <a:off x="2574" y="3086"/>
                <a:ext cx="294" cy="166"/>
              </a:xfrm>
              <a:custGeom>
                <a:avLst/>
                <a:gdLst>
                  <a:gd name="T0" fmla="*/ 0 w 294"/>
                  <a:gd name="T1" fmla="*/ 166 h 166"/>
                  <a:gd name="T2" fmla="*/ 294 w 294"/>
                  <a:gd name="T3" fmla="*/ 0 h 166"/>
                  <a:gd name="T4" fmla="*/ 0 60000 65536"/>
                  <a:gd name="T5" fmla="*/ 0 60000 65536"/>
                  <a:gd name="T6" fmla="*/ 0 w 294"/>
                  <a:gd name="T7" fmla="*/ 0 h 166"/>
                  <a:gd name="T8" fmla="*/ 294 w 294"/>
                  <a:gd name="T9" fmla="*/ 166 h 16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94" h="166">
                    <a:moveTo>
                      <a:pt x="0" y="166"/>
                    </a:moveTo>
                    <a:lnTo>
                      <a:pt x="294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2" name="Freeform 209"/>
              <p:cNvSpPr>
                <a:spLocks/>
              </p:cNvSpPr>
              <p:nvPr/>
            </p:nvSpPr>
            <p:spPr bwMode="auto">
              <a:xfrm>
                <a:off x="3182" y="3082"/>
                <a:ext cx="272" cy="174"/>
              </a:xfrm>
              <a:custGeom>
                <a:avLst/>
                <a:gdLst>
                  <a:gd name="T0" fmla="*/ 0 w 272"/>
                  <a:gd name="T1" fmla="*/ 0 h 174"/>
                  <a:gd name="T2" fmla="*/ 272 w 272"/>
                  <a:gd name="T3" fmla="*/ 174 h 174"/>
                  <a:gd name="T4" fmla="*/ 0 60000 65536"/>
                  <a:gd name="T5" fmla="*/ 0 60000 65536"/>
                  <a:gd name="T6" fmla="*/ 0 w 272"/>
                  <a:gd name="T7" fmla="*/ 0 h 174"/>
                  <a:gd name="T8" fmla="*/ 272 w 272"/>
                  <a:gd name="T9" fmla="*/ 174 h 1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2" h="174">
                    <a:moveTo>
                      <a:pt x="0" y="0"/>
                    </a:moveTo>
                    <a:lnTo>
                      <a:pt x="272" y="174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3" name="Freeform 210"/>
              <p:cNvSpPr>
                <a:spLocks/>
              </p:cNvSpPr>
              <p:nvPr/>
            </p:nvSpPr>
            <p:spPr bwMode="auto">
              <a:xfrm>
                <a:off x="2511" y="3329"/>
                <a:ext cx="303" cy="150"/>
              </a:xfrm>
              <a:custGeom>
                <a:avLst/>
                <a:gdLst>
                  <a:gd name="T0" fmla="*/ 0 w 294"/>
                  <a:gd name="T1" fmla="*/ 0 h 174"/>
                  <a:gd name="T2" fmla="*/ 663 w 294"/>
                  <a:gd name="T3" fmla="*/ 3 h 174"/>
                  <a:gd name="T4" fmla="*/ 0 60000 65536"/>
                  <a:gd name="T5" fmla="*/ 0 60000 65536"/>
                  <a:gd name="T6" fmla="*/ 0 w 294"/>
                  <a:gd name="T7" fmla="*/ 0 h 174"/>
                  <a:gd name="T8" fmla="*/ 294 w 294"/>
                  <a:gd name="T9" fmla="*/ 174 h 17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94" h="174">
                    <a:moveTo>
                      <a:pt x="0" y="0"/>
                    </a:moveTo>
                    <a:lnTo>
                      <a:pt x="294" y="174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4" name="Freeform 211"/>
              <p:cNvSpPr>
                <a:spLocks/>
              </p:cNvSpPr>
              <p:nvPr/>
            </p:nvSpPr>
            <p:spPr bwMode="auto">
              <a:xfrm>
                <a:off x="3168" y="3322"/>
                <a:ext cx="352" cy="148"/>
              </a:xfrm>
              <a:custGeom>
                <a:avLst/>
                <a:gdLst>
                  <a:gd name="T0" fmla="*/ 0 w 352"/>
                  <a:gd name="T1" fmla="*/ 148 h 148"/>
                  <a:gd name="T2" fmla="*/ 352 w 352"/>
                  <a:gd name="T3" fmla="*/ 0 h 148"/>
                  <a:gd name="T4" fmla="*/ 0 60000 65536"/>
                  <a:gd name="T5" fmla="*/ 0 60000 65536"/>
                  <a:gd name="T6" fmla="*/ 0 w 352"/>
                  <a:gd name="T7" fmla="*/ 0 h 148"/>
                  <a:gd name="T8" fmla="*/ 352 w 352"/>
                  <a:gd name="T9" fmla="*/ 148 h 14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2" h="148">
                    <a:moveTo>
                      <a:pt x="0" y="148"/>
                    </a:moveTo>
                    <a:lnTo>
                      <a:pt x="35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5" name="Freeform 212"/>
              <p:cNvSpPr>
                <a:spLocks/>
              </p:cNvSpPr>
              <p:nvPr/>
            </p:nvSpPr>
            <p:spPr bwMode="auto">
              <a:xfrm>
                <a:off x="3528" y="3348"/>
                <a:ext cx="130" cy="320"/>
              </a:xfrm>
              <a:custGeom>
                <a:avLst/>
                <a:gdLst>
                  <a:gd name="T0" fmla="*/ 0 w 118"/>
                  <a:gd name="T1" fmla="*/ 1 h 500"/>
                  <a:gd name="T2" fmla="*/ 1627 w 118"/>
                  <a:gd name="T3" fmla="*/ 0 h 500"/>
                  <a:gd name="T4" fmla="*/ 0 60000 65536"/>
                  <a:gd name="T5" fmla="*/ 0 60000 65536"/>
                  <a:gd name="T6" fmla="*/ 0 w 118"/>
                  <a:gd name="T7" fmla="*/ 0 h 500"/>
                  <a:gd name="T8" fmla="*/ 118 w 118"/>
                  <a:gd name="T9" fmla="*/ 500 h 5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8" h="500">
                    <a:moveTo>
                      <a:pt x="0" y="500"/>
                    </a:moveTo>
                    <a:lnTo>
                      <a:pt x="118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6" name="Freeform 213"/>
              <p:cNvSpPr>
                <a:spLocks/>
              </p:cNvSpPr>
              <p:nvPr/>
            </p:nvSpPr>
            <p:spPr bwMode="auto">
              <a:xfrm>
                <a:off x="2750" y="3684"/>
                <a:ext cx="464" cy="47"/>
              </a:xfrm>
              <a:custGeom>
                <a:avLst/>
                <a:gdLst>
                  <a:gd name="T0" fmla="*/ 166802 w 370"/>
                  <a:gd name="T1" fmla="*/ 1023747 h 32"/>
                  <a:gd name="T2" fmla="*/ 0 w 370"/>
                  <a:gd name="T3" fmla="*/ 0 h 32"/>
                  <a:gd name="T4" fmla="*/ 0 60000 65536"/>
                  <a:gd name="T5" fmla="*/ 0 60000 65536"/>
                  <a:gd name="T6" fmla="*/ 0 w 370"/>
                  <a:gd name="T7" fmla="*/ 0 h 32"/>
                  <a:gd name="T8" fmla="*/ 370 w 370"/>
                  <a:gd name="T9" fmla="*/ 32 h 3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70" h="32">
                    <a:moveTo>
                      <a:pt x="370" y="3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7" name="Freeform 214"/>
              <p:cNvSpPr>
                <a:spLocks/>
              </p:cNvSpPr>
              <p:nvPr/>
            </p:nvSpPr>
            <p:spPr bwMode="auto">
              <a:xfrm>
                <a:off x="2412" y="3344"/>
                <a:ext cx="122" cy="268"/>
              </a:xfrm>
              <a:custGeom>
                <a:avLst/>
                <a:gdLst>
                  <a:gd name="T0" fmla="*/ 1 w 176"/>
                  <a:gd name="T1" fmla="*/ 1 h 412"/>
                  <a:gd name="T2" fmla="*/ 1 w 176"/>
                  <a:gd name="T3" fmla="*/ 1 h 412"/>
                  <a:gd name="T4" fmla="*/ 0 w 176"/>
                  <a:gd name="T5" fmla="*/ 0 h 412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412"/>
                  <a:gd name="T11" fmla="*/ 176 w 176"/>
                  <a:gd name="T12" fmla="*/ 412 h 4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412">
                    <a:moveTo>
                      <a:pt x="162" y="408"/>
                    </a:moveTo>
                    <a:lnTo>
                      <a:pt x="176" y="4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6478" name="Group 215"/>
              <p:cNvGrpSpPr>
                <a:grpSpLocks/>
              </p:cNvGrpSpPr>
              <p:nvPr/>
            </p:nvGrpSpPr>
            <p:grpSpPr bwMode="auto">
              <a:xfrm>
                <a:off x="2822" y="2974"/>
                <a:ext cx="378" cy="181"/>
                <a:chOff x="4396" y="1245"/>
                <a:chExt cx="672" cy="248"/>
              </a:xfrm>
            </p:grpSpPr>
            <p:sp>
              <p:nvSpPr>
                <p:cNvPr id="16497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99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grpSp>
              <p:nvGrpSpPr>
                <p:cNvPr id="16500" name="Group 219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6503" name="Freeform 22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504" name="Freeform 22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6501" name="Line 222"/>
                <p:cNvSpPr>
                  <a:spLocks noChangeShapeType="1"/>
                </p:cNvSpPr>
                <p:nvPr/>
              </p:nvSpPr>
              <p:spPr bwMode="auto">
                <a:xfrm>
                  <a:off x="4400" y="1320"/>
                  <a:ext cx="0" cy="11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Line 223"/>
                <p:cNvSpPr>
                  <a:spLocks noChangeShapeType="1"/>
                </p:cNvSpPr>
                <p:nvPr/>
              </p:nvSpPr>
              <p:spPr bwMode="auto">
                <a:xfrm>
                  <a:off x="5063" y="1326"/>
                  <a:ext cx="0" cy="1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79" name="Group 224"/>
              <p:cNvGrpSpPr>
                <a:grpSpLocks/>
              </p:cNvGrpSpPr>
              <p:nvPr/>
            </p:nvGrpSpPr>
            <p:grpSpPr bwMode="auto">
              <a:xfrm>
                <a:off x="3171" y="3604"/>
                <a:ext cx="378" cy="181"/>
                <a:chOff x="4396" y="1245"/>
                <a:chExt cx="672" cy="248"/>
              </a:xfrm>
            </p:grpSpPr>
            <p:sp>
              <p:nvSpPr>
                <p:cNvPr id="16489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91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grpSp>
              <p:nvGrpSpPr>
                <p:cNvPr id="16492" name="Group 228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6495" name="Freeform 22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96" name="Freeform 23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6493" name="Line 231"/>
                <p:cNvSpPr>
                  <a:spLocks noChangeShapeType="1"/>
                </p:cNvSpPr>
                <p:nvPr/>
              </p:nvSpPr>
              <p:spPr bwMode="auto">
                <a:xfrm>
                  <a:off x="4400" y="1320"/>
                  <a:ext cx="0" cy="11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4" name="Line 232"/>
                <p:cNvSpPr>
                  <a:spLocks noChangeShapeType="1"/>
                </p:cNvSpPr>
                <p:nvPr/>
              </p:nvSpPr>
              <p:spPr bwMode="auto">
                <a:xfrm>
                  <a:off x="5063" y="1326"/>
                  <a:ext cx="0" cy="1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80" name="Group 233"/>
              <p:cNvGrpSpPr>
                <a:grpSpLocks/>
              </p:cNvGrpSpPr>
              <p:nvPr/>
            </p:nvGrpSpPr>
            <p:grpSpPr bwMode="auto">
              <a:xfrm>
                <a:off x="2403" y="3574"/>
                <a:ext cx="378" cy="181"/>
                <a:chOff x="4396" y="1245"/>
                <a:chExt cx="672" cy="248"/>
              </a:xfrm>
            </p:grpSpPr>
            <p:sp>
              <p:nvSpPr>
                <p:cNvPr id="16481" name="Oval 407"/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sp>
              <p:nvSpPr>
                <p:cNvPr id="16483" name="Oval 411"/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 sz="2400">
                    <a:latin typeface="Times New Roman" pitchFamily="18" charset="0"/>
                    <a:cs typeface="Arial" charset="0"/>
                  </a:endParaRPr>
                </a:p>
              </p:txBody>
            </p:sp>
            <p:grpSp>
              <p:nvGrpSpPr>
                <p:cNvPr id="16484" name="Group 237"/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6487" name="Freeform 2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88" name="Freeform 2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6485" name="Line 240"/>
                <p:cNvSpPr>
                  <a:spLocks noChangeShapeType="1"/>
                </p:cNvSpPr>
                <p:nvPr/>
              </p:nvSpPr>
              <p:spPr bwMode="auto">
                <a:xfrm>
                  <a:off x="4400" y="1320"/>
                  <a:ext cx="0" cy="11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6" name="Line 241"/>
                <p:cNvSpPr>
                  <a:spLocks noChangeShapeType="1"/>
                </p:cNvSpPr>
                <p:nvPr/>
              </p:nvSpPr>
              <p:spPr bwMode="auto">
                <a:xfrm>
                  <a:off x="5063" y="1326"/>
                  <a:ext cx="0" cy="1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466" name="Text Box 108"/>
            <p:cNvSpPr txBox="1">
              <a:spLocks noChangeArrowheads="1"/>
            </p:cNvSpPr>
            <p:nvPr/>
          </p:nvSpPr>
          <p:spPr bwMode="auto">
            <a:xfrm>
              <a:off x="667" y="322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sp>
          <p:nvSpPr>
            <p:cNvPr id="16467" name="Text Box 109"/>
            <p:cNvSpPr txBox="1">
              <a:spLocks noChangeArrowheads="1"/>
            </p:cNvSpPr>
            <p:nvPr/>
          </p:nvSpPr>
          <p:spPr bwMode="auto">
            <a:xfrm>
              <a:off x="620" y="3504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/>
                <a:t>2</a:t>
              </a:r>
            </a:p>
          </p:txBody>
        </p:sp>
        <p:sp>
          <p:nvSpPr>
            <p:cNvPr id="16468" name="Text Box 110"/>
            <p:cNvSpPr txBox="1">
              <a:spLocks noChangeArrowheads="1"/>
            </p:cNvSpPr>
            <p:nvPr/>
          </p:nvSpPr>
          <p:spPr bwMode="auto">
            <a:xfrm>
              <a:off x="448" y="3501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/>
                <a:t>3</a:t>
              </a:r>
            </a:p>
          </p:txBody>
        </p:sp>
      </p:grpSp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65425" y="0"/>
            <a:ext cx="6378575" cy="8636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Datagram forwarding  table</a:t>
            </a:r>
          </a:p>
        </p:txBody>
      </p:sp>
      <p:sp>
        <p:nvSpPr>
          <p:cNvPr id="16391" name="Freeform 11"/>
          <p:cNvSpPr>
            <a:spLocks/>
          </p:cNvSpPr>
          <p:nvPr/>
        </p:nvSpPr>
        <p:spPr bwMode="auto">
          <a:xfrm>
            <a:off x="2397125" y="3521075"/>
            <a:ext cx="2290763" cy="1295400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2" name="Rectangle 12"/>
          <p:cNvSpPr>
            <a:spLocks noChangeArrowheads="1"/>
          </p:cNvSpPr>
          <p:nvPr/>
        </p:nvSpPr>
        <p:spPr bwMode="auto">
          <a:xfrm>
            <a:off x="2176463" y="1195388"/>
            <a:ext cx="2528887" cy="23336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3" name="Oval 13"/>
          <p:cNvSpPr>
            <a:spLocks noChangeArrowheads="1"/>
          </p:cNvSpPr>
          <p:nvPr/>
        </p:nvSpPr>
        <p:spPr bwMode="auto">
          <a:xfrm>
            <a:off x="2513013" y="1247775"/>
            <a:ext cx="2095500" cy="6048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4" name="Rectangle 105"/>
          <p:cNvSpPr>
            <a:spLocks noChangeArrowheads="1"/>
          </p:cNvSpPr>
          <p:nvPr/>
        </p:nvSpPr>
        <p:spPr bwMode="auto">
          <a:xfrm>
            <a:off x="2457450" y="4584700"/>
            <a:ext cx="1155700" cy="2381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5" name="Rectangle 106"/>
          <p:cNvSpPr>
            <a:spLocks noChangeArrowheads="1"/>
          </p:cNvSpPr>
          <p:nvPr/>
        </p:nvSpPr>
        <p:spPr bwMode="auto">
          <a:xfrm>
            <a:off x="2433638" y="4608513"/>
            <a:ext cx="1147762" cy="2381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6" name="Line 107"/>
          <p:cNvSpPr>
            <a:spLocks noChangeShapeType="1"/>
          </p:cNvSpPr>
          <p:nvPr/>
        </p:nvSpPr>
        <p:spPr bwMode="auto">
          <a:xfrm>
            <a:off x="3459163" y="4740275"/>
            <a:ext cx="4222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Rectangle 111"/>
          <p:cNvSpPr>
            <a:spLocks noChangeArrowheads="1"/>
          </p:cNvSpPr>
          <p:nvPr/>
        </p:nvSpPr>
        <p:spPr bwMode="auto">
          <a:xfrm>
            <a:off x="3062288" y="4611688"/>
            <a:ext cx="427037" cy="239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398" name="Text Box 112"/>
          <p:cNvSpPr txBox="1">
            <a:spLocks noChangeArrowheads="1"/>
          </p:cNvSpPr>
          <p:nvPr/>
        </p:nvSpPr>
        <p:spPr bwMode="auto">
          <a:xfrm>
            <a:off x="3014663" y="4584700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6399" name="Text Box 113"/>
          <p:cNvSpPr txBox="1">
            <a:spLocks noChangeArrowheads="1"/>
          </p:cNvSpPr>
          <p:nvPr/>
        </p:nvSpPr>
        <p:spPr bwMode="auto">
          <a:xfrm>
            <a:off x="1298575" y="3913188"/>
            <a:ext cx="24653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/>
              <a:t>IP destination address in </a:t>
            </a:r>
          </a:p>
          <a:p>
            <a:pPr eaLnBrk="1" hangingPunct="1"/>
            <a:r>
              <a:rPr lang="en-US" altLang="en-US" sz="1600"/>
              <a:t>arriving packet</a:t>
            </a:r>
            <a:r>
              <a:rPr lang="ja-JP" altLang="en-US" sz="1600"/>
              <a:t>’</a:t>
            </a:r>
            <a:r>
              <a:rPr lang="en-US" altLang="ja-JP" sz="1600"/>
              <a:t>s header</a:t>
            </a:r>
            <a:endParaRPr lang="en-US" altLang="en-US" sz="1600"/>
          </a:p>
        </p:txBody>
      </p:sp>
      <p:sp>
        <p:nvSpPr>
          <p:cNvPr id="16400" name="Line 114"/>
          <p:cNvSpPr>
            <a:spLocks noChangeShapeType="1"/>
          </p:cNvSpPr>
          <p:nvPr/>
        </p:nvSpPr>
        <p:spPr bwMode="auto">
          <a:xfrm flipH="1">
            <a:off x="2681288" y="4870450"/>
            <a:ext cx="1349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1" name="Text Box 115"/>
          <p:cNvSpPr txBox="1">
            <a:spLocks noChangeArrowheads="1"/>
          </p:cNvSpPr>
          <p:nvPr/>
        </p:nvSpPr>
        <p:spPr bwMode="auto">
          <a:xfrm>
            <a:off x="2641600" y="1404938"/>
            <a:ext cx="186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routing algorithm</a:t>
            </a:r>
          </a:p>
        </p:txBody>
      </p:sp>
      <p:sp>
        <p:nvSpPr>
          <p:cNvPr id="16402" name="Rectangle 116"/>
          <p:cNvSpPr>
            <a:spLocks noChangeArrowheads="1"/>
          </p:cNvSpPr>
          <p:nvPr/>
        </p:nvSpPr>
        <p:spPr bwMode="auto">
          <a:xfrm>
            <a:off x="2387600" y="2141538"/>
            <a:ext cx="2184400" cy="1298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03" name="Text Box 117"/>
          <p:cNvSpPr txBox="1">
            <a:spLocks noChangeArrowheads="1"/>
          </p:cNvSpPr>
          <p:nvPr/>
        </p:nvSpPr>
        <p:spPr bwMode="auto">
          <a:xfrm>
            <a:off x="2647950" y="2105025"/>
            <a:ext cx="1858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local forwarding table</a:t>
            </a:r>
          </a:p>
        </p:txBody>
      </p:sp>
      <p:sp>
        <p:nvSpPr>
          <p:cNvPr id="16404" name="Text Box 118"/>
          <p:cNvSpPr txBox="1">
            <a:spLocks noChangeArrowheads="1"/>
          </p:cNvSpPr>
          <p:nvPr/>
        </p:nvSpPr>
        <p:spPr bwMode="auto">
          <a:xfrm>
            <a:off x="2430463" y="2352675"/>
            <a:ext cx="1312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dest address</a:t>
            </a:r>
          </a:p>
        </p:txBody>
      </p:sp>
      <p:sp>
        <p:nvSpPr>
          <p:cNvPr id="16405" name="Text Box 119"/>
          <p:cNvSpPr txBox="1">
            <a:spLocks noChangeArrowheads="1"/>
          </p:cNvSpPr>
          <p:nvPr/>
        </p:nvSpPr>
        <p:spPr bwMode="auto">
          <a:xfrm>
            <a:off x="3597275" y="2354263"/>
            <a:ext cx="1041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output  link</a:t>
            </a:r>
          </a:p>
        </p:txBody>
      </p:sp>
      <p:sp>
        <p:nvSpPr>
          <p:cNvPr id="16406" name="Line 120"/>
          <p:cNvSpPr>
            <a:spLocks noChangeShapeType="1"/>
          </p:cNvSpPr>
          <p:nvPr/>
        </p:nvSpPr>
        <p:spPr bwMode="auto">
          <a:xfrm>
            <a:off x="3695700" y="2365375"/>
            <a:ext cx="7938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7" name="Text Box 121"/>
          <p:cNvSpPr txBox="1">
            <a:spLocks noChangeArrowheads="1"/>
          </p:cNvSpPr>
          <p:nvPr/>
        </p:nvSpPr>
        <p:spPr bwMode="auto">
          <a:xfrm>
            <a:off x="2417763" y="2636838"/>
            <a:ext cx="1289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200"/>
              <a:t>address-range 1</a:t>
            </a:r>
          </a:p>
          <a:p>
            <a:pPr algn="r" eaLnBrk="1" hangingPunct="1"/>
            <a:r>
              <a:rPr lang="en-US" altLang="en-US" sz="1200"/>
              <a:t>address-range 2</a:t>
            </a:r>
          </a:p>
          <a:p>
            <a:pPr algn="r" eaLnBrk="1" hangingPunct="1"/>
            <a:r>
              <a:rPr lang="en-US" altLang="en-US" sz="1200"/>
              <a:t>address-range 3</a:t>
            </a:r>
          </a:p>
          <a:p>
            <a:pPr algn="r" eaLnBrk="1" hangingPunct="1"/>
            <a:r>
              <a:rPr lang="en-US" altLang="en-US" sz="1200"/>
              <a:t>address-range 4</a:t>
            </a:r>
          </a:p>
        </p:txBody>
      </p:sp>
      <p:sp>
        <p:nvSpPr>
          <p:cNvPr id="16408" name="Text Box 122"/>
          <p:cNvSpPr txBox="1">
            <a:spLocks noChangeArrowheads="1"/>
          </p:cNvSpPr>
          <p:nvPr/>
        </p:nvSpPr>
        <p:spPr bwMode="auto">
          <a:xfrm>
            <a:off x="3711575" y="2636838"/>
            <a:ext cx="268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200"/>
              <a:t>3</a:t>
            </a:r>
          </a:p>
          <a:p>
            <a:pPr algn="ctr" eaLnBrk="1" hangingPunct="1"/>
            <a:r>
              <a:rPr lang="en-US" altLang="en-US" sz="1200"/>
              <a:t>2</a:t>
            </a:r>
          </a:p>
          <a:p>
            <a:pPr algn="ctr" eaLnBrk="1" hangingPunct="1"/>
            <a:r>
              <a:rPr lang="en-US" altLang="en-US" sz="1200"/>
              <a:t>2</a:t>
            </a:r>
          </a:p>
          <a:p>
            <a:pPr algn="ctr" eaLnBrk="1" hangingPunct="1"/>
            <a:r>
              <a:rPr lang="en-US" altLang="en-US" sz="1200"/>
              <a:t>1</a:t>
            </a:r>
          </a:p>
        </p:txBody>
      </p:sp>
      <p:sp>
        <p:nvSpPr>
          <p:cNvPr id="16409" name="Line 123"/>
          <p:cNvSpPr>
            <a:spLocks noChangeShapeType="1"/>
          </p:cNvSpPr>
          <p:nvPr/>
        </p:nvSpPr>
        <p:spPr bwMode="auto">
          <a:xfrm>
            <a:off x="2409825" y="2617788"/>
            <a:ext cx="2163763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0" name="Line 124"/>
          <p:cNvSpPr>
            <a:spLocks noChangeShapeType="1"/>
          </p:cNvSpPr>
          <p:nvPr/>
        </p:nvSpPr>
        <p:spPr bwMode="auto">
          <a:xfrm>
            <a:off x="2392363" y="2370138"/>
            <a:ext cx="21732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1" name="AutoShape 125"/>
          <p:cNvSpPr>
            <a:spLocks noChangeArrowheads="1"/>
          </p:cNvSpPr>
          <p:nvPr/>
        </p:nvSpPr>
        <p:spPr bwMode="auto">
          <a:xfrm rot="5400000">
            <a:off x="3466306" y="1859757"/>
            <a:ext cx="239713" cy="273050"/>
          </a:xfrm>
          <a:prstGeom prst="rightArrow">
            <a:avLst>
              <a:gd name="adj1" fmla="val 51167"/>
              <a:gd name="adj2" fmla="val 3973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2" name="Line 126"/>
          <p:cNvSpPr>
            <a:spLocks noChangeShapeType="1"/>
          </p:cNvSpPr>
          <p:nvPr/>
        </p:nvSpPr>
        <p:spPr bwMode="auto">
          <a:xfrm>
            <a:off x="2843213" y="4302125"/>
            <a:ext cx="363537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3" name="Freeform 127"/>
          <p:cNvSpPr>
            <a:spLocks/>
          </p:cNvSpPr>
          <p:nvPr/>
        </p:nvSpPr>
        <p:spPr bwMode="auto">
          <a:xfrm>
            <a:off x="3916363" y="4792663"/>
            <a:ext cx="879475" cy="26511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4" name="Freeform 128"/>
          <p:cNvSpPr>
            <a:spLocks/>
          </p:cNvSpPr>
          <p:nvPr/>
        </p:nvSpPr>
        <p:spPr bwMode="auto">
          <a:xfrm flipH="1">
            <a:off x="6249988" y="4356100"/>
            <a:ext cx="577850" cy="371475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5" name="Freeform 129"/>
          <p:cNvSpPr>
            <a:spLocks/>
          </p:cNvSpPr>
          <p:nvPr/>
        </p:nvSpPr>
        <p:spPr bwMode="auto">
          <a:xfrm flipH="1">
            <a:off x="5240338" y="4083050"/>
            <a:ext cx="577850" cy="371475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6" name="Freeform 130"/>
          <p:cNvSpPr>
            <a:spLocks/>
          </p:cNvSpPr>
          <p:nvPr/>
        </p:nvSpPr>
        <p:spPr bwMode="auto">
          <a:xfrm flipH="1" flipV="1">
            <a:off x="5908675" y="5629275"/>
            <a:ext cx="542925" cy="371475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7" name="Freeform 131"/>
          <p:cNvSpPr>
            <a:spLocks/>
          </p:cNvSpPr>
          <p:nvPr/>
        </p:nvSpPr>
        <p:spPr bwMode="auto">
          <a:xfrm flipH="1" flipV="1">
            <a:off x="4559300" y="5613400"/>
            <a:ext cx="542925" cy="371475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18" name="Freeform 132"/>
          <p:cNvSpPr>
            <a:spLocks/>
          </p:cNvSpPr>
          <p:nvPr/>
        </p:nvSpPr>
        <p:spPr bwMode="auto">
          <a:xfrm flipH="1" flipV="1">
            <a:off x="5199063" y="5321300"/>
            <a:ext cx="542925" cy="452438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6419" name="Group 133"/>
          <p:cNvGrpSpPr>
            <a:grpSpLocks/>
          </p:cNvGrpSpPr>
          <p:nvPr/>
        </p:nvGrpSpPr>
        <p:grpSpPr bwMode="auto">
          <a:xfrm>
            <a:off x="5248275" y="3638550"/>
            <a:ext cx="550863" cy="452438"/>
            <a:chOff x="2886" y="1668"/>
            <a:chExt cx="347" cy="285"/>
          </a:xfrm>
        </p:grpSpPr>
        <p:sp>
          <p:nvSpPr>
            <p:cNvPr id="16458" name="Rectangle 134"/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9" name="Oval 135"/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60" name="Rectangle 136"/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61" name="Line 137"/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2" name="Line 138"/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3" name="Line 139"/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4" name="AutoShape 140"/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420" name="Group 141"/>
          <p:cNvGrpSpPr>
            <a:grpSpLocks/>
          </p:cNvGrpSpPr>
          <p:nvPr/>
        </p:nvGrpSpPr>
        <p:grpSpPr bwMode="auto">
          <a:xfrm>
            <a:off x="6261100" y="3911600"/>
            <a:ext cx="550863" cy="452438"/>
            <a:chOff x="2886" y="1668"/>
            <a:chExt cx="347" cy="285"/>
          </a:xfrm>
        </p:grpSpPr>
        <p:sp>
          <p:nvSpPr>
            <p:cNvPr id="16451" name="Rectangle 142"/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2" name="Oval 143"/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3" name="Rectangle 144"/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4" name="Line 145"/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5" name="Line 146"/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6" name="Line 147"/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7" name="AutoShape 148"/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421" name="Group 149"/>
          <p:cNvGrpSpPr>
            <a:grpSpLocks/>
          </p:cNvGrpSpPr>
          <p:nvPr/>
        </p:nvGrpSpPr>
        <p:grpSpPr bwMode="auto">
          <a:xfrm>
            <a:off x="5891213" y="5988050"/>
            <a:ext cx="550862" cy="452438"/>
            <a:chOff x="2886" y="1668"/>
            <a:chExt cx="347" cy="285"/>
          </a:xfrm>
        </p:grpSpPr>
        <p:sp>
          <p:nvSpPr>
            <p:cNvPr id="16444" name="Rectangle 150"/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45" name="Oval 151"/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46" name="Rectangle 152"/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47" name="Line 153"/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8" name="Line 154"/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9" name="Line 155"/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0" name="AutoShape 156"/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422" name="Group 157"/>
          <p:cNvGrpSpPr>
            <a:grpSpLocks/>
          </p:cNvGrpSpPr>
          <p:nvPr/>
        </p:nvGrpSpPr>
        <p:grpSpPr bwMode="auto">
          <a:xfrm>
            <a:off x="5195888" y="5768975"/>
            <a:ext cx="550862" cy="452438"/>
            <a:chOff x="2886" y="1668"/>
            <a:chExt cx="347" cy="285"/>
          </a:xfrm>
        </p:grpSpPr>
        <p:sp>
          <p:nvSpPr>
            <p:cNvPr id="16437" name="Rectangle 158"/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38" name="Oval 159"/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39" name="Rectangle 160"/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40" name="Line 161"/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1" name="Line 162"/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2" name="Line 163"/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3" name="AutoShape 164"/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423" name="Group 165"/>
          <p:cNvGrpSpPr>
            <a:grpSpLocks/>
          </p:cNvGrpSpPr>
          <p:nvPr/>
        </p:nvGrpSpPr>
        <p:grpSpPr bwMode="auto">
          <a:xfrm>
            <a:off x="4540250" y="5961063"/>
            <a:ext cx="550863" cy="452437"/>
            <a:chOff x="2886" y="1668"/>
            <a:chExt cx="347" cy="285"/>
          </a:xfrm>
        </p:grpSpPr>
        <p:sp>
          <p:nvSpPr>
            <p:cNvPr id="16430" name="Rectangle 166"/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31" name="Oval 167"/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32" name="Rectangle 168"/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33" name="Line 169"/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4" name="Line 170"/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5" name="Line 171"/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6" name="AutoShape 172"/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2" name="Group 176"/>
          <p:cNvGrpSpPr>
            <a:grpSpLocks/>
          </p:cNvGrpSpPr>
          <p:nvPr/>
        </p:nvGrpSpPr>
        <p:grpSpPr bwMode="auto">
          <a:xfrm>
            <a:off x="3492500" y="1201738"/>
            <a:ext cx="4986338" cy="1887537"/>
            <a:chOff x="2037" y="708"/>
            <a:chExt cx="3471" cy="1189"/>
          </a:xfrm>
        </p:grpSpPr>
        <p:sp>
          <p:nvSpPr>
            <p:cNvPr id="16428" name="Text Box 174"/>
            <p:cNvSpPr txBox="1">
              <a:spLocks noChangeArrowheads="1"/>
            </p:cNvSpPr>
            <p:nvPr/>
          </p:nvSpPr>
          <p:spPr bwMode="auto">
            <a:xfrm>
              <a:off x="3474" y="708"/>
              <a:ext cx="2034" cy="881"/>
            </a:xfrm>
            <a:prstGeom prst="rect">
              <a:avLst/>
            </a:prstGeom>
            <a:noFill/>
            <a:ln w="127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sz="2000">
                  <a:solidFill>
                    <a:srgbClr val="000099"/>
                  </a:solidFill>
                  <a:latin typeface="Gill Sans MT" pitchFamily="34" charset="0"/>
                </a:rPr>
                <a:t>4 billion IP addresses, so rather than list individual destination address,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2000">
                  <a:solidFill>
                    <a:srgbClr val="000099"/>
                  </a:solidFill>
                  <a:latin typeface="Gill Sans MT" pitchFamily="34" charset="0"/>
                </a:rPr>
                <a:t>list </a:t>
              </a:r>
              <a:r>
                <a:rPr lang="en-US" altLang="en-US" sz="2000" i="1">
                  <a:solidFill>
                    <a:srgbClr val="000099"/>
                  </a:solidFill>
                  <a:latin typeface="Gill Sans MT" pitchFamily="34" charset="0"/>
                </a:rPr>
                <a:t>range</a:t>
              </a:r>
              <a:r>
                <a:rPr lang="en-US" altLang="en-US" sz="2000">
                  <a:solidFill>
                    <a:srgbClr val="000099"/>
                  </a:solidFill>
                  <a:latin typeface="Gill Sans MT" pitchFamily="34" charset="0"/>
                </a:rPr>
                <a:t> of addresses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2000">
                  <a:solidFill>
                    <a:srgbClr val="000099"/>
                  </a:solidFill>
                  <a:latin typeface="Gill Sans MT" pitchFamily="34" charset="0"/>
                </a:rPr>
                <a:t>(aggregate table entries)</a:t>
              </a:r>
            </a:p>
          </p:txBody>
        </p:sp>
        <p:sp>
          <p:nvSpPr>
            <p:cNvPr id="16429" name="Line 175"/>
            <p:cNvSpPr>
              <a:spLocks noChangeShapeType="1"/>
            </p:cNvSpPr>
            <p:nvPr/>
          </p:nvSpPr>
          <p:spPr bwMode="auto">
            <a:xfrm flipH="1">
              <a:off x="2037" y="1229"/>
              <a:ext cx="1433" cy="66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606A9A-1B17-E542-BC71-756188F472A0}"/>
              </a:ext>
            </a:extLst>
          </p:cNvPr>
          <p:cNvGrpSpPr/>
          <p:nvPr/>
        </p:nvGrpSpPr>
        <p:grpSpPr>
          <a:xfrm>
            <a:off x="5145088" y="2722179"/>
            <a:ext cx="3137064" cy="662152"/>
            <a:chOff x="5145088" y="2722179"/>
            <a:chExt cx="3137064" cy="6621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2D1955-C109-1345-A410-A916450A59CE}"/>
                </a:ext>
              </a:extLst>
            </p:cNvPr>
            <p:cNvSpPr/>
            <p:nvPr/>
          </p:nvSpPr>
          <p:spPr bwMode="auto">
            <a:xfrm>
              <a:off x="5160579" y="2722179"/>
              <a:ext cx="3121573" cy="66215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ms-MY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25" name="TextBox 144"/>
            <p:cNvSpPr txBox="1">
              <a:spLocks noChangeArrowheads="1"/>
            </p:cNvSpPr>
            <p:nvPr/>
          </p:nvSpPr>
          <p:spPr bwMode="auto">
            <a:xfrm>
              <a:off x="5881688" y="2894013"/>
              <a:ext cx="23717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0070C0"/>
                  </a:solidFill>
                </a:rPr>
                <a:t>2      = 4,294,967,296</a:t>
              </a:r>
            </a:p>
          </p:txBody>
        </p:sp>
        <p:sp>
          <p:nvSpPr>
            <p:cNvPr id="16426" name="TextBox 145"/>
            <p:cNvSpPr txBox="1">
              <a:spLocks noChangeArrowheads="1"/>
            </p:cNvSpPr>
            <p:nvPr/>
          </p:nvSpPr>
          <p:spPr bwMode="auto">
            <a:xfrm>
              <a:off x="6032500" y="2757488"/>
              <a:ext cx="382588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 b="1">
                  <a:solidFill>
                    <a:srgbClr val="0070C0"/>
                  </a:solidFill>
                </a:rPr>
                <a:t>32</a:t>
              </a:r>
            </a:p>
          </p:txBody>
        </p:sp>
        <p:sp>
          <p:nvSpPr>
            <p:cNvPr id="16427" name="TextBox 146"/>
            <p:cNvSpPr txBox="1">
              <a:spLocks noChangeArrowheads="1"/>
            </p:cNvSpPr>
            <p:nvPr/>
          </p:nvSpPr>
          <p:spPr bwMode="auto">
            <a:xfrm>
              <a:off x="5145088" y="2879725"/>
              <a:ext cx="7360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0070C0"/>
                  </a:solidFill>
                </a:rPr>
                <a:t>IPv4:</a:t>
              </a:r>
            </a:p>
          </p:txBody>
        </p:sp>
      </p:grpSp>
      <p:sp>
        <p:nvSpPr>
          <p:cNvPr id="152" name="Slide Number Placeholder 4">
            <a:extLst>
              <a:ext uri="{FF2B5EF4-FFF2-40B4-BE49-F238E27FC236}">
                <a16:creationId xmlns:a16="http://schemas.microsoft.com/office/drawing/2014/main" id="{CC41D844-4BFF-004B-B364-1106DEFC8A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33093" y="6303566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38" descr="Screen Shot 2015-04-20 at 11.00.17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55" y="1034104"/>
            <a:ext cx="4820277" cy="5348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38"/>
          <p:cNvGrpSpPr/>
          <p:nvPr/>
        </p:nvGrpSpPr>
        <p:grpSpPr>
          <a:xfrm>
            <a:off x="474174" y="2094097"/>
            <a:ext cx="3630466" cy="3146816"/>
            <a:chOff x="4371527" y="2455405"/>
            <a:chExt cx="3630466" cy="3146816"/>
          </a:xfrm>
        </p:grpSpPr>
        <p:sp>
          <p:nvSpPr>
            <p:cNvPr id="774" name="Google Shape;774;p38"/>
            <p:cNvSpPr txBox="1"/>
            <p:nvPr/>
          </p:nvSpPr>
          <p:spPr>
            <a:xfrm>
              <a:off x="5840504" y="2455405"/>
              <a:ext cx="14775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200.1.0.0/16</a:t>
              </a:r>
              <a:endPara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5" name="Google Shape;775;p38"/>
            <p:cNvSpPr txBox="1"/>
            <p:nvPr/>
          </p:nvSpPr>
          <p:spPr>
            <a:xfrm>
              <a:off x="4371527" y="5210281"/>
              <a:ext cx="16930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161.139.2.0/24</a:t>
              </a:r>
              <a:endPara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76" name="Google Shape;776;p38"/>
            <p:cNvSpPr txBox="1"/>
            <p:nvPr/>
          </p:nvSpPr>
          <p:spPr>
            <a:xfrm>
              <a:off x="7663364" y="5232889"/>
              <a:ext cx="3386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38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78" name="Google Shape;778;p38" descr="Screen Shot 2015-04-08 at 10.38.40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38" descr="Screen Shot 2015-04-08 at 10.42.0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0" name="Google Shape;780;p38"/>
          <p:cNvSpPr txBox="1"/>
          <p:nvPr/>
        </p:nvSpPr>
        <p:spPr>
          <a:xfrm>
            <a:off x="5265810" y="934635"/>
            <a:ext cx="3815891" cy="594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Net. consists of host A, B: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255.255.0.0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Net. consists of host D, E: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255.255.255.0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   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10.90.2.1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255. 0.0.0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10. 0.0.0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Both" startAt="3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 IP address: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A: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200.1.0.100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200.1.50.88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161.139.2.4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161.139.2.100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10.92.5.25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(d) Valid IP address: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200.1.0.1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F: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161.139.2.1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8"/>
          <p:cNvSpPr txBox="1"/>
          <p:nvPr/>
        </p:nvSpPr>
        <p:spPr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 4.2 </a:t>
            </a:r>
            <a:endParaRPr/>
          </a:p>
        </p:txBody>
      </p:sp>
      <p:sp>
        <p:nvSpPr>
          <p:cNvPr id="782" name="Google Shape;782;p38"/>
          <p:cNvSpPr/>
          <p:nvPr/>
        </p:nvSpPr>
        <p:spPr>
          <a:xfrm>
            <a:off x="1412243" y="1062025"/>
            <a:ext cx="2244262" cy="2080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360404" y="6174190"/>
            <a:ext cx="4817820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1630328" y="4345755"/>
            <a:ext cx="2015230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4037938" y="44981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3894750" y="38184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240856" y="4508221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350336" y="381845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1301913" y="2865035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2910347" y="2853204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2680442" y="2448102"/>
            <a:ext cx="1008915" cy="274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8"/>
          <p:cNvSpPr txBox="1"/>
          <p:nvPr/>
        </p:nvSpPr>
        <p:spPr>
          <a:xfrm>
            <a:off x="1740672" y="908743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93" name="Google Shape;793;p38"/>
          <p:cNvSpPr txBox="1"/>
          <p:nvPr/>
        </p:nvSpPr>
        <p:spPr>
          <a:xfrm>
            <a:off x="3130153" y="907860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94" name="Google Shape;794;p38"/>
          <p:cNvSpPr txBox="1"/>
          <p:nvPr/>
        </p:nvSpPr>
        <p:spPr>
          <a:xfrm>
            <a:off x="502724" y="6119448"/>
            <a:ext cx="352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	        E 		G</a:t>
            </a:r>
            <a:endParaRPr/>
          </a:p>
        </p:txBody>
      </p:sp>
      <p:sp>
        <p:nvSpPr>
          <p:cNvPr id="795" name="Google Shape;795;p38"/>
          <p:cNvSpPr txBox="1"/>
          <p:nvPr/>
        </p:nvSpPr>
        <p:spPr>
          <a:xfrm>
            <a:off x="4107922" y="6107192"/>
            <a:ext cx="11543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10.90.2.1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6" name="Google Shape;796;p38"/>
          <p:cNvSpPr txBox="1"/>
          <p:nvPr/>
        </p:nvSpPr>
        <p:spPr>
          <a:xfrm>
            <a:off x="2681300" y="2440680"/>
            <a:ext cx="351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97" name="Google Shape;797;p38"/>
          <p:cNvSpPr txBox="1"/>
          <p:nvPr/>
        </p:nvSpPr>
        <p:spPr>
          <a:xfrm>
            <a:off x="907786" y="4389552"/>
            <a:ext cx="325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sp>
        <p:nvSpPr>
          <p:cNvPr id="798" name="Google Shape;798;p38"/>
          <p:cNvSpPr/>
          <p:nvPr/>
        </p:nvSpPr>
        <p:spPr>
          <a:xfrm>
            <a:off x="3414731" y="14624"/>
            <a:ext cx="1968952" cy="860722"/>
          </a:xfrm>
          <a:prstGeom prst="wedgeEllipseCallout">
            <a:avLst>
              <a:gd name="adj1" fmla="val 34755"/>
              <a:gd name="adj2" fmla="val 995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study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1391" y="644677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90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56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39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804" name="Google Shape;804;p39" descr="Screen Shot 2015-04-08 at 10.38.40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8354231" cy="92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39" descr="Screen Shot 2015-04-08 at 10.42.03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9806" y="1"/>
              <a:ext cx="894193" cy="923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39"/>
          <p:cNvSpPr txBox="1"/>
          <p:nvPr/>
        </p:nvSpPr>
        <p:spPr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 4.3 </a:t>
            </a:r>
            <a:endParaRPr/>
          </a:p>
        </p:txBody>
      </p:sp>
      <p:sp>
        <p:nvSpPr>
          <p:cNvPr id="807" name="Google Shape;807;p39"/>
          <p:cNvSpPr txBox="1">
            <a:spLocks noGrp="1"/>
          </p:cNvSpPr>
          <p:nvPr>
            <p:ph type="body" idx="1"/>
          </p:nvPr>
        </p:nvSpPr>
        <p:spPr>
          <a:xfrm>
            <a:off x="605132" y="1399451"/>
            <a:ext cx="8185803" cy="452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"/>
              <a:buNone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Given an IP address as </a:t>
            </a:r>
            <a:r>
              <a:rPr lang="en-US" sz="2200" dirty="0">
                <a:latin typeface="Courier New"/>
                <a:ea typeface="Courier New"/>
                <a:cs typeface="Courier New"/>
                <a:sym typeface="Courier New"/>
              </a:rPr>
              <a:t>200.23.0.0/20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. The network need to be divided into 5 subnets with first subnet label as subnet#0.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What is the subnet mask for the given IP address?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How many hosts can be supported?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List all subnets.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What is the new subnet mask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for each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subnet?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How many hosts can be supported for each subnet?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List the first 5 valid IP addresses for the subnet#3.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AutoNum type="alphaLcParenBoth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How many subnet remain unused and can be utilized in future?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639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3414731" y="14624"/>
            <a:ext cx="1968952" cy="860722"/>
          </a:xfrm>
          <a:prstGeom prst="wedgeEllipseCallout">
            <a:avLst>
              <a:gd name="adj1" fmla="val 34755"/>
              <a:gd name="adj2" fmla="val 995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study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7954" y="624693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91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15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Solution 4.3 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517548" y="1202368"/>
            <a:ext cx="8454179" cy="5355911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u="sng" dirty="0">
                <a:solidFill>
                  <a:srgbClr val="FF0000"/>
                </a:solidFill>
                <a:latin typeface="Arial"/>
                <a:cs typeface="Arial"/>
              </a:rPr>
              <a:t>Solutions: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457200" indent="-457200" eaLnBrk="1" hangingPunct="1">
              <a:lnSpc>
                <a:spcPct val="100000"/>
              </a:lnSpc>
              <a:buClr>
                <a:schemeClr val="tx1"/>
              </a:buClr>
              <a:buSzPct val="100000"/>
              <a:buAutoNum type="alphaLcParenBoth"/>
            </a:pP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11111111</a:t>
            </a:r>
            <a:r>
              <a:rPr lang="en-US" altLang="en-US" sz="2200" dirty="0">
                <a:latin typeface="Courier New"/>
                <a:cs typeface="Courier New"/>
              </a:rPr>
              <a:t>.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11111111</a:t>
            </a:r>
            <a:r>
              <a:rPr lang="en-US" altLang="en-US" sz="2200" dirty="0">
                <a:latin typeface="Courier New"/>
                <a:cs typeface="Courier New"/>
              </a:rPr>
              <a:t>.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1111</a:t>
            </a:r>
            <a:r>
              <a:rPr lang="en-US" altLang="en-US" sz="2200" dirty="0">
                <a:latin typeface="Courier New"/>
                <a:cs typeface="Courier New"/>
              </a:rPr>
              <a:t>0000.00000000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       </a:t>
            </a:r>
            <a:r>
              <a:rPr lang="en-US" altLang="en-US" sz="2200" dirty="0">
                <a:latin typeface="Courier New"/>
                <a:cs typeface="Courier New"/>
              </a:rPr>
              <a:t>255.255.240.0</a:t>
            </a:r>
          </a:p>
          <a:p>
            <a:pPr marL="457200" indent="-457200" eaLnBrk="1" hangingPunct="1">
              <a:lnSpc>
                <a:spcPct val="100000"/>
              </a:lnSpc>
              <a:buClr>
                <a:schemeClr val="tx1"/>
              </a:buClr>
              <a:buSzPct val="100000"/>
              <a:buFont typeface="Wingdings" pitchFamily="2" charset="2"/>
              <a:buAutoNum type="alphaLcParenBoth"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(b)  Total hosts 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 2</a:t>
            </a:r>
            <a:r>
              <a:rPr lang="en-US" altLang="en-US" sz="2200" baseline="30000" dirty="0">
                <a:latin typeface="Arial"/>
                <a:cs typeface="Arial"/>
                <a:sym typeface="Wingdings"/>
              </a:rPr>
              <a:t>12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– 2 = 4096 – 2 = 4094 hosts </a:t>
            </a:r>
            <a:r>
              <a:rPr lang="en-US" altLang="en-US" sz="2200" dirty="0">
                <a:latin typeface="Arial"/>
                <a:cs typeface="Arial"/>
              </a:rPr>
              <a:t> 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(c)  Subnet 5 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 2</a:t>
            </a:r>
            <a:r>
              <a:rPr lang="en-US" altLang="en-US" sz="2200" baseline="30000" dirty="0">
                <a:latin typeface="Arial"/>
                <a:cs typeface="Arial"/>
                <a:sym typeface="Wingdings"/>
              </a:rPr>
              <a:t>3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= 8 subnet; 3 bits more for subnet;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000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200.23.0.0/23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001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200.23.2.0/23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010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200.23.4.0/23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200.23.6.0/23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100</a:t>
            </a:r>
            <a:r>
              <a:rPr lang="en-US" altLang="en-US" sz="2200" dirty="0">
                <a:latin typeface="Courier New"/>
                <a:cs typeface="Courier New"/>
              </a:rPr>
              <a:t>0.00000000 </a:t>
            </a:r>
            <a:r>
              <a:rPr lang="en-US" altLang="en-US" sz="2200" dirty="0">
                <a:latin typeface="Arial"/>
                <a:cs typeface="Arial"/>
              </a:rPr>
              <a:t>  (</a:t>
            </a:r>
            <a:r>
              <a:rPr lang="en-US" altLang="en-US" sz="2200" dirty="0">
                <a:latin typeface="Courier New"/>
                <a:cs typeface="Courier New"/>
              </a:rPr>
              <a:t>200.23.8.0/23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101</a:t>
            </a:r>
            <a:r>
              <a:rPr lang="en-US" altLang="en-US" sz="2200" dirty="0">
                <a:latin typeface="Courier New"/>
                <a:cs typeface="Courier New"/>
              </a:rPr>
              <a:t>0.00000000 </a:t>
            </a:r>
            <a:r>
              <a:rPr lang="en-US" altLang="en-US" sz="2200" dirty="0">
                <a:latin typeface="Arial"/>
                <a:cs typeface="Arial"/>
              </a:rPr>
              <a:t>  (</a:t>
            </a:r>
            <a:r>
              <a:rPr lang="en-US" altLang="en-US" sz="2200" dirty="0">
                <a:latin typeface="Courier New"/>
                <a:cs typeface="Courier New"/>
              </a:rPr>
              <a:t>200.23.10.0/23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110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200.23.12.0/23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111</a:t>
            </a:r>
            <a:r>
              <a:rPr lang="en-US" altLang="en-US" sz="2200" dirty="0">
                <a:latin typeface="Courier New"/>
                <a:cs typeface="Courier New"/>
              </a:rPr>
              <a:t>0.00000000 </a:t>
            </a:r>
            <a:r>
              <a:rPr lang="en-US" altLang="en-US" sz="2200" dirty="0">
                <a:latin typeface="Arial"/>
                <a:cs typeface="Arial"/>
              </a:rPr>
              <a:t>  (</a:t>
            </a:r>
            <a:r>
              <a:rPr lang="en-US" altLang="en-US" sz="2200" dirty="0">
                <a:latin typeface="Courier New"/>
                <a:cs typeface="Courier New"/>
              </a:rPr>
              <a:t>200.23.14.0/23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457200" indent="-457200" eaLnBrk="1" hangingPunct="1">
              <a:lnSpc>
                <a:spcPct val="100000"/>
              </a:lnSpc>
              <a:buAutoNum type="alphaLcParenBoth"/>
            </a:pPr>
            <a:endParaRPr lang="en-US" altLang="en-US" sz="2200" dirty="0">
              <a:latin typeface="Arial"/>
              <a:cs typeface="Arial"/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B83721B6-2D23-BF47-8A3C-79C489DFE373}"/>
              </a:ext>
            </a:extLst>
          </p:cNvPr>
          <p:cNvSpPr/>
          <p:nvPr/>
        </p:nvSpPr>
        <p:spPr bwMode="auto">
          <a:xfrm>
            <a:off x="3414731" y="14624"/>
            <a:ext cx="1968952" cy="860722"/>
          </a:xfrm>
          <a:prstGeom prst="wedgeEllipseCallout">
            <a:avLst>
              <a:gd name="adj1" fmla="val 34755"/>
              <a:gd name="adj2" fmla="val 995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Self study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EDC04-EE09-45A3-B709-DE7798AF3B96}"/>
              </a:ext>
            </a:extLst>
          </p:cNvPr>
          <p:cNvSpPr txBox="1"/>
          <p:nvPr/>
        </p:nvSpPr>
        <p:spPr>
          <a:xfrm>
            <a:off x="6654496" y="1097065"/>
            <a:ext cx="1971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0. 0000 0001</a:t>
            </a:r>
          </a:p>
          <a:p>
            <a:r>
              <a:rPr lang="en-US" dirty="0"/>
              <a:t>1. 1111  1110</a:t>
            </a:r>
          </a:p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9806" y="6408510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92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15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3999" cy="926011"/>
            <a:chOff x="0" y="0"/>
            <a:chExt cx="9143999" cy="926011"/>
          </a:xfrm>
        </p:grpSpPr>
        <p:pic>
          <p:nvPicPr>
            <p:cNvPr id="7" name="Picture 6" descr="Screen Shot 2015-04-08 at 10.38.4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54231" cy="926011"/>
            </a:xfrm>
            <a:prstGeom prst="rect">
              <a:avLst/>
            </a:prstGeom>
          </p:spPr>
        </p:pic>
        <p:pic>
          <p:nvPicPr>
            <p:cNvPr id="8" name="Picture 7" descr="Screen Shot 2015-04-08 at 10.42.03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806" y="1"/>
              <a:ext cx="894193" cy="923672"/>
            </a:xfrm>
            <a:prstGeom prst="rect">
              <a:avLst/>
            </a:prstGeom>
          </p:spPr>
        </p:pic>
      </p:grp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6185406" y="166437"/>
            <a:ext cx="2958596" cy="538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Solution 4.3 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517548" y="1239314"/>
            <a:ext cx="8626452" cy="5655631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u="sng" dirty="0">
                <a:solidFill>
                  <a:srgbClr val="FF0000"/>
                </a:solidFill>
                <a:latin typeface="Arial"/>
                <a:cs typeface="Arial"/>
              </a:rPr>
              <a:t>Solutions: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(d)   </a:t>
            </a:r>
            <a:r>
              <a:rPr lang="en-US" altLang="en-US" sz="2200" dirty="0">
                <a:latin typeface="Courier New"/>
                <a:cs typeface="Courier New"/>
              </a:rPr>
              <a:t>11111111.11111111.1111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111</a:t>
            </a:r>
            <a:r>
              <a:rPr lang="en-US" altLang="en-US" sz="2200" dirty="0">
                <a:latin typeface="Courier New"/>
                <a:cs typeface="Courier New"/>
              </a:rPr>
              <a:t>0.00000000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       </a:t>
            </a:r>
            <a:r>
              <a:rPr lang="en-US" altLang="en-US" sz="2200" dirty="0">
                <a:latin typeface="Courier New"/>
                <a:cs typeface="Courier New"/>
              </a:rPr>
              <a:t>255.255.254.0</a:t>
            </a:r>
          </a:p>
          <a:p>
            <a:pPr marL="457200" indent="-457200" eaLnBrk="1" hangingPunct="1">
              <a:lnSpc>
                <a:spcPct val="100000"/>
              </a:lnSpc>
              <a:buClr>
                <a:schemeClr val="tx1"/>
              </a:buClr>
              <a:buSzPct val="100000"/>
              <a:buFont typeface="Wingdings" pitchFamily="2" charset="2"/>
              <a:buAutoNum type="alphaLcParenBoth"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(e)  Total hosts in subnet 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 2</a:t>
            </a:r>
            <a:r>
              <a:rPr lang="en-US" altLang="en-US" sz="2200" baseline="30000" dirty="0">
                <a:latin typeface="Arial"/>
                <a:cs typeface="Arial"/>
                <a:sym typeface="Wingdings"/>
              </a:rPr>
              <a:t>9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= 512 – 2 = 510 hosts;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Arial"/>
                <a:cs typeface="Arial"/>
              </a:rPr>
              <a:t>(f) Subnet #3 = </a:t>
            </a:r>
            <a:r>
              <a:rPr lang="en-US" altLang="en-US" sz="2200" dirty="0">
                <a:latin typeface="Courier New"/>
                <a:cs typeface="Courier New"/>
              </a:rPr>
              <a:t>200.23.6.0/23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strike="sngStrike" dirty="0">
                <a:latin typeface="Courier New"/>
                <a:cs typeface="Courier New"/>
              </a:rPr>
              <a:t>11001000.00010111.0000</a:t>
            </a:r>
            <a:r>
              <a:rPr lang="en-US" altLang="en-US" sz="2200" strike="sngStrike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strike="sngStrike" dirty="0">
                <a:latin typeface="Courier New"/>
                <a:cs typeface="Courier New"/>
              </a:rPr>
              <a:t>0.00000000</a:t>
            </a:r>
            <a:r>
              <a:rPr lang="en-US" altLang="en-US" sz="2200" strike="sngStrike" dirty="0">
                <a:latin typeface="Arial"/>
                <a:cs typeface="Arial"/>
              </a:rPr>
              <a:t>    (</a:t>
            </a:r>
            <a:r>
              <a:rPr lang="en-US" altLang="en-US" sz="2200" strike="sngStrike" dirty="0">
                <a:latin typeface="Courier New"/>
                <a:cs typeface="Courier New"/>
              </a:rPr>
              <a:t>200.23.6.0/23</a:t>
            </a:r>
            <a:r>
              <a:rPr lang="en-US" altLang="en-US" sz="2200" strike="sngStrike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0.00000001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200.23.6.1/23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0.00000010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200.23.6.2/23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0.00000011</a:t>
            </a:r>
            <a:r>
              <a:rPr lang="en-US" altLang="en-US" sz="2200" dirty="0">
                <a:latin typeface="Arial"/>
                <a:cs typeface="Arial"/>
              </a:rPr>
              <a:t>    (</a:t>
            </a:r>
            <a:r>
              <a:rPr lang="en-US" altLang="en-US" sz="2200" dirty="0">
                <a:latin typeface="Courier New"/>
                <a:cs typeface="Courier New"/>
              </a:rPr>
              <a:t>200.23.6.3/23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0.00000100 </a:t>
            </a:r>
            <a:r>
              <a:rPr lang="en-US" altLang="en-US" sz="2200" dirty="0">
                <a:latin typeface="Arial"/>
                <a:cs typeface="Arial"/>
              </a:rPr>
              <a:t>  (</a:t>
            </a:r>
            <a:r>
              <a:rPr lang="en-US" altLang="en-US" sz="2200" dirty="0">
                <a:latin typeface="Courier New"/>
                <a:cs typeface="Courier New"/>
              </a:rPr>
              <a:t>200.23.6.4/23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altLang="en-US" sz="2200" dirty="0">
                <a:latin typeface="Courier New"/>
                <a:cs typeface="Courier New"/>
              </a:rPr>
              <a:t>11001000.00010111.0000</a:t>
            </a:r>
            <a:r>
              <a:rPr lang="en-US" altLang="en-US" sz="2200" dirty="0">
                <a:solidFill>
                  <a:srgbClr val="FF0000"/>
                </a:solidFill>
                <a:latin typeface="Courier New"/>
                <a:cs typeface="Courier New"/>
              </a:rPr>
              <a:t>011</a:t>
            </a:r>
            <a:r>
              <a:rPr lang="en-US" altLang="en-US" sz="2200" dirty="0">
                <a:latin typeface="Courier New"/>
                <a:cs typeface="Courier New"/>
              </a:rPr>
              <a:t>0.00000101 </a:t>
            </a:r>
            <a:r>
              <a:rPr lang="en-US" altLang="en-US" sz="2200" dirty="0">
                <a:latin typeface="Arial"/>
                <a:cs typeface="Arial"/>
              </a:rPr>
              <a:t>  (</a:t>
            </a:r>
            <a:r>
              <a:rPr lang="en-US" altLang="en-US" sz="2200" dirty="0">
                <a:latin typeface="Courier New"/>
                <a:cs typeface="Courier New"/>
              </a:rPr>
              <a:t>200.23.6.5/23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2200" dirty="0">
                <a:latin typeface="Arial"/>
                <a:cs typeface="Arial"/>
              </a:rPr>
              <a:t>(g) Need = 5 subnets, generated subnets = 8, extra = 8 – 5 = 3 subnets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24A1F07-6B16-E441-8FD5-8E4E47F0070B}"/>
              </a:ext>
            </a:extLst>
          </p:cNvPr>
          <p:cNvSpPr/>
          <p:nvPr/>
        </p:nvSpPr>
        <p:spPr bwMode="auto">
          <a:xfrm>
            <a:off x="3414731" y="14624"/>
            <a:ext cx="1968952" cy="860722"/>
          </a:xfrm>
          <a:prstGeom prst="wedgeEllipseCallout">
            <a:avLst>
              <a:gd name="adj1" fmla="val 34755"/>
              <a:gd name="adj2" fmla="val 9952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Self study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4231" y="6423376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93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07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35096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Exercise (Same/Equal Size) : Subnet small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Say, Company A (CA) is given the Network address </a:t>
            </a:r>
            <a:r>
              <a:rPr lang="en-US" dirty="0">
                <a:solidFill>
                  <a:srgbClr val="FF0000"/>
                </a:solidFill>
              </a:rPr>
              <a:t>192.168.1.0/24</a:t>
            </a:r>
          </a:p>
          <a:p>
            <a:r>
              <a:rPr lang="en-US" dirty="0"/>
              <a:t>CA has </a:t>
            </a:r>
            <a:r>
              <a:rPr lang="en-US" dirty="0">
                <a:solidFill>
                  <a:srgbClr val="0070C0"/>
                </a:solidFill>
              </a:rPr>
              <a:t>4 departments under it: RND, Sales, Finance, HR</a:t>
            </a:r>
          </a:p>
          <a:p>
            <a:r>
              <a:rPr lang="en-US" dirty="0"/>
              <a:t>Each department needs the following number of usable host: RND(50), Sales(30), Finance(20), HR(10)</a:t>
            </a:r>
          </a:p>
          <a:p>
            <a:r>
              <a:rPr lang="en-US" dirty="0">
                <a:solidFill>
                  <a:srgbClr val="0070C0"/>
                </a:solidFill>
              </a:rPr>
              <a:t>Task: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Divide equally for all dept. (same/equal size)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94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926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332656"/>
            <a:ext cx="6876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 192.168.1.0/24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divide into SAME/EQUAL SIZED 4 dept : RND, SALES, FIN, HR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416" y="1340768"/>
            <a:ext cx="568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1 : Divide the Network and host portion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616" y="2099738"/>
            <a:ext cx="637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192      . 168           .      1           .      0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11000000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10101000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.00000000 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49675" y="2854643"/>
            <a:ext cx="1080120" cy="765956"/>
          </a:xfrm>
          <a:prstGeom prst="wedgeRoundRectCallout">
            <a:avLst>
              <a:gd name="adj1" fmla="val 103234"/>
              <a:gd name="adj2" fmla="val -44530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NP = 24 bits 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952" y="3237621"/>
            <a:ext cx="463092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**when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subnetting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ONLY HOST PORTION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borrowed from (disturbed)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304" y="4354673"/>
            <a:ext cx="714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2 : Decide how many bits need to BORROW from HP?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957" y="4946941"/>
            <a:ext cx="3451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depts.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 4 subnet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So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2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= 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x = 2 bits</a:t>
            </a:r>
            <a:endParaRPr kumimoji="0" lang="en-MY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5436096" y="5230731"/>
            <a:ext cx="1772346" cy="765956"/>
          </a:xfrm>
          <a:prstGeom prst="wedgeRoundRectCallout">
            <a:avLst>
              <a:gd name="adj1" fmla="val -112095"/>
              <a:gd name="adj2" fmla="val -11598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Borrow 2 bits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95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199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332656"/>
            <a:ext cx="6876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 192.168.1.0/24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divide into SAME/EQUAL SIZED 4 dept : RND, SALES, FIN, HR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416" y="1340768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3 : Borrow 2 bits from the host portion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616" y="2099738"/>
            <a:ext cx="637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192      . 168           .      1           .      0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11000000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10101000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 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300192" y="1165328"/>
            <a:ext cx="1728643" cy="765956"/>
          </a:xfrm>
          <a:prstGeom prst="wedgeRoundRectCallout">
            <a:avLst>
              <a:gd name="adj1" fmla="val -103132"/>
              <a:gd name="adj2" fmla="val 130154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Borrow from this end – THE LEFTMOST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609" y="3338594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4 : Arrange the new subnets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3675502"/>
            <a:ext cx="6846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192      . 168           .      1           .      0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11000000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10101000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 [0]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8024" y="4437112"/>
            <a:ext cx="2230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 [63]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 [64]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 [127]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 [128]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20072" y="3926813"/>
            <a:ext cx="0" cy="24835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1569" y="4869160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51569" y="5589240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6084168" y="3034036"/>
            <a:ext cx="2902982" cy="832099"/>
          </a:xfrm>
          <a:prstGeom prst="wedgeRoundRectCallout">
            <a:avLst>
              <a:gd name="adj1" fmla="val -23782"/>
              <a:gd name="adj2" fmla="val 85329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Within the subnet , the HP gets all 0 and all 1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96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77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332656"/>
            <a:ext cx="6876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 192.168.1.0/24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divide into SAME/EQUAL SIZED 4 dept : RND, SALES, FIN, HR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806" y="1413064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4 : Arrange the new subnets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773" y="1749972"/>
            <a:ext cx="6353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192      . 168           .      1           .      0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11000000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10101000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2511582"/>
            <a:ext cx="1712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 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04048" y="2040773"/>
            <a:ext cx="26787" cy="3515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25925" y="2937673"/>
            <a:ext cx="3947129" cy="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100672" y="3663710"/>
            <a:ext cx="3072382" cy="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44607" y="4433579"/>
            <a:ext cx="2979440" cy="3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6949383" y="1236798"/>
            <a:ext cx="1346526" cy="765956"/>
          </a:xfrm>
          <a:prstGeom prst="wedgeRoundRectCallout">
            <a:avLst>
              <a:gd name="adj1" fmla="val -119406"/>
              <a:gd name="adj2" fmla="val 86424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 Network Add 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0672" y="25683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5446" y="330263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4607" y="401445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S2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65446" y="48176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S3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7383470" y="2370029"/>
            <a:ext cx="1525342" cy="765956"/>
          </a:xfrm>
          <a:prstGeom prst="wedgeRoundRectCallout">
            <a:avLst>
              <a:gd name="adj1" fmla="val -139581"/>
              <a:gd name="adj2" fmla="val -13960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 Broadcast Add 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0074" y="3344820"/>
            <a:ext cx="2765501" cy="193899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 (subnet 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192.168.1.0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Broadcast address: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192.168.1.63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97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764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332656"/>
            <a:ext cx="6876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 192.168.1.0/24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divide into SAME/EQUAL SIZED 4 dept : RND, SALES, FIN, HR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806" y="1413064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5 : Assign the new subnets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1749972"/>
            <a:ext cx="6353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192      . 168           .      1           .      0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11000000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10101000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2511582"/>
            <a:ext cx="1712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111111 </a:t>
            </a:r>
            <a:endParaRPr kumimoji="0" lang="en-M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076056" y="2040773"/>
            <a:ext cx="26787" cy="3515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25925" y="2937673"/>
            <a:ext cx="3947129" cy="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100672" y="3663710"/>
            <a:ext cx="3072382" cy="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44607" y="4433579"/>
            <a:ext cx="2979440" cy="3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47710" y="251855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S0 - RND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4238" y="3238632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S1 - SALES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68103" y="4009756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S2 - FIN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96155" y="471801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S3 - HR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3599" y="950098"/>
            <a:ext cx="2475358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 (subnet 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Usable/valid IP address: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192.168.1.1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192.168.1.62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DDA3-6650-43CE-A1AA-60B641955824}"/>
              </a:ext>
            </a:extLst>
          </p:cNvPr>
          <p:cNvSpPr txBox="1"/>
          <p:nvPr/>
        </p:nvSpPr>
        <p:spPr>
          <a:xfrm>
            <a:off x="6845079" y="231222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8C0725-56AD-4BC5-B017-F4A64CAC3239}"/>
              </a:ext>
            </a:extLst>
          </p:cNvPr>
          <p:cNvSpPr/>
          <p:nvPr/>
        </p:nvSpPr>
        <p:spPr>
          <a:xfrm flipH="1">
            <a:off x="5897657" y="2360403"/>
            <a:ext cx="977413" cy="38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952676-EC76-4112-9F6B-D02324862BC6}"/>
              </a:ext>
            </a:extLst>
          </p:cNvPr>
          <p:cNvCxnSpPr>
            <a:cxnSpLocks/>
            <a:stCxn id="26" idx="2"/>
            <a:endCxn id="7" idx="3"/>
          </p:cNvCxnSpPr>
          <p:nvPr/>
        </p:nvCxnSpPr>
        <p:spPr>
          <a:xfrm flipH="1">
            <a:off x="7577972" y="2150427"/>
            <a:ext cx="193306" cy="42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0BD6A7-DB63-482A-AA01-D47AFC0488B4}"/>
              </a:ext>
            </a:extLst>
          </p:cNvPr>
          <p:cNvSpPr/>
          <p:nvPr/>
        </p:nvSpPr>
        <p:spPr>
          <a:xfrm flipH="1">
            <a:off x="5940152" y="3115374"/>
            <a:ext cx="977413" cy="38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129A67-C1C9-49BE-A14E-E2C463DBA7F5}"/>
              </a:ext>
            </a:extLst>
          </p:cNvPr>
          <p:cNvSpPr txBox="1"/>
          <p:nvPr/>
        </p:nvSpPr>
        <p:spPr>
          <a:xfrm>
            <a:off x="6875373" y="302878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111110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451BCF3-9A44-446F-B237-951E1FD40E7C}"/>
              </a:ext>
            </a:extLst>
          </p:cNvPr>
          <p:cNvSpPr/>
          <p:nvPr/>
        </p:nvSpPr>
        <p:spPr>
          <a:xfrm flipH="1">
            <a:off x="5970745" y="3846605"/>
            <a:ext cx="977413" cy="38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23D97-E72E-42F8-9D9A-90789DAC5F78}"/>
              </a:ext>
            </a:extLst>
          </p:cNvPr>
          <p:cNvSpPr txBox="1"/>
          <p:nvPr/>
        </p:nvSpPr>
        <p:spPr>
          <a:xfrm>
            <a:off x="6902084" y="380521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111110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02902CE-C60A-4E17-89FD-78B4C4617E2C}"/>
              </a:ext>
            </a:extLst>
          </p:cNvPr>
          <p:cNvSpPr/>
          <p:nvPr/>
        </p:nvSpPr>
        <p:spPr>
          <a:xfrm flipH="1">
            <a:off x="6043906" y="4563785"/>
            <a:ext cx="977413" cy="38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89A3D-4F3E-4945-B771-5B254988B0C5}"/>
              </a:ext>
            </a:extLst>
          </p:cNvPr>
          <p:cNvSpPr txBox="1"/>
          <p:nvPr/>
        </p:nvSpPr>
        <p:spPr>
          <a:xfrm>
            <a:off x="6993267" y="4497597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000001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111110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98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525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3568" y="1124744"/>
          <a:ext cx="7776864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637509995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41337373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9753339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502838738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96384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SUBNET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NETWORK</a:t>
                      </a:r>
                    </a:p>
                    <a:p>
                      <a:r>
                        <a:rPr lang="en-US" sz="1600" dirty="0"/>
                        <a:t>ADDRESS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USABLE/VALID IP ADD. RANGE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BROADCAST ADDRESS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SUBNET MASK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6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192.168.1.0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192.168.1.1 – 192.168.1.62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192.168.1.63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/26 OR</a:t>
                      </a:r>
                    </a:p>
                    <a:p>
                      <a:r>
                        <a:rPr lang="en-US" sz="1800" dirty="0"/>
                        <a:t>255.255.255.192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11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192.168.1.64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/>
                        <a:t>192.168.1.65 –</a:t>
                      </a:r>
                    </a:p>
                    <a:p>
                      <a:r>
                        <a:rPr lang="en-MY" sz="1800" dirty="0"/>
                        <a:t>192.168.1.126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192.168.1.127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/26 OR</a:t>
                      </a:r>
                    </a:p>
                    <a:p>
                      <a:r>
                        <a:rPr lang="en-US" sz="1800" dirty="0"/>
                        <a:t>255.255.255.192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08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192.168.1.128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/>
                        <a:t>192.168.1.126 –</a:t>
                      </a:r>
                    </a:p>
                    <a:p>
                      <a:r>
                        <a:rPr lang="en-MY" sz="1800" dirty="0"/>
                        <a:t>192.168.1.190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192.168.1.191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/26 OR</a:t>
                      </a:r>
                    </a:p>
                    <a:p>
                      <a:r>
                        <a:rPr lang="en-US" sz="1800" dirty="0"/>
                        <a:t>255.255.255.192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3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192.168.1.192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/>
                        <a:t>192.168.1.190 –</a:t>
                      </a:r>
                    </a:p>
                    <a:p>
                      <a:r>
                        <a:rPr lang="en-MY" sz="1800" dirty="0"/>
                        <a:t>192.168.1.254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192.168.1.255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/26 OR</a:t>
                      </a:r>
                    </a:p>
                    <a:p>
                      <a:r>
                        <a:rPr lang="en-US" sz="1800" dirty="0"/>
                        <a:t>255.255.255.192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730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6255BD-0C23-4DD9-BBC2-706D496AE337}"/>
              </a:ext>
            </a:extLst>
          </p:cNvPr>
          <p:cNvSpPr txBox="1"/>
          <p:nvPr/>
        </p:nvSpPr>
        <p:spPr>
          <a:xfrm>
            <a:off x="1043608" y="4365104"/>
            <a:ext cx="693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Convert calculation in table to binary format for complete understanding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908D751-CF31-E144-BCDD-06B2FF3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7504" y="6230871"/>
            <a:ext cx="717896" cy="299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</a:rPr>
              <a:t>4-</a:t>
            </a:r>
            <a:fld id="{C2074DCC-A718-E54F-8CB1-E1100D588721}" type="slidenum">
              <a:rPr lang="en-US" altLang="en-US">
                <a:latin typeface="Tahoma" panose="020B0604030504040204" pitchFamily="34" charset="0"/>
              </a:rPr>
              <a:pPr/>
              <a:t>99</a:t>
            </a:fld>
            <a:endParaRPr lang="en-US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1055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17312</TotalTime>
  <Words>10155</Words>
  <Application>Microsoft Office PowerPoint</Application>
  <PresentationFormat>On-screen Show (4:3)</PresentationFormat>
  <Paragraphs>2455</Paragraphs>
  <Slides>142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62" baseType="lpstr">
      <vt:lpstr>MS PGothic</vt:lpstr>
      <vt:lpstr>MS PGothic</vt:lpstr>
      <vt:lpstr>Arial</vt:lpstr>
      <vt:lpstr>Calibri</vt:lpstr>
      <vt:lpstr>Comic Sans MS</vt:lpstr>
      <vt:lpstr>Courier New</vt:lpstr>
      <vt:lpstr>Georgia</vt:lpstr>
      <vt:lpstr>Gill Sans</vt:lpstr>
      <vt:lpstr>Gill Sans MT</vt:lpstr>
      <vt:lpstr>Noteworthy Light</vt:lpstr>
      <vt:lpstr>Noto Sans Symbols</vt:lpstr>
      <vt:lpstr>Tahoma</vt:lpstr>
      <vt:lpstr>Times</vt:lpstr>
      <vt:lpstr>Times New Roman</vt:lpstr>
      <vt:lpstr>Wingdings</vt:lpstr>
      <vt:lpstr>ZapfDingbats</vt:lpstr>
      <vt:lpstr>Default Design</vt:lpstr>
      <vt:lpstr>2_Default Design</vt:lpstr>
      <vt:lpstr>Office Theme</vt:lpstr>
      <vt:lpstr>Equation</vt:lpstr>
      <vt:lpstr>PowerPoint Presentation</vt:lpstr>
      <vt:lpstr>Chapter 4: network layer</vt:lpstr>
      <vt:lpstr>PowerPoint Presentation</vt:lpstr>
      <vt:lpstr>PowerPoint Presentation</vt:lpstr>
      <vt:lpstr>Network layer</vt:lpstr>
      <vt:lpstr>Two key network-layer functions</vt:lpstr>
      <vt:lpstr>Two key network-layer functions</vt:lpstr>
      <vt:lpstr>Network layer: data plane, control plane</vt:lpstr>
      <vt:lpstr>Datagram forwarding  table</vt:lpstr>
      <vt:lpstr>PowerPoint Presentation</vt:lpstr>
      <vt:lpstr>PowerPoint Presentation</vt:lpstr>
      <vt:lpstr>PowerPoint Presentation</vt:lpstr>
      <vt:lpstr>PowerPoint Presentation</vt:lpstr>
      <vt:lpstr>Network service model</vt:lpstr>
      <vt:lpstr>Network-layer service model</vt:lpstr>
      <vt:lpstr>Network layer service models:</vt:lpstr>
      <vt:lpstr>PowerPoint Presentation</vt:lpstr>
      <vt:lpstr>Router architecture overview</vt:lpstr>
      <vt:lpstr>Router architecture overview</vt:lpstr>
      <vt:lpstr>PowerPoint Presentation</vt:lpstr>
      <vt:lpstr>Input port functions</vt:lpstr>
      <vt:lpstr>Input port functions</vt:lpstr>
      <vt:lpstr>Destination-based forwarding</vt:lpstr>
      <vt:lpstr>Longest prefix matching</vt:lpstr>
      <vt:lpstr>Longest prefix matching</vt:lpstr>
      <vt:lpstr>Longest prefix matching</vt:lpstr>
      <vt:lpstr>Longest prefix matching</vt:lpstr>
      <vt:lpstr>Longest prefix matching</vt:lpstr>
      <vt:lpstr>PowerPoint Presentation</vt:lpstr>
      <vt:lpstr>Switching fabrics</vt:lpstr>
      <vt:lpstr>Switching via memory</vt:lpstr>
      <vt:lpstr>Switching via memory</vt:lpstr>
      <vt:lpstr>Switching via a bus</vt:lpstr>
      <vt:lpstr>Switching via a bus</vt:lpstr>
      <vt:lpstr>Switching via interconnection network (crossbar)</vt:lpstr>
      <vt:lpstr>Switching via interconnection network (crossbar)</vt:lpstr>
      <vt:lpstr>Input port queuing</vt:lpstr>
      <vt:lpstr>Output port queuing</vt:lpstr>
      <vt:lpstr>Output port queueing</vt:lpstr>
      <vt:lpstr>How much buffering?</vt:lpstr>
      <vt:lpstr>PowerPoint Presentation</vt:lpstr>
      <vt:lpstr>PowerPoint Presentation</vt:lpstr>
      <vt:lpstr>The Internet network layer</vt:lpstr>
      <vt:lpstr>IP datagram format</vt:lpstr>
      <vt:lpstr>IP datagram format</vt:lpstr>
      <vt:lpstr>IP datagram format</vt:lpstr>
      <vt:lpstr>IP fragmentation, reassembly</vt:lpstr>
      <vt:lpstr>IP fragmentation, reassembly</vt:lpstr>
      <vt:lpstr>IP fragmentation, reassembly</vt:lpstr>
      <vt:lpstr>IP fragmentation, reassembly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IPv4 Addressing – Subnet/Subnetting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IPv4 Addressing – Type of Addressing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Exercise (Same/Equal Size) : Subnet small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addressing: route aggregation</vt:lpstr>
      <vt:lpstr>Hierarchical addressing: more specific routes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DHCP client-server scenario</vt:lpstr>
      <vt:lpstr>DHCP client-server scenario</vt:lpstr>
      <vt:lpstr>DHCP: example</vt:lpstr>
      <vt:lpstr>DHCP: example</vt:lpstr>
      <vt:lpstr>DHCP: Example Wireshark output (home LAN)</vt:lpstr>
      <vt:lpstr>DHCP: Example Assignment (home LAN)</vt:lpstr>
      <vt:lpstr>PowerPoint Presentation</vt:lpstr>
      <vt:lpstr>NAT: network address translation</vt:lpstr>
      <vt:lpstr>NAT: network address translation</vt:lpstr>
      <vt:lpstr>NAT: network address translation</vt:lpstr>
      <vt:lpstr>NAT: network address translation</vt:lpstr>
      <vt:lpstr>NAT: network address translation</vt:lpstr>
      <vt:lpstr>PowerPoint Presentation</vt:lpstr>
      <vt:lpstr>IPv6: motivation</vt:lpstr>
      <vt:lpstr>IPv6 datagram format</vt:lpstr>
      <vt:lpstr>IPv6 datagram format</vt:lpstr>
      <vt:lpstr>IPv6 datagram format and other changes from IPv4</vt:lpstr>
      <vt:lpstr>Transition from IPv4 to IPv6</vt:lpstr>
      <vt:lpstr>Tunneling</vt:lpstr>
      <vt:lpstr>Tunneling</vt:lpstr>
      <vt:lpstr>IPv6: adoption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Muhammad Zafran</cp:lastModifiedBy>
  <cp:revision>501</cp:revision>
  <dcterms:created xsi:type="dcterms:W3CDTF">1999-10-08T19:08:27Z</dcterms:created>
  <dcterms:modified xsi:type="dcterms:W3CDTF">2024-12-26T00:41:02Z</dcterms:modified>
</cp:coreProperties>
</file>